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67"/>
  </p:notesMasterIdLst>
  <p:handoutMasterIdLst>
    <p:handoutMasterId r:id="rId68"/>
  </p:handoutMasterIdLst>
  <p:sldIdLst>
    <p:sldId id="296" r:id="rId3"/>
    <p:sldId id="1385" r:id="rId4"/>
    <p:sldId id="290" r:id="rId5"/>
    <p:sldId id="293" r:id="rId6"/>
    <p:sldId id="294" r:id="rId7"/>
    <p:sldId id="292" r:id="rId8"/>
    <p:sldId id="1373" r:id="rId9"/>
    <p:sldId id="1375" r:id="rId10"/>
    <p:sldId id="1172" r:id="rId11"/>
    <p:sldId id="1173" r:id="rId12"/>
    <p:sldId id="303" r:id="rId13"/>
    <p:sldId id="299" r:id="rId14"/>
    <p:sldId id="1381" r:id="rId15"/>
    <p:sldId id="1383" r:id="rId16"/>
    <p:sldId id="295" r:id="rId17"/>
    <p:sldId id="1377" r:id="rId18"/>
    <p:sldId id="313" r:id="rId19"/>
    <p:sldId id="298" r:id="rId20"/>
    <p:sldId id="300" r:id="rId21"/>
    <p:sldId id="1369" r:id="rId22"/>
    <p:sldId id="1392" r:id="rId23"/>
    <p:sldId id="942" r:id="rId24"/>
    <p:sldId id="947" r:id="rId25"/>
    <p:sldId id="353" r:id="rId26"/>
    <p:sldId id="949" r:id="rId27"/>
    <p:sldId id="950" r:id="rId28"/>
    <p:sldId id="953" r:id="rId29"/>
    <p:sldId id="951" r:id="rId30"/>
    <p:sldId id="954" r:id="rId31"/>
    <p:sldId id="764" r:id="rId32"/>
    <p:sldId id="763" r:id="rId33"/>
    <p:sldId id="955" r:id="rId34"/>
    <p:sldId id="956" r:id="rId35"/>
    <p:sldId id="1391" r:id="rId36"/>
    <p:sldId id="1423" r:id="rId37"/>
    <p:sldId id="1449" r:id="rId38"/>
    <p:sldId id="1425" r:id="rId39"/>
    <p:sldId id="1446" r:id="rId40"/>
    <p:sldId id="1447" r:id="rId41"/>
    <p:sldId id="1430" r:id="rId42"/>
    <p:sldId id="1445" r:id="rId43"/>
    <p:sldId id="1399" r:id="rId44"/>
    <p:sldId id="1351" r:id="rId45"/>
    <p:sldId id="1435" r:id="rId46"/>
    <p:sldId id="1436" r:id="rId47"/>
    <p:sldId id="1437" r:id="rId48"/>
    <p:sldId id="1438" r:id="rId49"/>
    <p:sldId id="1439" r:id="rId50"/>
    <p:sldId id="1441" r:id="rId51"/>
    <p:sldId id="1442" r:id="rId52"/>
    <p:sldId id="1350" r:id="rId53"/>
    <p:sldId id="1448" r:id="rId54"/>
    <p:sldId id="1336" r:id="rId55"/>
    <p:sldId id="1384" r:id="rId56"/>
    <p:sldId id="1417" r:id="rId57"/>
    <p:sldId id="1415" r:id="rId58"/>
    <p:sldId id="1401" r:id="rId59"/>
    <p:sldId id="1404" r:id="rId60"/>
    <p:sldId id="1405" r:id="rId61"/>
    <p:sldId id="1407" r:id="rId62"/>
    <p:sldId id="1414" r:id="rId63"/>
    <p:sldId id="301" r:id="rId64"/>
    <p:sldId id="1416" r:id="rId65"/>
    <p:sldId id="1389" r:id="rId66"/>
  </p:sldIdLst>
  <p:sldSz cx="9144000" cy="6858000" type="screen4x3"/>
  <p:notesSz cx="6797675" cy="99314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8A"/>
    <a:srgbClr val="0070C0"/>
    <a:srgbClr val="94BF1F"/>
    <a:srgbClr val="2EED41"/>
    <a:srgbClr val="FF7551"/>
    <a:srgbClr val="9D43E2"/>
    <a:srgbClr val="3C9B00"/>
    <a:srgbClr val="007A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74" autoAdjust="0"/>
    <p:restoredTop sz="96778" autoAdjust="0"/>
  </p:normalViewPr>
  <p:slideViewPr>
    <p:cSldViewPr>
      <p:cViewPr varScale="1">
        <p:scale>
          <a:sx n="114" d="100"/>
          <a:sy n="114" d="100"/>
        </p:scale>
        <p:origin x="1122" y="102"/>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57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50443" y="0"/>
            <a:ext cx="2945659" cy="496570"/>
          </a:xfrm>
          <a:prstGeom prst="rect">
            <a:avLst/>
          </a:prstGeom>
        </p:spPr>
        <p:txBody>
          <a:bodyPr vert="horz" lIns="91440" tIns="45720" rIns="91440" bIns="45720" rtlCol="0"/>
          <a:lstStyle>
            <a:lvl1pPr algn="r">
              <a:defRPr sz="1200"/>
            </a:lvl1pPr>
          </a:lstStyle>
          <a:p>
            <a:fld id="{463C185F-3B3D-4BC8-9A2A-C79CDAAA9113}" type="datetimeFigureOut">
              <a:rPr lang="en-GB" smtClean="0"/>
              <a:pPr/>
              <a:t>12/05/2022</a:t>
            </a:fld>
            <a:endParaRPr lang="en-GB"/>
          </a:p>
        </p:txBody>
      </p:sp>
      <p:sp>
        <p:nvSpPr>
          <p:cNvPr id="4" name="Tijdelijke aanduiding voor voettekst 3"/>
          <p:cNvSpPr>
            <a:spLocks noGrp="1"/>
          </p:cNvSpPr>
          <p:nvPr>
            <p:ph type="ftr" sz="quarter" idx="2"/>
          </p:nvPr>
        </p:nvSpPr>
        <p:spPr>
          <a:xfrm>
            <a:off x="0" y="9433106"/>
            <a:ext cx="2945659" cy="49657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50443" y="9433106"/>
            <a:ext cx="2945659" cy="496570"/>
          </a:xfrm>
          <a:prstGeom prst="rect">
            <a:avLst/>
          </a:prstGeom>
        </p:spPr>
        <p:txBody>
          <a:bodyPr vert="horz" lIns="91440" tIns="45720" rIns="91440" bIns="45720" rtlCol="0" anchor="b"/>
          <a:lstStyle>
            <a:lvl1pPr algn="r">
              <a:defRPr sz="1200"/>
            </a:lvl1pPr>
          </a:lstStyle>
          <a:p>
            <a:fld id="{65984A6A-5CEE-4F3F-83A9-5EC764E3E419}" type="slidenum">
              <a:rPr lang="en-GB" smtClean="0"/>
              <a:pPr/>
              <a:t>‹#›</a:t>
            </a:fld>
            <a:endParaRPr lang="en-GB"/>
          </a:p>
        </p:txBody>
      </p:sp>
    </p:spTree>
    <p:extLst>
      <p:ext uri="{BB962C8B-B14F-4D97-AF65-F5344CB8AC3E}">
        <p14:creationId xmlns:p14="http://schemas.microsoft.com/office/powerpoint/2010/main" val="3634166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57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0443" y="0"/>
            <a:ext cx="2945659" cy="496570"/>
          </a:xfrm>
          <a:prstGeom prst="rect">
            <a:avLst/>
          </a:prstGeom>
        </p:spPr>
        <p:txBody>
          <a:bodyPr vert="horz" lIns="91440" tIns="45720" rIns="91440" bIns="45720" rtlCol="0"/>
          <a:lstStyle>
            <a:lvl1pPr algn="r">
              <a:defRPr sz="1200"/>
            </a:lvl1pPr>
          </a:lstStyle>
          <a:p>
            <a:fld id="{D2BC0058-3E49-43CD-8E94-3566594B0A43}" type="datetimeFigureOut">
              <a:rPr lang="en-GB" smtClean="0"/>
              <a:pPr/>
              <a:t>12/05/2022</a:t>
            </a:fld>
            <a:endParaRPr lang="en-GB"/>
          </a:p>
        </p:txBody>
      </p:sp>
      <p:sp>
        <p:nvSpPr>
          <p:cNvPr id="4" name="Tijdelijke aanduiding voor dia-afbeelding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79768" y="4717415"/>
            <a:ext cx="5438140" cy="446913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33106"/>
            <a:ext cx="2945659" cy="49657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0443" y="9433106"/>
            <a:ext cx="2945659" cy="496570"/>
          </a:xfrm>
          <a:prstGeom prst="rect">
            <a:avLst/>
          </a:prstGeom>
        </p:spPr>
        <p:txBody>
          <a:bodyPr vert="horz" lIns="91440" tIns="45720" rIns="91440" bIns="45720" rtlCol="0" anchor="b"/>
          <a:lstStyle>
            <a:lvl1pPr algn="r">
              <a:defRPr sz="1200"/>
            </a:lvl1pPr>
          </a:lstStyle>
          <a:p>
            <a:fld id="{71E09B01-9836-40C2-9318-7E253FBFB375}" type="slidenum">
              <a:rPr lang="en-GB" smtClean="0"/>
              <a:pPr/>
              <a:t>‹#›</a:t>
            </a:fld>
            <a:endParaRPr lang="en-GB"/>
          </a:p>
        </p:txBody>
      </p:sp>
    </p:spTree>
    <p:extLst>
      <p:ext uri="{BB962C8B-B14F-4D97-AF65-F5344CB8AC3E}">
        <p14:creationId xmlns:p14="http://schemas.microsoft.com/office/powerpoint/2010/main" val="63690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decisive</a:t>
            </a:r>
            <a:r>
              <a:rPr lang="de-DE" dirty="0"/>
              <a:t> </a:t>
            </a:r>
            <a:r>
              <a:rPr lang="de-DE" dirty="0" err="1"/>
              <a:t>factor</a:t>
            </a:r>
            <a:r>
              <a:rPr lang="de-DE" dirty="0"/>
              <a:t> in </a:t>
            </a:r>
            <a:r>
              <a:rPr lang="de-DE" dirty="0" err="1"/>
              <a:t>trauma</a:t>
            </a:r>
            <a:r>
              <a:rPr lang="de-DE" dirty="0"/>
              <a:t> </a:t>
            </a:r>
            <a:r>
              <a:rPr lang="de-DE" dirty="0" err="1"/>
              <a:t>education</a:t>
            </a:r>
            <a:r>
              <a:rPr lang="de-DE" dirty="0"/>
              <a:t> </a:t>
            </a:r>
            <a:r>
              <a:rPr lang="de-DE" dirty="0" err="1"/>
              <a:t>work</a:t>
            </a:r>
            <a:r>
              <a:rPr lang="de-DE" dirty="0"/>
              <a:t> </a:t>
            </a:r>
            <a:r>
              <a:rPr lang="de-DE" dirty="0" err="1"/>
              <a:t>is</a:t>
            </a:r>
            <a:r>
              <a:rPr lang="de-DE" dirty="0"/>
              <a:t> </a:t>
            </a:r>
            <a:r>
              <a:rPr lang="de-DE" dirty="0" err="1"/>
              <a:t>the</a:t>
            </a:r>
            <a:r>
              <a:rPr lang="de-DE" dirty="0"/>
              <a:t> </a:t>
            </a:r>
            <a:r>
              <a:rPr lang="de-DE" b="1" dirty="0" err="1"/>
              <a:t>attitude</a:t>
            </a:r>
            <a:r>
              <a:rPr lang="de-DE" dirty="0"/>
              <a:t>. </a:t>
            </a:r>
            <a:r>
              <a:rPr lang="de-DE" dirty="0" err="1"/>
              <a:t>It</a:t>
            </a:r>
            <a:r>
              <a:rPr lang="de-DE" dirty="0"/>
              <a:t> </a:t>
            </a:r>
            <a:r>
              <a:rPr lang="de-DE" dirty="0" err="1"/>
              <a:t>is</a:t>
            </a:r>
            <a:r>
              <a:rPr lang="de-DE" dirty="0"/>
              <a:t> </a:t>
            </a:r>
            <a:r>
              <a:rPr lang="de-DE" dirty="0" err="1"/>
              <a:t>about</a:t>
            </a:r>
            <a:r>
              <a:rPr lang="de-DE" dirty="0"/>
              <a:t> </a:t>
            </a:r>
            <a:r>
              <a:rPr lang="de-DE" dirty="0" err="1"/>
              <a:t>the</a:t>
            </a:r>
            <a:r>
              <a:rPr lang="de-DE" dirty="0"/>
              <a:t> </a:t>
            </a:r>
            <a:r>
              <a:rPr lang="de-DE" dirty="0" err="1"/>
              <a:t>attitude</a:t>
            </a:r>
            <a:r>
              <a:rPr lang="de-DE" dirty="0"/>
              <a:t>, </a:t>
            </a:r>
            <a:r>
              <a:rPr lang="de-DE" dirty="0" err="1"/>
              <a:t>how</a:t>
            </a:r>
            <a:r>
              <a:rPr lang="de-DE" dirty="0"/>
              <a:t> </a:t>
            </a:r>
            <a:r>
              <a:rPr lang="de-DE" dirty="0" err="1"/>
              <a:t>we</a:t>
            </a:r>
            <a:r>
              <a:rPr lang="de-DE" dirty="0"/>
              <a:t> </a:t>
            </a:r>
            <a:r>
              <a:rPr lang="de-DE" dirty="0" err="1"/>
              <a:t>approach</a:t>
            </a:r>
            <a:r>
              <a:rPr lang="de-DE" dirty="0"/>
              <a:t> </a:t>
            </a:r>
            <a:r>
              <a:rPr lang="de-DE" dirty="0" err="1"/>
              <a:t>the</a:t>
            </a:r>
            <a:r>
              <a:rPr lang="de-DE" dirty="0"/>
              <a:t> </a:t>
            </a:r>
            <a:r>
              <a:rPr lang="de-DE" dirty="0" err="1"/>
              <a:t>work</a:t>
            </a:r>
            <a:r>
              <a:rPr lang="de-DE" dirty="0"/>
              <a:t> </a:t>
            </a:r>
            <a:r>
              <a:rPr lang="de-DE" dirty="0" err="1"/>
              <a:t>with</a:t>
            </a:r>
            <a:r>
              <a:rPr lang="de-DE" dirty="0"/>
              <a:t> </a:t>
            </a:r>
            <a:r>
              <a:rPr lang="de-DE" dirty="0" err="1"/>
              <a:t>these</a:t>
            </a:r>
            <a:r>
              <a:rPr lang="de-DE" dirty="0"/>
              <a:t> </a:t>
            </a:r>
            <a:r>
              <a:rPr lang="de-DE" dirty="0" err="1"/>
              <a:t>children</a:t>
            </a:r>
            <a:r>
              <a:rPr lang="de-DE" dirty="0"/>
              <a:t> and </a:t>
            </a:r>
            <a:r>
              <a:rPr lang="de-DE" dirty="0" err="1"/>
              <a:t>young</a:t>
            </a:r>
            <a:r>
              <a:rPr lang="de-DE" dirty="0"/>
              <a:t> </a:t>
            </a:r>
            <a:r>
              <a:rPr lang="de-DE" dirty="0" err="1"/>
              <a:t>people</a:t>
            </a:r>
            <a:r>
              <a:rPr lang="de-DE" dirty="0"/>
              <a:t>, </a:t>
            </a:r>
            <a:r>
              <a:rPr lang="de-DE" dirty="0" err="1"/>
              <a:t>about</a:t>
            </a:r>
            <a:r>
              <a:rPr lang="de-DE" dirty="0"/>
              <a:t> </a:t>
            </a:r>
            <a:r>
              <a:rPr lang="de-DE" dirty="0" err="1"/>
              <a:t>the</a:t>
            </a:r>
            <a:r>
              <a:rPr lang="de-DE" dirty="0"/>
              <a:t> </a:t>
            </a:r>
            <a:r>
              <a:rPr lang="de-DE" dirty="0" err="1"/>
              <a:t>attitude</a:t>
            </a:r>
            <a:r>
              <a:rPr lang="de-DE" dirty="0"/>
              <a:t> </a:t>
            </a:r>
            <a:r>
              <a:rPr lang="de-DE" dirty="0" err="1"/>
              <a:t>towards</a:t>
            </a:r>
            <a:r>
              <a:rPr lang="de-DE" dirty="0"/>
              <a:t> </a:t>
            </a:r>
            <a:r>
              <a:rPr lang="de-DE" dirty="0" err="1"/>
              <a:t>the</a:t>
            </a:r>
            <a:r>
              <a:rPr lang="de-DE" dirty="0"/>
              <a:t> </a:t>
            </a:r>
            <a:r>
              <a:rPr lang="de-DE" dirty="0" err="1"/>
              <a:t>children</a:t>
            </a:r>
            <a:r>
              <a:rPr lang="de-DE" dirty="0"/>
              <a:t> and </a:t>
            </a:r>
            <a:r>
              <a:rPr lang="de-DE" dirty="0" err="1"/>
              <a:t>young</a:t>
            </a:r>
            <a:r>
              <a:rPr lang="de-DE" dirty="0"/>
              <a:t> </a:t>
            </a:r>
            <a:r>
              <a:rPr lang="de-DE" dirty="0" err="1"/>
              <a:t>people</a:t>
            </a:r>
            <a:r>
              <a:rPr lang="de-DE" dirty="0"/>
              <a:t> - </a:t>
            </a:r>
            <a:r>
              <a:rPr lang="de-DE" dirty="0" err="1"/>
              <a:t>how</a:t>
            </a:r>
            <a:r>
              <a:rPr lang="de-DE" dirty="0"/>
              <a:t> do </a:t>
            </a:r>
            <a:r>
              <a:rPr lang="de-DE" dirty="0" err="1"/>
              <a:t>we</a:t>
            </a:r>
            <a:r>
              <a:rPr lang="de-DE" dirty="0"/>
              <a:t> </a:t>
            </a:r>
            <a:r>
              <a:rPr lang="de-DE" dirty="0" err="1"/>
              <a:t>meet</a:t>
            </a:r>
            <a:r>
              <a:rPr lang="de-DE" dirty="0"/>
              <a:t> </a:t>
            </a:r>
            <a:r>
              <a:rPr lang="de-DE" dirty="0" err="1"/>
              <a:t>them</a:t>
            </a:r>
            <a:r>
              <a:rPr lang="de-DE" dirty="0"/>
              <a:t>?</a:t>
            </a:r>
          </a:p>
          <a:p>
            <a:r>
              <a:rPr lang="de-DE" dirty="0" err="1"/>
              <a:t>Behavioural</a:t>
            </a:r>
            <a:r>
              <a:rPr lang="de-DE" dirty="0"/>
              <a:t> </a:t>
            </a:r>
            <a:r>
              <a:rPr lang="de-DE" dirty="0" err="1"/>
              <a:t>challenges</a:t>
            </a:r>
            <a:endParaRPr lang="de-DE" dirty="0"/>
          </a:p>
          <a:p>
            <a:r>
              <a:rPr lang="de-DE" dirty="0"/>
              <a:t>: (e.g. </a:t>
            </a:r>
            <a:r>
              <a:rPr lang="de-DE" dirty="0" err="1"/>
              <a:t>withdrawing</a:t>
            </a:r>
            <a:r>
              <a:rPr lang="de-DE" dirty="0"/>
              <a:t>, </a:t>
            </a:r>
            <a:r>
              <a:rPr lang="de-DE" dirty="0" err="1"/>
              <a:t>hitting</a:t>
            </a:r>
            <a:r>
              <a:rPr lang="de-DE" dirty="0"/>
              <a:t> </a:t>
            </a:r>
            <a:r>
              <a:rPr lang="de-DE" dirty="0" err="1"/>
              <a:t>or</a:t>
            </a:r>
            <a:r>
              <a:rPr lang="de-DE" dirty="0"/>
              <a:t> </a:t>
            </a:r>
            <a:r>
              <a:rPr lang="de-DE" dirty="0" err="1"/>
              <a:t>simply</a:t>
            </a:r>
            <a:r>
              <a:rPr lang="de-DE" dirty="0"/>
              <a:t> not </a:t>
            </a:r>
            <a:r>
              <a:rPr lang="de-DE" dirty="0" err="1"/>
              <a:t>saying</a:t>
            </a:r>
            <a:r>
              <a:rPr lang="de-DE" dirty="0"/>
              <a:t> </a:t>
            </a:r>
            <a:r>
              <a:rPr lang="de-DE" dirty="0" err="1"/>
              <a:t>anything</a:t>
            </a:r>
            <a:r>
              <a:rPr lang="de-DE" dirty="0"/>
              <a:t> </a:t>
            </a:r>
            <a:r>
              <a:rPr lang="de-DE" dirty="0" err="1"/>
              <a:t>anymore</a:t>
            </a:r>
            <a:r>
              <a:rPr lang="de-DE" dirty="0"/>
              <a:t>)</a:t>
            </a:r>
          </a:p>
        </p:txBody>
      </p:sp>
      <p:sp>
        <p:nvSpPr>
          <p:cNvPr id="4" name="Foliennummernplatzhalter 3"/>
          <p:cNvSpPr>
            <a:spLocks noGrp="1"/>
          </p:cNvSpPr>
          <p:nvPr>
            <p:ph type="sldNum" sz="quarter" idx="5"/>
          </p:nvPr>
        </p:nvSpPr>
        <p:spPr/>
        <p:txBody>
          <a:bodyPr/>
          <a:lstStyle/>
          <a:p>
            <a:fld id="{71E09B01-9836-40C2-9318-7E253FBFB375}" type="slidenum">
              <a:rPr lang="en-GB" smtClean="0"/>
              <a:pPr/>
              <a:t>3</a:t>
            </a:fld>
            <a:endParaRPr lang="en-GB"/>
          </a:p>
        </p:txBody>
      </p:sp>
    </p:spTree>
    <p:extLst>
      <p:ext uri="{BB962C8B-B14F-4D97-AF65-F5344CB8AC3E}">
        <p14:creationId xmlns:p14="http://schemas.microsoft.com/office/powerpoint/2010/main" val="166152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E09B01-9836-40C2-9318-7E253FBFB375}" type="slidenum">
              <a:rPr lang="en-GB" smtClean="0"/>
              <a:pPr/>
              <a:t>27</a:t>
            </a:fld>
            <a:endParaRPr lang="en-GB"/>
          </a:p>
        </p:txBody>
      </p:sp>
    </p:spTree>
    <p:extLst>
      <p:ext uri="{BB962C8B-B14F-4D97-AF65-F5344CB8AC3E}">
        <p14:creationId xmlns:p14="http://schemas.microsoft.com/office/powerpoint/2010/main" val="291327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252413"/>
            <a:endParaRPr lang="de-CH" sz="1200" dirty="0"/>
          </a:p>
        </p:txBody>
      </p:sp>
      <p:sp>
        <p:nvSpPr>
          <p:cNvPr id="4" name="Foliennummernplatzhalter 3"/>
          <p:cNvSpPr>
            <a:spLocks noGrp="1"/>
          </p:cNvSpPr>
          <p:nvPr>
            <p:ph type="sldNum" sz="quarter" idx="10"/>
          </p:nvPr>
        </p:nvSpPr>
        <p:spPr/>
        <p:txBody>
          <a:bodyPr/>
          <a:lstStyle/>
          <a:p>
            <a:fld id="{28525119-3C80-4717-A3E1-BD3E7B7D1842}" type="slidenum">
              <a:rPr lang="de-CH" smtClean="0"/>
              <a:pPr/>
              <a:t>32</a:t>
            </a:fld>
            <a:endParaRPr lang="de-CH"/>
          </a:p>
        </p:txBody>
      </p:sp>
    </p:spTree>
    <p:extLst>
      <p:ext uri="{BB962C8B-B14F-4D97-AF65-F5344CB8AC3E}">
        <p14:creationId xmlns:p14="http://schemas.microsoft.com/office/powerpoint/2010/main" val="278013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252413"/>
            <a:endParaRPr lang="de-CH" sz="1200" dirty="0"/>
          </a:p>
        </p:txBody>
      </p:sp>
      <p:sp>
        <p:nvSpPr>
          <p:cNvPr id="4" name="Foliennummernplatzhalter 3"/>
          <p:cNvSpPr>
            <a:spLocks noGrp="1"/>
          </p:cNvSpPr>
          <p:nvPr>
            <p:ph type="sldNum" sz="quarter" idx="10"/>
          </p:nvPr>
        </p:nvSpPr>
        <p:spPr/>
        <p:txBody>
          <a:bodyPr/>
          <a:lstStyle/>
          <a:p>
            <a:fld id="{28525119-3C80-4717-A3E1-BD3E7B7D1842}" type="slidenum">
              <a:rPr lang="de-CH" smtClean="0"/>
              <a:pPr/>
              <a:t>33</a:t>
            </a:fld>
            <a:endParaRPr lang="de-CH"/>
          </a:p>
        </p:txBody>
      </p:sp>
    </p:spTree>
    <p:extLst>
      <p:ext uri="{BB962C8B-B14F-4D97-AF65-F5344CB8AC3E}">
        <p14:creationId xmlns:p14="http://schemas.microsoft.com/office/powerpoint/2010/main" val="136758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09B01-9836-40C2-9318-7E253FBFB375}" type="slidenum">
              <a:rPr lang="en-GB" smtClean="0"/>
              <a:pPr/>
              <a:t>41</a:t>
            </a:fld>
            <a:endParaRPr lang="en-GB"/>
          </a:p>
        </p:txBody>
      </p:sp>
    </p:spTree>
    <p:extLst>
      <p:ext uri="{BB962C8B-B14F-4D97-AF65-F5344CB8AC3E}">
        <p14:creationId xmlns:p14="http://schemas.microsoft.com/office/powerpoint/2010/main" val="424703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E09B01-9836-40C2-9318-7E253FBFB375}" type="slidenum">
              <a:rPr lang="en-GB" smtClean="0"/>
              <a:pPr/>
              <a:t>4</a:t>
            </a:fld>
            <a:endParaRPr lang="en-GB"/>
          </a:p>
        </p:txBody>
      </p:sp>
    </p:spTree>
    <p:extLst>
      <p:ext uri="{BB962C8B-B14F-4D97-AF65-F5344CB8AC3E}">
        <p14:creationId xmlns:p14="http://schemas.microsoft.com/office/powerpoint/2010/main" val="153469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Kid hat gestaltet, andere Kinder haben ihm ihre deutsche Stimme geliehen</a:t>
            </a:r>
          </a:p>
        </p:txBody>
      </p:sp>
      <p:sp>
        <p:nvSpPr>
          <p:cNvPr id="4" name="Foliennummernplatzhalter 3"/>
          <p:cNvSpPr>
            <a:spLocks noGrp="1"/>
          </p:cNvSpPr>
          <p:nvPr>
            <p:ph type="sldNum" sz="quarter" idx="5"/>
          </p:nvPr>
        </p:nvSpPr>
        <p:spPr/>
        <p:txBody>
          <a:bodyPr/>
          <a:lstStyle/>
          <a:p>
            <a:fld id="{B5079CBA-4131-4ADA-8F3E-BAEA37C9B165}" type="slidenum">
              <a:rPr lang="fr-BE" smtClean="0"/>
              <a:t>10</a:t>
            </a:fld>
            <a:endParaRPr lang="fr-BE"/>
          </a:p>
        </p:txBody>
      </p:sp>
    </p:spTree>
    <p:extLst>
      <p:ext uri="{BB962C8B-B14F-4D97-AF65-F5344CB8AC3E}">
        <p14:creationId xmlns:p14="http://schemas.microsoft.com/office/powerpoint/2010/main" val="16844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de-CH" dirty="0"/>
              <a:t>http://maledive.ecml.at/Studymaterials/School/Buildingonplurilingualism/tabid/3619/language/de-DE/Default.aspx </a:t>
            </a:r>
          </a:p>
        </p:txBody>
      </p:sp>
      <p:sp>
        <p:nvSpPr>
          <p:cNvPr id="4" name="Foliennummernplatzhalter 3"/>
          <p:cNvSpPr>
            <a:spLocks noGrp="1"/>
          </p:cNvSpPr>
          <p:nvPr>
            <p:ph type="sldNum" sz="quarter" idx="10"/>
          </p:nvPr>
        </p:nvSpPr>
        <p:spPr/>
        <p:txBody>
          <a:bodyPr/>
          <a:lstStyle/>
          <a:p>
            <a:fld id="{140667C6-8A73-4072-8C8B-05EB0E3FC4CD}" type="slidenum">
              <a:rPr lang="de-CH" smtClean="0"/>
              <a:pPr/>
              <a:t>17</a:t>
            </a:fld>
            <a:endParaRPr lang="de-CH"/>
          </a:p>
        </p:txBody>
      </p:sp>
    </p:spTree>
    <p:extLst>
      <p:ext uri="{BB962C8B-B14F-4D97-AF65-F5344CB8AC3E}">
        <p14:creationId xmlns:p14="http://schemas.microsoft.com/office/powerpoint/2010/main" val="86452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EA78017-876C-FA41-9D6F-F4B7F456230C}" type="slidenum">
              <a:rPr lang="fr-FR" smtClean="0"/>
              <a:t>20</a:t>
            </a:fld>
            <a:endParaRPr lang="fr-FR"/>
          </a:p>
        </p:txBody>
      </p:sp>
    </p:spTree>
    <p:extLst>
      <p:ext uri="{BB962C8B-B14F-4D97-AF65-F5344CB8AC3E}">
        <p14:creationId xmlns:p14="http://schemas.microsoft.com/office/powerpoint/2010/main" val="78492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Wichtig: Wohlfühlen von Beginn an. </a:t>
            </a:r>
            <a:r>
              <a:rPr lang="de-DE" dirty="0" err="1"/>
              <a:t>It</a:t>
            </a:r>
            <a:r>
              <a:rPr lang="de-DE" dirty="0"/>
              <a:t> </a:t>
            </a:r>
            <a:r>
              <a:rPr lang="de-DE" dirty="0" err="1"/>
              <a:t>is</a:t>
            </a:r>
            <a:r>
              <a:rPr lang="de-DE" dirty="0"/>
              <a:t> </a:t>
            </a:r>
            <a:r>
              <a:rPr lang="de-DE" dirty="0" err="1"/>
              <a:t>important</a:t>
            </a:r>
            <a:r>
              <a:rPr lang="de-DE" dirty="0"/>
              <a:t> </a:t>
            </a:r>
            <a:r>
              <a:rPr lang="de-DE" dirty="0" err="1"/>
              <a:t>to</a:t>
            </a:r>
            <a:r>
              <a:rPr lang="de-DE" dirty="0"/>
              <a:t> </a:t>
            </a:r>
            <a:r>
              <a:rPr lang="de-DE" dirty="0" err="1"/>
              <a:t>get</a:t>
            </a:r>
            <a:r>
              <a:rPr lang="de-DE" dirty="0"/>
              <a:t> </a:t>
            </a:r>
            <a:r>
              <a:rPr lang="de-DE" dirty="0" err="1"/>
              <a:t>to</a:t>
            </a:r>
            <a:r>
              <a:rPr lang="de-DE" dirty="0"/>
              <a:t> </a:t>
            </a:r>
            <a:r>
              <a:rPr lang="de-DE" dirty="0" err="1"/>
              <a:t>know</a:t>
            </a:r>
            <a:r>
              <a:rPr lang="de-DE" dirty="0"/>
              <a:t> </a:t>
            </a:r>
            <a:r>
              <a:rPr lang="de-DE" dirty="0" err="1"/>
              <a:t>each</a:t>
            </a:r>
            <a:r>
              <a:rPr lang="de-DE" dirty="0"/>
              <a:t> </a:t>
            </a:r>
            <a:r>
              <a:rPr lang="de-DE" dirty="0" err="1"/>
              <a:t>other</a:t>
            </a:r>
            <a:r>
              <a:rPr lang="de-DE" dirty="0"/>
              <a:t>. And </a:t>
            </a:r>
            <a:r>
              <a:rPr lang="de-DE" dirty="0" err="1"/>
              <a:t>if</a:t>
            </a:r>
            <a:r>
              <a:rPr lang="de-DE" dirty="0"/>
              <a:t> </a:t>
            </a:r>
            <a:r>
              <a:rPr lang="de-DE" dirty="0" err="1"/>
              <a:t>we</a:t>
            </a:r>
            <a:r>
              <a:rPr lang="de-DE" dirty="0"/>
              <a:t> do so </a:t>
            </a:r>
            <a:r>
              <a:rPr lang="de-DE" dirty="0" err="1"/>
              <a:t>we</a:t>
            </a:r>
            <a:r>
              <a:rPr lang="de-DE" dirty="0"/>
              <a:t> </a:t>
            </a:r>
            <a:r>
              <a:rPr lang="de-DE" dirty="0" err="1"/>
              <a:t>have</a:t>
            </a:r>
            <a:r>
              <a:rPr lang="de-DE" dirty="0"/>
              <a:t> </a:t>
            </a:r>
            <a:r>
              <a:rPr lang="de-DE" dirty="0" err="1"/>
              <a:t>to</a:t>
            </a:r>
            <a:r>
              <a:rPr lang="de-DE" dirty="0"/>
              <a:t> </a:t>
            </a:r>
            <a:r>
              <a:rPr lang="de-DE" dirty="0" err="1"/>
              <a:t>take</a:t>
            </a:r>
            <a:r>
              <a:rPr lang="de-DE" dirty="0"/>
              <a:t> </a:t>
            </a:r>
            <a:r>
              <a:rPr lang="de-DE" dirty="0" err="1"/>
              <a:t>into</a:t>
            </a:r>
            <a:r>
              <a:rPr lang="de-DE" dirty="0"/>
              <a:t> </a:t>
            </a:r>
            <a:r>
              <a:rPr lang="de-DE" dirty="0" err="1"/>
              <a:t>account</a:t>
            </a:r>
            <a:r>
              <a:rPr lang="de-DE" dirty="0"/>
              <a:t> the </a:t>
            </a:r>
            <a:r>
              <a:rPr lang="de-DE" dirty="0" err="1"/>
              <a:t>languages</a:t>
            </a:r>
            <a:r>
              <a:rPr lang="de-DE" dirty="0"/>
              <a:t> </a:t>
            </a:r>
            <a:r>
              <a:rPr lang="de-DE" dirty="0" err="1"/>
              <a:t>that</a:t>
            </a:r>
            <a:r>
              <a:rPr lang="de-DE" dirty="0"/>
              <a:t> the </a:t>
            </a:r>
            <a:r>
              <a:rPr lang="de-DE" dirty="0" err="1"/>
              <a:t>learners</a:t>
            </a:r>
            <a:r>
              <a:rPr lang="de-DE" dirty="0"/>
              <a:t> bring </a:t>
            </a:r>
            <a:r>
              <a:rPr lang="de-DE" dirty="0" err="1"/>
              <a:t>with</a:t>
            </a:r>
            <a:r>
              <a:rPr lang="de-DE" dirty="0"/>
              <a:t> </a:t>
            </a:r>
            <a:r>
              <a:rPr lang="de-DE" dirty="0" err="1"/>
              <a:t>them</a:t>
            </a:r>
            <a:r>
              <a:rPr lang="de-DE" dirty="0"/>
              <a:t>. One </a:t>
            </a:r>
            <a:r>
              <a:rPr lang="de-DE" dirty="0" err="1"/>
              <a:t>possibility</a:t>
            </a:r>
            <a:r>
              <a:rPr lang="de-DE" dirty="0"/>
              <a:t> </a:t>
            </a:r>
            <a:r>
              <a:rPr lang="de-DE" dirty="0" err="1"/>
              <a:t>is</a:t>
            </a:r>
            <a:r>
              <a:rPr lang="de-DE" dirty="0"/>
              <a:t> </a:t>
            </a:r>
            <a:r>
              <a:rPr lang="de-DE" dirty="0" err="1"/>
              <a:t>to</a:t>
            </a:r>
            <a:r>
              <a:rPr lang="de-DE" dirty="0"/>
              <a:t> </a:t>
            </a:r>
            <a:r>
              <a:rPr lang="de-DE" dirty="0" err="1"/>
              <a:t>visualize</a:t>
            </a:r>
            <a:r>
              <a:rPr lang="de-DE" dirty="0"/>
              <a:t> the </a:t>
            </a:r>
            <a:r>
              <a:rPr lang="de-DE" dirty="0" err="1"/>
              <a:t>language</a:t>
            </a:r>
            <a:r>
              <a:rPr lang="de-DE" dirty="0"/>
              <a:t> </a:t>
            </a:r>
            <a:r>
              <a:rPr lang="de-DE" dirty="0" err="1"/>
              <a:t>repertoire</a:t>
            </a:r>
            <a:r>
              <a:rPr lang="de-DE" dirty="0"/>
              <a:t>. The </a:t>
            </a:r>
            <a:r>
              <a:rPr lang="de-DE" dirty="0" err="1"/>
              <a:t>activity</a:t>
            </a:r>
            <a:r>
              <a:rPr lang="de-DE" dirty="0"/>
              <a:t>… Hier erläutern, wie der Auftrag lautet</a:t>
            </a:r>
          </a:p>
          <a:p>
            <a:pPr marL="0" lvl="0" indent="0" algn="l" rtl="0">
              <a:lnSpc>
                <a:spcPct val="100000"/>
              </a:lnSpc>
              <a:spcBef>
                <a:spcPts val="0"/>
              </a:spcBef>
              <a:spcAft>
                <a:spcPts val="0"/>
              </a:spcAft>
              <a:buSzPts val="1400"/>
              <a:buNone/>
            </a:pPr>
            <a:r>
              <a:rPr lang="de-DE" dirty="0"/>
              <a:t>Wenn sie von mir hören, </a:t>
            </a:r>
            <a:r>
              <a:rPr lang="de-DE" dirty="0" err="1"/>
              <a:t>deie</a:t>
            </a:r>
            <a:r>
              <a:rPr lang="de-DE" dirty="0"/>
              <a:t> Sprache tut nichts zur Sache, dann ist das extrem demotivierend. </a:t>
            </a:r>
          </a:p>
        </p:txBody>
      </p:sp>
      <p:sp>
        <p:nvSpPr>
          <p:cNvPr id="157" name="Google Shape;15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22</a:t>
            </a:fld>
            <a:endParaRPr/>
          </a:p>
        </p:txBody>
      </p:sp>
    </p:spTree>
    <p:extLst>
      <p:ext uri="{BB962C8B-B14F-4D97-AF65-F5344CB8AC3E}">
        <p14:creationId xmlns:p14="http://schemas.microsoft.com/office/powerpoint/2010/main" val="72742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de-DE" dirty="0"/>
          </a:p>
        </p:txBody>
      </p:sp>
      <p:sp>
        <p:nvSpPr>
          <p:cNvPr id="157" name="Google Shape;15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23</a:t>
            </a:fld>
            <a:endParaRPr/>
          </a:p>
        </p:txBody>
      </p:sp>
    </p:spTree>
    <p:extLst>
      <p:ext uri="{BB962C8B-B14F-4D97-AF65-F5344CB8AC3E}">
        <p14:creationId xmlns:p14="http://schemas.microsoft.com/office/powerpoint/2010/main" val="331582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1E09B01-9836-40C2-9318-7E253FBFB375}" type="slidenum">
              <a:rPr lang="en-GB" smtClean="0"/>
              <a:pPr/>
              <a:t>24</a:t>
            </a:fld>
            <a:endParaRPr lang="en-GB"/>
          </a:p>
        </p:txBody>
      </p:sp>
    </p:spTree>
    <p:extLst>
      <p:ext uri="{BB962C8B-B14F-4D97-AF65-F5344CB8AC3E}">
        <p14:creationId xmlns:p14="http://schemas.microsoft.com/office/powerpoint/2010/main" val="239937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einer Woche nicken sie oder schütteln den Kopf. Nach vier Wochen antworten sie. Nach drei Monaten… Aber sie brauchen unsere Hilfe. V.a. beim Erwerb der Schriftsprache. Ich kann gar nichts anders als  alles, was ich </a:t>
            </a:r>
            <a:r>
              <a:rPr lang="de-DE" dirty="0" err="1"/>
              <a:t>weiss</a:t>
            </a:r>
            <a:r>
              <a:rPr lang="de-DE" dirty="0"/>
              <a:t> einbeziehen. Fragen der Kinder zum Thema machen!</a:t>
            </a:r>
          </a:p>
        </p:txBody>
      </p:sp>
      <p:sp>
        <p:nvSpPr>
          <p:cNvPr id="4" name="Foliennummernplatzhalter 3"/>
          <p:cNvSpPr>
            <a:spLocks noGrp="1"/>
          </p:cNvSpPr>
          <p:nvPr>
            <p:ph type="sldNum" sz="quarter" idx="5"/>
          </p:nvPr>
        </p:nvSpPr>
        <p:spPr/>
        <p:txBody>
          <a:bodyPr/>
          <a:lstStyle/>
          <a:p>
            <a:fld id="{71E09B01-9836-40C2-9318-7E253FBFB375}" type="slidenum">
              <a:rPr lang="en-GB" smtClean="0"/>
              <a:pPr/>
              <a:t>26</a:t>
            </a:fld>
            <a:endParaRPr lang="en-GB"/>
          </a:p>
        </p:txBody>
      </p:sp>
    </p:spTree>
    <p:extLst>
      <p:ext uri="{BB962C8B-B14F-4D97-AF65-F5344CB8AC3E}">
        <p14:creationId xmlns:p14="http://schemas.microsoft.com/office/powerpoint/2010/main" val="225182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331913" y="6308725"/>
            <a:ext cx="2895600" cy="365125"/>
          </a:xfrm>
          <a:prstGeom prst="rect">
            <a:avLst/>
          </a:prstGeom>
        </p:spPr>
        <p:txBody>
          <a:bodyPr/>
          <a:lstStyle>
            <a:lvl1pPr>
              <a:defRPr dirty="0"/>
            </a:lvl1pPr>
          </a:lstStyle>
          <a:p>
            <a:pPr>
              <a:defRPr/>
            </a:pPr>
            <a:endParaRPr lang="en-US"/>
          </a:p>
        </p:txBody>
      </p:sp>
      <p:sp>
        <p:nvSpPr>
          <p:cNvPr id="7" name="Title Placeholder 1">
            <a:extLst>
              <a:ext uri="{FF2B5EF4-FFF2-40B4-BE49-F238E27FC236}">
                <a16:creationId xmlns:a16="http://schemas.microsoft.com/office/drawing/2014/main" id="{65E9BBB1-6654-49AC-9D92-D828A8EDE26F}"/>
              </a:ext>
            </a:extLst>
          </p:cNvPr>
          <p:cNvSpPr>
            <a:spLocks noGrp="1"/>
          </p:cNvSpPr>
          <p:nvPr>
            <p:ph type="title"/>
          </p:nvPr>
        </p:nvSpPr>
        <p:spPr bwMode="auto">
          <a:xfrm>
            <a:off x="395288" y="1570037"/>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8" name="Text Placeholder 2">
            <a:extLst>
              <a:ext uri="{FF2B5EF4-FFF2-40B4-BE49-F238E27FC236}">
                <a16:creationId xmlns:a16="http://schemas.microsoft.com/office/drawing/2014/main" id="{FCD0549E-C427-4B70-80FF-18B539142070}"/>
              </a:ext>
            </a:extLst>
          </p:cNvPr>
          <p:cNvSpPr>
            <a:spLocks noGrp="1"/>
          </p:cNvSpPr>
          <p:nvPr>
            <p:ph idx="1"/>
          </p:nvPr>
        </p:nvSpPr>
        <p:spPr bwMode="auto">
          <a:xfrm>
            <a:off x="395288" y="2451895"/>
            <a:ext cx="8291512" cy="364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103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DCFDD-0D8C-31EC-CC95-84A9D123F5F9}"/>
              </a:ext>
            </a:extLst>
          </p:cNvPr>
          <p:cNvSpPr>
            <a:spLocks noGrp="1"/>
          </p:cNvSpPr>
          <p:nvPr>
            <p:ph type="title"/>
          </p:nvPr>
        </p:nvSpPr>
        <p:spPr>
          <a:xfrm>
            <a:off x="1600200" y="365125"/>
            <a:ext cx="6916738"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E32CDED-658A-2F4A-426F-6542B007B29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3A774FF-21BB-3EF5-56C1-F5BC30037D98}"/>
              </a:ext>
            </a:extLst>
          </p:cNvPr>
          <p:cNvSpPr>
            <a:spLocks noGrp="1"/>
          </p:cNvSpPr>
          <p:nvPr>
            <p:ph sz="half" idx="2"/>
          </p:nvPr>
        </p:nvSpPr>
        <p:spPr>
          <a:xfrm>
            <a:off x="627062" y="2505075"/>
            <a:ext cx="3871913" cy="35909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9CC1A44-90B3-2FFF-B104-B07728727F8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0F8431F-7AB6-CB95-5907-DBE3112C99D8}"/>
              </a:ext>
            </a:extLst>
          </p:cNvPr>
          <p:cNvSpPr>
            <a:spLocks noGrp="1"/>
          </p:cNvSpPr>
          <p:nvPr>
            <p:ph sz="quarter" idx="4"/>
          </p:nvPr>
        </p:nvSpPr>
        <p:spPr>
          <a:xfrm>
            <a:off x="4629150" y="2505075"/>
            <a:ext cx="3884612" cy="35909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0" name="Picture 9" descr="A close up of a logo&#10;&#10;Description automatically generated">
            <a:extLst>
              <a:ext uri="{FF2B5EF4-FFF2-40B4-BE49-F238E27FC236}">
                <a16:creationId xmlns:a16="http://schemas.microsoft.com/office/drawing/2014/main" id="{548B68BD-EB04-9D07-EC6E-5E86AE651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288" y="188640"/>
            <a:ext cx="1099600" cy="1254919"/>
          </a:xfrm>
          <a:prstGeom prst="rect">
            <a:avLst/>
          </a:prstGeom>
        </p:spPr>
      </p:pic>
      <p:sp>
        <p:nvSpPr>
          <p:cNvPr id="11" name="Rectangle 11">
            <a:extLst>
              <a:ext uri="{FF2B5EF4-FFF2-40B4-BE49-F238E27FC236}">
                <a16:creationId xmlns:a16="http://schemas.microsoft.com/office/drawing/2014/main" id="{518A4B3B-4AE3-8AB4-65A5-C5427847B872}"/>
              </a:ext>
            </a:extLst>
          </p:cNvPr>
          <p:cNvSpPr/>
          <p:nvPr userDrawn="1"/>
        </p:nvSpPr>
        <p:spPr>
          <a:xfrm>
            <a:off x="1243316" y="6096000"/>
            <a:ext cx="3785884" cy="57708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Initiative </a:t>
            </a:r>
            <a:r>
              <a:rPr lang="en-GB"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co-funded by the European Union and the </a:t>
            </a: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European Centre for Modern Languages</a:t>
            </a:r>
            <a:b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br>
            <a:r>
              <a:rPr lang="en-US" sz="1050" b="1" i="0" kern="1200" dirty="0">
                <a:solidFill>
                  <a:srgbClr val="1C509C"/>
                </a:solidFill>
                <a:effectLst/>
                <a:latin typeface="Open Sans" panose="020B0606030504020204" pitchFamily="34" charset="0"/>
                <a:ea typeface="Open Sans" panose="020B0606030504020204" pitchFamily="34" charset="0"/>
                <a:cs typeface="Open Sans" panose="020B0606030504020204" pitchFamily="34" charset="0"/>
              </a:rPr>
              <a:t>www.ecml.at/ec-cooperation</a:t>
            </a:r>
          </a:p>
        </p:txBody>
      </p:sp>
      <p:pic>
        <p:nvPicPr>
          <p:cNvPr id="12" name="Picture 2" descr="Timeline&#10;&#10;Description automatically generated">
            <a:extLst>
              <a:ext uri="{FF2B5EF4-FFF2-40B4-BE49-F238E27FC236}">
                <a16:creationId xmlns:a16="http://schemas.microsoft.com/office/drawing/2014/main" id="{D768DFC8-07D3-C86B-AB28-E9C9A43E4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29200" y="6096000"/>
            <a:ext cx="2468418" cy="609600"/>
          </a:xfrm>
          <a:prstGeom prst="rect">
            <a:avLst/>
          </a:prstGeom>
        </p:spPr>
      </p:pic>
    </p:spTree>
    <p:extLst>
      <p:ext uri="{BB962C8B-B14F-4D97-AF65-F5344CB8AC3E}">
        <p14:creationId xmlns:p14="http://schemas.microsoft.com/office/powerpoint/2010/main" val="78538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1EF98-5BA0-1905-517E-28C46805DA3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F2F6AE9-DCDD-866C-9BA9-BAB648F42BD7}"/>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22DC5076-F975-D804-A432-024D03A6569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FB9B695-E4C9-B4E8-9432-2FDF36FF348F}"/>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3363652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C0CB25-488B-FEB2-BC86-93A7EA39CB6B}"/>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C9FB3BE2-56E1-CB14-E957-22451C4656D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F3BB091-B8C1-893E-1B47-6A4C6E9DE620}"/>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107337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3F62F-F2C6-814D-22C0-A6AD310993E7}"/>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EEE7093-3EA0-C214-8F3A-4CCE4BADAEC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FD05B8C-F0AD-B9EF-3F34-950736B0979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A287904-7E72-9DBB-F062-14893F413969}"/>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2724D21D-9173-326F-D72B-F1FF6B6CDC6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08EABA7-4F8F-D2EE-46C6-11B13710EF83}"/>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148702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DEA9D-548B-50D9-0AB6-ABABB0D7C0C2}"/>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46AEB1D-41E5-405F-FE3A-69A73B21038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ADB342B-0960-69E8-6578-DCEDC3FAF52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57C0BA6-3B2C-F5A5-35D3-F7F01792E390}"/>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1E189D67-4737-9B5B-89EF-EF1AA8DB58A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1B42E8-AB1A-662B-65E2-C7B54B2404CE}"/>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48870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1A265-2381-0124-933C-1F783DEB458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4986A6C-8E86-299A-5BF6-FD804017B47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3AA5493-B3B0-B5A7-6E0E-BFC99DAD155E}"/>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829A1828-2A31-271D-466F-7CCAAB893D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0D8FDF-1494-60C9-82B3-34A8B9D625FF}"/>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359449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B9ED3F8-F95A-2496-9100-37C33BBE370B}"/>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8CB7523-F0AE-5C30-46A3-F1854B632866}"/>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B4821D-E94F-C1EE-AD74-26071CE708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75A010DD-D485-5853-BE7C-EC8CE35D79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413A1C-8A42-122F-BA4B-FB0F85874244}"/>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382974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3C1E8-CB24-4185-5DEE-4D9D90077CDF}"/>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07663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4" name="Google Shape;14;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458200" y="5715000"/>
            <a:ext cx="664828"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118997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973-20F0-594B-9738-25E1DA9A9930}"/>
              </a:ext>
            </a:extLst>
          </p:cNvPr>
          <p:cNvSpPr>
            <a:spLocks noGrp="1"/>
          </p:cNvSpPr>
          <p:nvPr>
            <p:ph type="title"/>
          </p:nvPr>
        </p:nvSpPr>
        <p:spPr>
          <a:xfrm>
            <a:off x="628650" y="365126"/>
            <a:ext cx="7886700" cy="607797"/>
          </a:xfrm>
        </p:spPr>
        <p:txBody>
          <a:bodyPr>
            <a:normAutofit/>
          </a:bodyPr>
          <a:lstStyle>
            <a:lvl1pPr>
              <a:defRPr sz="2700">
                <a:solidFill>
                  <a:schemeClr val="accent5">
                    <a:lumMod val="50000"/>
                  </a:schemeClr>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01010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2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ADDCA-004A-D844-AB4F-890BC68079E2}"/>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18F45AD-1538-94DF-811C-AAA350CEC4C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3876EDA-C7E1-AC4B-9A58-981E324605E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A454AD77-A621-A1A9-6B46-F0808EC8B9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9B2AEBD-5E50-8705-10DA-8EB53DAF8F03}"/>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281932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C56FB-4EB1-35F8-7BA6-25D627C3DD4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70052AA-1610-9DE4-6574-9EE3EEE7240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4CF0EA-663F-3B4D-BC92-D567E4578147}"/>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41C610EB-9CED-ADB7-4581-F37D060881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40E9B05-31C3-A390-3A1A-EECE899D0CDC}"/>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3785234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DFD63-05E4-9215-9957-0B32C19FCD2F}"/>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373837D-D9D3-E02C-08DA-C512D80E996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3F5DFEC-58FB-36CF-1BF8-23537D73E21D}"/>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B55DAAB3-D6E4-700F-DD17-015445767D7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F2C3FF-7452-62AA-F207-E9A44BF95265}"/>
              </a:ext>
            </a:extLst>
          </p:cNvPr>
          <p:cNvSpPr>
            <a:spLocks noGrp="1"/>
          </p:cNvSpPr>
          <p:nvPr>
            <p:ph type="sldNum" sz="quarter" idx="12"/>
          </p:nvPr>
        </p:nvSpPr>
        <p:spPr/>
        <p:txBody>
          <a:bodyPr/>
          <a:lstStyle/>
          <a:p>
            <a:fld id="{4D24BABE-73B5-2149-9758-22B9850E6D78}" type="slidenum">
              <a:rPr lang="de-DE" smtClean="0"/>
              <a:t>‹#›</a:t>
            </a:fld>
            <a:endParaRPr lang="de-DE"/>
          </a:p>
        </p:txBody>
      </p:sp>
    </p:spTree>
    <p:extLst>
      <p:ext uri="{BB962C8B-B14F-4D97-AF65-F5344CB8AC3E}">
        <p14:creationId xmlns:p14="http://schemas.microsoft.com/office/powerpoint/2010/main" val="36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D144A-9353-C67D-84A2-ED816DFE03F6}"/>
              </a:ext>
            </a:extLst>
          </p:cNvPr>
          <p:cNvSpPr>
            <a:spLocks noGrp="1"/>
          </p:cNvSpPr>
          <p:nvPr>
            <p:ph type="title"/>
          </p:nvPr>
        </p:nvSpPr>
        <p:spPr>
          <a:xfrm>
            <a:off x="1524000" y="365125"/>
            <a:ext cx="6991350" cy="1158875"/>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7FE8EA4F-E9E4-521B-82A1-1C181D2FDC79}"/>
              </a:ext>
            </a:extLst>
          </p:cNvPr>
          <p:cNvSpPr>
            <a:spLocks noGrp="1"/>
          </p:cNvSpPr>
          <p:nvPr>
            <p:ph sz="half" idx="1"/>
          </p:nvPr>
        </p:nvSpPr>
        <p:spPr>
          <a:xfrm>
            <a:off x="628650" y="1708968"/>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5AF8697-0487-40A5-0502-26FA9668F2F2}"/>
              </a:ext>
            </a:extLst>
          </p:cNvPr>
          <p:cNvSpPr>
            <a:spLocks noGrp="1"/>
          </p:cNvSpPr>
          <p:nvPr>
            <p:ph sz="half" idx="2"/>
          </p:nvPr>
        </p:nvSpPr>
        <p:spPr>
          <a:xfrm>
            <a:off x="4648200" y="1705793"/>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tangle 11">
            <a:extLst>
              <a:ext uri="{FF2B5EF4-FFF2-40B4-BE49-F238E27FC236}">
                <a16:creationId xmlns:a16="http://schemas.microsoft.com/office/drawing/2014/main" id="{5CE97481-A00E-A3A1-3AD0-F9F61117EEC7}"/>
              </a:ext>
            </a:extLst>
          </p:cNvPr>
          <p:cNvSpPr/>
          <p:nvPr userDrawn="1"/>
        </p:nvSpPr>
        <p:spPr>
          <a:xfrm>
            <a:off x="1243316" y="6096000"/>
            <a:ext cx="3785884" cy="57708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Initiative </a:t>
            </a:r>
            <a:r>
              <a:rPr lang="en-GB"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co-funded by the European Union and the </a:t>
            </a: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European Centre for Modern Languages</a:t>
            </a:r>
            <a:b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br>
            <a:r>
              <a:rPr lang="en-US" sz="1050" b="1" i="0" kern="1200" dirty="0">
                <a:solidFill>
                  <a:srgbClr val="1C509C"/>
                </a:solidFill>
                <a:effectLst/>
                <a:latin typeface="Open Sans" panose="020B0606030504020204" pitchFamily="34" charset="0"/>
                <a:ea typeface="Open Sans" panose="020B0606030504020204" pitchFamily="34" charset="0"/>
                <a:cs typeface="Open Sans" panose="020B0606030504020204" pitchFamily="34" charset="0"/>
              </a:rPr>
              <a:t>www.ecml.at/ec-cooperation</a:t>
            </a:r>
          </a:p>
        </p:txBody>
      </p:sp>
      <p:pic>
        <p:nvPicPr>
          <p:cNvPr id="9" name="Picture 2" descr="Timeline&#10;&#10;Description automatically generated">
            <a:extLst>
              <a:ext uri="{FF2B5EF4-FFF2-40B4-BE49-F238E27FC236}">
                <a16:creationId xmlns:a16="http://schemas.microsoft.com/office/drawing/2014/main" id="{0DFF7926-1B99-D87F-1158-4F9C4C73E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29200" y="6096000"/>
            <a:ext cx="2468418" cy="609600"/>
          </a:xfrm>
          <a:prstGeom prst="rect">
            <a:avLst/>
          </a:prstGeom>
        </p:spPr>
      </p:pic>
      <p:pic>
        <p:nvPicPr>
          <p:cNvPr id="10" name="Picture 9" descr="A close up of a logo&#10;&#10;Description automatically generated">
            <a:extLst>
              <a:ext uri="{FF2B5EF4-FFF2-40B4-BE49-F238E27FC236}">
                <a16:creationId xmlns:a16="http://schemas.microsoft.com/office/drawing/2014/main" id="{E28AB877-5D6C-BD26-B24C-97F175E985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288" y="188640"/>
            <a:ext cx="1099600" cy="1254919"/>
          </a:xfrm>
          <a:prstGeom prst="rect">
            <a:avLst/>
          </a:prstGeom>
        </p:spPr>
      </p:pic>
    </p:spTree>
    <p:extLst>
      <p:ext uri="{BB962C8B-B14F-4D97-AF65-F5344CB8AC3E}">
        <p14:creationId xmlns:p14="http://schemas.microsoft.com/office/powerpoint/2010/main" val="1528095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570037"/>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395288" y="2451895"/>
            <a:ext cx="8291512" cy="364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p:nvSpPr>
        <p:spPr>
          <a:xfrm>
            <a:off x="1547664" y="188640"/>
            <a:ext cx="7200800" cy="276999"/>
          </a:xfrm>
          <a:prstGeom prst="rect">
            <a:avLst/>
          </a:prstGeom>
        </p:spPr>
        <p:txBody>
          <a:bodyPr wrap="square">
            <a:spAutoFit/>
          </a:bodyPr>
          <a:lstStyle/>
          <a:p>
            <a:pPr algn="r"/>
            <a:endParaRPr lang="en-US" sz="1200" dirty="0">
              <a:solidFill>
                <a:srgbClr val="0070C0"/>
              </a:solidFill>
            </a:endParaRPr>
          </a:p>
        </p:txBody>
      </p:sp>
      <p:sp>
        <p:nvSpPr>
          <p:cNvPr id="9" name="Rectangle 8">
            <a:extLst>
              <a:ext uri="{FF2B5EF4-FFF2-40B4-BE49-F238E27FC236}">
                <a16:creationId xmlns:a16="http://schemas.microsoft.com/office/drawing/2014/main" id="{F7B5EF0F-4C97-415C-A43B-FF40157AD113}"/>
              </a:ext>
            </a:extLst>
          </p:cNvPr>
          <p:cNvSpPr/>
          <p:nvPr userDrawn="1"/>
        </p:nvSpPr>
        <p:spPr>
          <a:xfrm>
            <a:off x="1547664" y="188640"/>
            <a:ext cx="7200800" cy="276999"/>
          </a:xfrm>
          <a:prstGeom prst="rect">
            <a:avLst/>
          </a:prstGeom>
        </p:spPr>
        <p:txBody>
          <a:bodyPr wrap="square">
            <a:spAutoFit/>
          </a:bodyPr>
          <a:lstStyle/>
          <a:p>
            <a:pPr algn="r"/>
            <a:endParaRPr lang="en-US" sz="1200" dirty="0">
              <a:solidFill>
                <a:srgbClr val="0070C0"/>
              </a:solidFill>
            </a:endParaRPr>
          </a:p>
        </p:txBody>
      </p:sp>
      <p:sp>
        <p:nvSpPr>
          <p:cNvPr id="12" name="Rectangle 11">
            <a:extLst>
              <a:ext uri="{FF2B5EF4-FFF2-40B4-BE49-F238E27FC236}">
                <a16:creationId xmlns:a16="http://schemas.microsoft.com/office/drawing/2014/main" id="{BE8EABB6-F314-4851-B4DC-DA71733881C8}"/>
              </a:ext>
            </a:extLst>
          </p:cNvPr>
          <p:cNvSpPr/>
          <p:nvPr userDrawn="1"/>
        </p:nvSpPr>
        <p:spPr>
          <a:xfrm>
            <a:off x="1243316" y="6096000"/>
            <a:ext cx="3785884" cy="57708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Initiative </a:t>
            </a:r>
            <a:r>
              <a:rPr lang="en-GB"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co-funded by the European Union and the </a:t>
            </a:r>
            <a: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t>European Centre for Modern Languages</a:t>
            </a:r>
            <a:br>
              <a:rPr lang="en-US" sz="1050" b="0" i="0" kern="1200" dirty="0">
                <a:solidFill>
                  <a:srgbClr val="161616"/>
                </a:solidFill>
                <a:effectLst/>
                <a:latin typeface="Open Sans" panose="020B0606030504020204" pitchFamily="34" charset="0"/>
                <a:ea typeface="Open Sans" panose="020B0606030504020204" pitchFamily="34" charset="0"/>
                <a:cs typeface="Open Sans" panose="020B0606030504020204" pitchFamily="34" charset="0"/>
              </a:rPr>
            </a:br>
            <a:r>
              <a:rPr lang="en-US" sz="1050" b="1" i="0" kern="1200" dirty="0">
                <a:solidFill>
                  <a:srgbClr val="1C509C"/>
                </a:solidFill>
                <a:effectLst/>
                <a:latin typeface="Open Sans" panose="020B0606030504020204" pitchFamily="34" charset="0"/>
                <a:ea typeface="Open Sans" panose="020B0606030504020204" pitchFamily="34" charset="0"/>
                <a:cs typeface="Open Sans" panose="020B0606030504020204" pitchFamily="34" charset="0"/>
              </a:rPr>
              <a:t>www.ecml.at/ec-cooperation</a:t>
            </a:r>
          </a:p>
        </p:txBody>
      </p:sp>
      <p:pic>
        <p:nvPicPr>
          <p:cNvPr id="3" name="Picture 2" descr="Timeline&#10;&#10;Description automatically generated">
            <a:extLst>
              <a:ext uri="{FF2B5EF4-FFF2-40B4-BE49-F238E27FC236}">
                <a16:creationId xmlns:a16="http://schemas.microsoft.com/office/drawing/2014/main" id="{A69B0639-9804-4857-B793-71EB3564CB9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029200" y="6096000"/>
            <a:ext cx="2468418" cy="609600"/>
          </a:xfrm>
          <a:prstGeom prst="rect">
            <a:avLst/>
          </a:prstGeom>
        </p:spPr>
      </p:pic>
      <p:pic>
        <p:nvPicPr>
          <p:cNvPr id="10" name="Picture 9" descr="A close up of a logo&#10;&#10;Description automatically generated">
            <a:extLst>
              <a:ext uri="{FF2B5EF4-FFF2-40B4-BE49-F238E27FC236}">
                <a16:creationId xmlns:a16="http://schemas.microsoft.com/office/drawing/2014/main" id="{62CA4E86-38F8-40D3-AB04-52DDB185F6F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95288" y="188640"/>
            <a:ext cx="1099600" cy="1254919"/>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68" r:id="rId3"/>
    <p:sldLayoutId id="2147483669" r:id="rId4"/>
    <p:sldLayoutId id="2147483670" r:id="rId5"/>
  </p:sldLayoutIdLst>
  <p:hf sldNum="0" hdr="0" ftr="0" dt="0"/>
  <p:txStyles>
    <p:titleStyle>
      <a:lvl1pPr algn="ctr" rtl="0" eaLnBrk="1" fontAlgn="base" hangingPunct="1">
        <a:spcBef>
          <a:spcPct val="0"/>
        </a:spcBef>
        <a:spcAft>
          <a:spcPct val="0"/>
        </a:spcAft>
        <a:defRPr sz="4400" kern="1200">
          <a:solidFill>
            <a:srgbClr val="94BF1F"/>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3D6D69-A15B-8372-7BEE-198026BA744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30B998-4586-1311-C13F-C10584ECFB8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1951C10-CD0C-5C4C-7626-F12F67892D3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a:extLst>
              <a:ext uri="{FF2B5EF4-FFF2-40B4-BE49-F238E27FC236}">
                <a16:creationId xmlns:a16="http://schemas.microsoft.com/office/drawing/2014/main" id="{2EF52EC7-9B60-9B52-C58C-9670F5FFF4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FC7FBB9-0BF4-E644-5A40-0EDCE0EAFF6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4BABE-73B5-2149-9758-22B9850E6D78}" type="slidenum">
              <a:rPr lang="de-DE" smtClean="0"/>
              <a:t>‹#›</a:t>
            </a:fld>
            <a:endParaRPr lang="de-DE"/>
          </a:p>
        </p:txBody>
      </p:sp>
    </p:spTree>
    <p:extLst>
      <p:ext uri="{BB962C8B-B14F-4D97-AF65-F5344CB8AC3E}">
        <p14:creationId xmlns:p14="http://schemas.microsoft.com/office/powerpoint/2010/main" val="390517368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children-4.ch/start" TargetMode="External"/><Relationship Id="rId2" Type="http://schemas.openxmlformats.org/officeDocument/2006/relationships/hyperlink" Target="https://digitallibrary.io/"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www.childrenslibrary.org/" TargetMode="External"/><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hyperlink" Target="https://www.open.edu/openlearncreate/mod/oucontent/view.php?id=64814&amp;printable=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www.derstandard.at/story/2000133816302/unicef-sprecher-viele-kinder-stecken-in-der-ukraine-fes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maledive.ecml.at/Studymaterials/tabid/3623/language/en-GB/Default.aspx" TargetMode="Externa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maledive.ecml.at/Studymaterials/tabid/3623/language/en-GB/Default.aspx"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hyperlink" Target="http://carap.ecml.at/"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s://scribjab.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cribjab.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www.luc.edu/media/lucedu/education/pdfs/languagematters/Cohen%20-%20.Identity%20Texts.pdf" TargetMode="Externa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www.ecml.at/ECML-Programme/Programme2016-2019/Inspiringlanguagelearningintheearlyyears/tabid/3015/language/en-GB/Default.aspx"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ecml.at/Portals/1/5MTP/Schank/documents/3-6_Identity%20texts1_EN.pdf?ver=2020-12-11-141745-373" TargetMode="External"/><Relationship Id="rId2" Type="http://schemas.openxmlformats.org/officeDocument/2006/relationships/hyperlink" Target="https://www.ecml.at/Portals/1/5MTP/Schank/documents/3-6.%20One%20Two%20Tree_EN.pdf?ver=2020-10-08-101105-560" TargetMode="Externa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ecml.at/Portals/1/5MTP/Schank/documents/3-6.%20Traditional_tales_EN.pdf?ver=2020-10-08-101116-46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hyperlink" Target="https://www.ecml.at/Portals/1/5MTP/Schank/documents/6-9_Clue_is_in_the_word_EN.pdf?ver=2020-12-11-141745-413" TargetMode="External"/><Relationship Id="rId2" Type="http://schemas.openxmlformats.org/officeDocument/2006/relationships/hyperlink" Target="https://www.ecml.at/Portals/1/5MTP/Schank/documents/9-12_In%20the%20park_EN.pdf?ver=2020-12-11-141746-193isit" TargetMode="External"/><Relationship Id="rId1" Type="http://schemas.openxmlformats.org/officeDocument/2006/relationships/slideLayout" Target="../slideLayouts/slideLayout1.xml"/><Relationship Id="rId4" Type="http://schemas.openxmlformats.org/officeDocument/2006/relationships/hyperlink" Target="https://www.ecml.at/Portals/1/5MTP/Schank/documents/6-9_Diary_EN.pdf?ver=2020-12-11-141745-37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cml.at/Portals/1/5MTP/Schank/documents/9-12_PlurilingualFashionShow_EN.pdf?ver=2020-12-11-142720-557"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ecml.at/Portals/1/5MTP/Schank/documents/9-12_Madame_AnEnglishStoryUsingFenchWords_EN.pdf?ver=2020-12-11-142245-48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ecml.at/Portals/1/5MTP/Schank/documents/ILLEY_Multilingual_books_FINAL.pdf" TargetMode="External"/><Relationship Id="rId2" Type="http://schemas.openxmlformats.org/officeDocument/2006/relationships/hyperlink" Target="https://www.ecml.at/Portals/1/5MTP/Schank/documents/Books_without_text_FIN.pdf"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ZAEZO_zPQVc" TargetMode="External"/><Relationship Id="rId2" Type="http://schemas.openxmlformats.org/officeDocument/2006/relationships/hyperlink" Target="https://www.ecml.at/Resources/TreasureChestofResources/tabid/4397/language/en-GB/Default.aspx"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www.ecml.at/Portals/1/5MTP/Schank/documents/Float-and-sink.pdf"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www.ecml.at/Portals/1/5MTP/Schank/documents/Float-and-sink.pdf"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ecml.at/Portals/1/5MTP/Schank/documents/Growyourownonions.pdf?ver=2020-05-25-105037-777" TargetMode="External"/><Relationship Id="rId1" Type="http://schemas.openxmlformats.org/officeDocument/2006/relationships/slideLayout" Target="../slideLayouts/slideLayout1.xml"/><Relationship Id="rId4" Type="http://schemas.openxmlformats.org/officeDocument/2006/relationships/image" Target="file:////var/folders/zt/3cynqz4n41vdlw7g8vksmt_h0000gn/T/com.microsoft.Word/WebArchiveCopyPasteTempFiles/page1image2237100672"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www.ecml.at/Portals/1/5MTP/Schank/documents/Growyourownonions.pdf?ver=2020-05-25-105037-777"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ecml.at/Resources/TreasureChestofResources/tabid/4397/language/en-GB/Default.aspx" TargetMode="External"/><Relationship Id="rId2" Type="http://schemas.openxmlformats.org/officeDocument/2006/relationships/hyperlink" Target="https://www.ecml.at/Portals/1/5MTP/Schank/documents/Mybookoftrees.pdf?ver=2020-05-25-105037-857" TargetMode="External"/><Relationship Id="rId1" Type="http://schemas.openxmlformats.org/officeDocument/2006/relationships/slideLayout" Target="../slideLayouts/slideLayout1.xml"/><Relationship Id="rId5" Type="http://schemas.openxmlformats.org/officeDocument/2006/relationships/image" Target="file:////var/folders/zt/3cynqz4n41vdlw7g8vksmt_h0000gn/T/com.microsoft.Word/WebArchiveCopyPasteTempFiles/page1image382845568" TargetMode="Externa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ecml.at/Portals/1/5MTP/Schank/documents/3-6_Identity%20texts1_EN.pdf?ver=2020-12-11-141745-373"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cml.at/Portals/1/5MTP/Schank/documents/Dear-Grandma-dear-Grandpa.pdf"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file:////var/folders/zt/3cynqz4n41vdlw7g8vksmt_h0000gn/T/com.microsoft.Word/WebArchiveCopyPasteTempFiles/rutu.gif" TargetMode="External"/><Relationship Id="rId7" Type="http://schemas.openxmlformats.org/officeDocument/2006/relationships/hyperlink" Target="https://www.pobble365.com/" TargetMode="External"/><Relationship Id="rId2" Type="http://schemas.openxmlformats.org/officeDocument/2006/relationships/image" Target="../media/image45.gif"/><Relationship Id="rId1" Type="http://schemas.openxmlformats.org/officeDocument/2006/relationships/slideLayout" Target="../slideLayouts/slideLayout1.xml"/><Relationship Id="rId6" Type="http://schemas.openxmlformats.org/officeDocument/2006/relationships/image" Target="file:////var/folders/zt/3cynqz4n41vdlw7g8vksmt_h0000gn/T/com.microsoft.Word/WebArchiveCopyPasteTempFiles/pobble365.jpg" TargetMode="External"/><Relationship Id="rId5" Type="http://schemas.openxmlformats.org/officeDocument/2006/relationships/image" Target="../media/image46.jpeg"/><Relationship Id="rId4" Type="http://schemas.openxmlformats.org/officeDocument/2006/relationships/hyperlink" Target="https://www.rutufoundation.org/distance-learning-free-digital-reading-resources-for-multilingual-learner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ppli.ie/teaching-and-learning/supporting-multilingual-classrooms/?gresource=ppli-primary-guidelines/" TargetMode="External"/><Relationship Id="rId2" Type="http://schemas.openxmlformats.org/officeDocument/2006/relationships/image" Target="../media/image47.tif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hyperlink" Target="https://pluriliteracies.ecml.at/"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http://maledive.ecml.at/Studymaterials/School/Scaffoldinglearning/tabid/3618/language/en-GB/Default.asp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ecml.at/ECML-Programme/Programme2016%20%20-2019/languageinsubjects/Step2Teaching/2ScaffoldingTechniques/tabid/4232/language/en-GB/Default.aspx" TargetMode="External"/><Relationship Id="rId1" Type="http://schemas.openxmlformats.org/officeDocument/2006/relationships/slideLayout" Target="../slideLayouts/slideLayout1.xml"/><Relationship Id="rId4" Type="http://schemas.openxmlformats.org/officeDocument/2006/relationships/image" Target="../media/image52.tiff"/></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www.ecml.at/ECML-Programme/Programme2012-2015/LanguageDescriptors/tabid/1800/Default.aspx" TargetMode="External"/><Relationship Id="rId3" Type="http://schemas.openxmlformats.org/officeDocument/2006/relationships/hyperlink" Target="https://pluriliteracies.ecml.at/" TargetMode="External"/><Relationship Id="rId7" Type="http://schemas.openxmlformats.org/officeDocument/2006/relationships/hyperlink" Target="https://www.ecml.at/ECML-Programme/Programme2016-2019/languageinsubjects/Step3Learning/tabid/4195/language/en-GB/Default.aspx" TargetMode="External"/><Relationship Id="rId2" Type="http://schemas.openxmlformats.org/officeDocument/2006/relationships/hyperlink" Target="https://www.ecml.at/Resources/SupportingthelinguisticintegrationofrefugeesfromtheUkraine/Recommendationsforteachers/tabid/5563/language/en-GB/Default.aspx" TargetMode="External"/><Relationship Id="rId1" Type="http://schemas.openxmlformats.org/officeDocument/2006/relationships/slideLayout" Target="../slideLayouts/slideLayout1.xml"/><Relationship Id="rId6" Type="http://schemas.openxmlformats.org/officeDocument/2006/relationships/hyperlink" Target="maledive:%20scaffolding%20%20http://maledive.ecml.at/Studymaterials/School/Scaffoldinglearning/tabid/3618/language/en-GB/Default.aspx" TargetMode="External"/><Relationship Id="rId11" Type="http://schemas.openxmlformats.org/officeDocument/2006/relationships/image" Target="../media/image50.png"/><Relationship Id="rId5" Type="http://schemas.openxmlformats.org/officeDocument/2006/relationships/hyperlink" Target="https://maledive.ecml.at/" TargetMode="External"/><Relationship Id="rId10" Type="http://schemas.openxmlformats.org/officeDocument/2006/relationships/image" Target="../media/image55.gif"/><Relationship Id="rId4" Type="http://schemas.openxmlformats.org/officeDocument/2006/relationships/hyperlink" Target="https://pluriliteracies.ecml.at/Learningmaterials/tabid/4270/language/en-GB/Default.aspx" TargetMode="External"/><Relationship Id="rId9"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rancebleu.fr/emissions/c-est-deja-demain/comment-expliquer-la-guerre-en-ukraine-aux-enfants" TargetMode="External"/><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entallyhealthyschools.org.uk/resources/emotion-wheel-for-children/"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ildung-wien.at/media/file/1758_WegzFreiheit_mittel.pdf" TargetMode="External"/><Relationship Id="rId2" Type="http://schemas.openxmlformats.org/officeDocument/2006/relationships/hyperlink" Target="https://www.bildung-wien.at/home/aktuelles/29"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Banane, Hydrant, schmutzig, Outdoorobjekt enthält.&#10;&#10;Automatisch generierte Beschreibung">
            <a:extLst>
              <a:ext uri="{FF2B5EF4-FFF2-40B4-BE49-F238E27FC236}">
                <a16:creationId xmlns:a16="http://schemas.microsoft.com/office/drawing/2014/main" id="{26A55EB4-9F0A-25F6-7D43-5D4057FAE4C8}"/>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76199" y="10"/>
            <a:ext cx="9217914"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559FA1A5-FC40-5F28-5746-4A6D17BFE79B}"/>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dirty="0">
                <a:solidFill>
                  <a:srgbClr val="FFFFFF"/>
                </a:solidFill>
              </a:rPr>
              <a:t>How to welcome newly arrived children to school</a:t>
            </a:r>
          </a:p>
        </p:txBody>
      </p:sp>
    </p:spTree>
    <p:extLst>
      <p:ext uri="{BB962C8B-B14F-4D97-AF65-F5344CB8AC3E}">
        <p14:creationId xmlns:p14="http://schemas.microsoft.com/office/powerpoint/2010/main" val="396635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C3E92-8FB4-DD41-9E8F-80EDE505E52D}"/>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D14B6479-F8C3-AF49-B0FA-F7D1EBC061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8999" y="266497"/>
            <a:ext cx="3796434" cy="3179920"/>
          </a:xfrm>
          <a:prstGeom prst="rect">
            <a:avLst/>
          </a:prstGeom>
        </p:spPr>
      </p:pic>
      <p:pic>
        <p:nvPicPr>
          <p:cNvPr id="9" name="Grafik 8">
            <a:extLst>
              <a:ext uri="{FF2B5EF4-FFF2-40B4-BE49-F238E27FC236}">
                <a16:creationId xmlns:a16="http://schemas.microsoft.com/office/drawing/2014/main" id="{2CC640AB-4A07-6148-94C1-07F6A4443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567" y="202028"/>
            <a:ext cx="4760207" cy="3385202"/>
          </a:xfrm>
          <a:prstGeom prst="rect">
            <a:avLst/>
          </a:prstGeom>
        </p:spPr>
      </p:pic>
      <p:pic>
        <p:nvPicPr>
          <p:cNvPr id="13" name="Grafik 12">
            <a:extLst>
              <a:ext uri="{FF2B5EF4-FFF2-40B4-BE49-F238E27FC236}">
                <a16:creationId xmlns:a16="http://schemas.microsoft.com/office/drawing/2014/main" id="{A0634E03-121A-1F48-B1D5-CC0635764C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12" y="3587229"/>
            <a:ext cx="4584486" cy="3270771"/>
          </a:xfrm>
          <a:prstGeom prst="rect">
            <a:avLst/>
          </a:prstGeom>
        </p:spPr>
      </p:pic>
      <p:pic>
        <p:nvPicPr>
          <p:cNvPr id="15" name="Grafik 14">
            <a:extLst>
              <a:ext uri="{FF2B5EF4-FFF2-40B4-BE49-F238E27FC236}">
                <a16:creationId xmlns:a16="http://schemas.microsoft.com/office/drawing/2014/main" id="{29595A14-175F-FB41-BA64-607FE40473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4469" y="3575838"/>
            <a:ext cx="4611302" cy="3282162"/>
          </a:xfrm>
          <a:prstGeom prst="rect">
            <a:avLst/>
          </a:prstGeom>
        </p:spPr>
      </p:pic>
    </p:spTree>
    <p:extLst>
      <p:ext uri="{BB962C8B-B14F-4D97-AF65-F5344CB8AC3E}">
        <p14:creationId xmlns:p14="http://schemas.microsoft.com/office/powerpoint/2010/main" val="3151297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Text, Person, Kind, drinnen enthält.&#10;&#10;Automatisch generierte Beschreibung">
            <a:extLst>
              <a:ext uri="{FF2B5EF4-FFF2-40B4-BE49-F238E27FC236}">
                <a16:creationId xmlns:a16="http://schemas.microsoft.com/office/drawing/2014/main" id="{95514658-3917-DCED-C9EE-D09150EF2E92}"/>
              </a:ext>
            </a:extLst>
          </p:cNvPr>
          <p:cNvPicPr>
            <a:picLocks noChangeAspect="1"/>
          </p:cNvPicPr>
          <p:nvPr/>
        </p:nvPicPr>
        <p:blipFill rotWithShape="1">
          <a:blip r:embed="rId2" cstate="email">
            <a:alphaModFix amt="7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l="1333"/>
          <a:stretch/>
        </p:blipFill>
        <p:spPr>
          <a:xfrm>
            <a:off x="20" y="10"/>
            <a:ext cx="9141692"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559FA1A5-FC40-5F28-5746-4A6D17BFE79B}"/>
              </a:ext>
            </a:extLst>
          </p:cNvPr>
          <p:cNvSpPr>
            <a:spLocks noGrp="1"/>
          </p:cNvSpPr>
          <p:nvPr>
            <p:ph type="title"/>
          </p:nvPr>
        </p:nvSpPr>
        <p:spPr>
          <a:xfrm>
            <a:off x="990600" y="420208"/>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dirty="0">
                <a:solidFill>
                  <a:srgbClr val="FFFFFF"/>
                </a:solidFill>
              </a:rPr>
              <a:t>How to welcome children who do not speak the language of the school in your classroom</a:t>
            </a:r>
          </a:p>
        </p:txBody>
      </p:sp>
    </p:spTree>
    <p:extLst>
      <p:ext uri="{BB962C8B-B14F-4D97-AF65-F5344CB8AC3E}">
        <p14:creationId xmlns:p14="http://schemas.microsoft.com/office/powerpoint/2010/main" val="420161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774A9B-883E-C01C-A892-CB319FA3E81C}"/>
              </a:ext>
            </a:extLst>
          </p:cNvPr>
          <p:cNvSpPr>
            <a:spLocks noGrp="1"/>
          </p:cNvSpPr>
          <p:nvPr>
            <p:ph type="title"/>
          </p:nvPr>
        </p:nvSpPr>
        <p:spPr>
          <a:xfrm>
            <a:off x="426244" y="609600"/>
            <a:ext cx="8291512" cy="792163"/>
          </a:xfrm>
        </p:spPr>
        <p:txBody>
          <a:bodyPr/>
          <a:lstStyle/>
          <a:p>
            <a:r>
              <a:rPr lang="de-DE" sz="4000" dirty="0" err="1"/>
              <a:t>Some</a:t>
            </a:r>
            <a:r>
              <a:rPr lang="de-DE" sz="4000" dirty="0"/>
              <a:t> </a:t>
            </a:r>
            <a:r>
              <a:rPr lang="de-DE" sz="4000" dirty="0" err="1"/>
              <a:t>principles</a:t>
            </a:r>
            <a:endParaRPr lang="de-DE" sz="4000" dirty="0"/>
          </a:p>
        </p:txBody>
      </p:sp>
      <p:sp>
        <p:nvSpPr>
          <p:cNvPr id="4" name="Inhaltsplatzhalter 3">
            <a:extLst>
              <a:ext uri="{FF2B5EF4-FFF2-40B4-BE49-F238E27FC236}">
                <a16:creationId xmlns:a16="http://schemas.microsoft.com/office/drawing/2014/main" id="{28C64C03-8515-5836-834C-08778280CDC3}"/>
              </a:ext>
            </a:extLst>
          </p:cNvPr>
          <p:cNvSpPr>
            <a:spLocks noGrp="1"/>
          </p:cNvSpPr>
          <p:nvPr>
            <p:ph idx="1"/>
          </p:nvPr>
        </p:nvSpPr>
        <p:spPr>
          <a:xfrm>
            <a:off x="406650" y="1752600"/>
            <a:ext cx="8589305" cy="3810000"/>
          </a:xfrm>
        </p:spPr>
        <p:txBody>
          <a:bodyPr/>
          <a:lstStyle/>
          <a:p>
            <a:pPr marL="0" indent="0">
              <a:buNone/>
            </a:pPr>
            <a:r>
              <a:rPr lang="en-GB" sz="2800" dirty="0"/>
              <a:t>All teachers in all subjects are concerned!</a:t>
            </a:r>
          </a:p>
          <a:p>
            <a:pPr>
              <a:buFont typeface="Wingdings" pitchFamily="2" charset="2"/>
              <a:buChar char="§"/>
            </a:pPr>
            <a:r>
              <a:rPr lang="en-GB" sz="2800" dirty="0"/>
              <a:t>Inclusive approaches: </a:t>
            </a:r>
          </a:p>
          <a:p>
            <a:pPr lvl="1">
              <a:buFont typeface="Wingdings" pitchFamily="2" charset="2"/>
              <a:buChar char="§"/>
            </a:pPr>
            <a:r>
              <a:rPr lang="en-GB" sz="2400" dirty="0"/>
              <a:t>Observe the children, use positive (body) language, smile and praise</a:t>
            </a:r>
          </a:p>
          <a:p>
            <a:pPr lvl="1">
              <a:buFont typeface="Wingdings" pitchFamily="2" charset="2"/>
              <a:buChar char="§"/>
            </a:pPr>
            <a:r>
              <a:rPr lang="de-AT" sz="2400" dirty="0"/>
              <a:t>Take </a:t>
            </a:r>
            <a:r>
              <a:rPr lang="de-AT" sz="2400" dirty="0" err="1"/>
              <a:t>account</a:t>
            </a:r>
            <a:r>
              <a:rPr lang="de-AT" sz="2400" dirty="0"/>
              <a:t> </a:t>
            </a:r>
            <a:r>
              <a:rPr lang="de-AT" sz="2400" dirty="0" err="1"/>
              <a:t>of</a:t>
            </a:r>
            <a:r>
              <a:rPr lang="de-AT" sz="2400" dirty="0"/>
              <a:t> individual </a:t>
            </a:r>
            <a:r>
              <a:rPr lang="de-AT" sz="2400" dirty="0" err="1"/>
              <a:t>learning</a:t>
            </a:r>
            <a:r>
              <a:rPr lang="de-AT" sz="2400" dirty="0"/>
              <a:t> </a:t>
            </a:r>
            <a:r>
              <a:rPr lang="de-AT" sz="2400" dirty="0" err="1"/>
              <a:t>needs</a:t>
            </a:r>
            <a:r>
              <a:rPr lang="de-AT" sz="2400" dirty="0"/>
              <a:t> and </a:t>
            </a:r>
            <a:r>
              <a:rPr lang="de-AT" sz="2400" dirty="0" err="1"/>
              <a:t>offer</a:t>
            </a:r>
            <a:r>
              <a:rPr lang="de-AT" sz="2400" dirty="0"/>
              <a:t> </a:t>
            </a:r>
            <a:r>
              <a:rPr lang="de-AT" sz="2400" dirty="0" err="1"/>
              <a:t>students</a:t>
            </a:r>
            <a:r>
              <a:rPr lang="de-AT" sz="2400" dirty="0"/>
              <a:t> a </a:t>
            </a:r>
            <a:r>
              <a:rPr lang="de-AT" sz="2400" dirty="0" err="1"/>
              <a:t>choice</a:t>
            </a:r>
            <a:r>
              <a:rPr lang="de-AT" sz="2400" dirty="0"/>
              <a:t> </a:t>
            </a:r>
            <a:r>
              <a:rPr lang="de-AT" sz="2400" dirty="0" err="1"/>
              <a:t>of</a:t>
            </a:r>
            <a:r>
              <a:rPr lang="de-AT" sz="2400" dirty="0"/>
              <a:t> </a:t>
            </a:r>
            <a:r>
              <a:rPr lang="de-AT" sz="2400" dirty="0" err="1"/>
              <a:t>task</a:t>
            </a:r>
            <a:r>
              <a:rPr lang="de-AT" sz="2400" dirty="0"/>
              <a:t>  </a:t>
            </a:r>
          </a:p>
          <a:p>
            <a:pPr lvl="1">
              <a:buFont typeface="Wingdings" pitchFamily="2" charset="2"/>
              <a:buChar char="§"/>
            </a:pPr>
            <a:r>
              <a:rPr lang="de-AT" sz="2400" dirty="0" err="1"/>
              <a:t>Develop</a:t>
            </a:r>
            <a:r>
              <a:rPr lang="de-AT" sz="2400" dirty="0"/>
              <a:t> a </a:t>
            </a:r>
            <a:r>
              <a:rPr lang="de-AT" sz="2400" dirty="0" err="1"/>
              <a:t>range</a:t>
            </a:r>
            <a:r>
              <a:rPr lang="de-AT" sz="2400" dirty="0"/>
              <a:t> </a:t>
            </a:r>
            <a:r>
              <a:rPr lang="de-AT" sz="2400" dirty="0" err="1"/>
              <a:t>of</a:t>
            </a:r>
            <a:r>
              <a:rPr lang="de-AT" sz="2400" dirty="0"/>
              <a:t> </a:t>
            </a:r>
            <a:r>
              <a:rPr lang="de-AT" sz="2400" dirty="0" err="1"/>
              <a:t>techniques</a:t>
            </a:r>
            <a:r>
              <a:rPr lang="de-AT" sz="2400" dirty="0"/>
              <a:t> </a:t>
            </a:r>
            <a:r>
              <a:rPr lang="de-AT" sz="2400" dirty="0" err="1"/>
              <a:t>for</a:t>
            </a:r>
            <a:r>
              <a:rPr lang="de-AT" sz="2400" dirty="0"/>
              <a:t> formative </a:t>
            </a:r>
            <a:r>
              <a:rPr lang="de-AT" sz="2400" dirty="0" err="1"/>
              <a:t>assessment</a:t>
            </a:r>
            <a:endParaRPr lang="en-GB" sz="2400" dirty="0"/>
          </a:p>
          <a:p>
            <a:pPr>
              <a:buFont typeface="Wingdings" pitchFamily="2" charset="2"/>
              <a:buChar char="§"/>
            </a:pPr>
            <a:r>
              <a:rPr lang="en-GB" sz="2800" dirty="0"/>
              <a:t>Relate the learning to everyday life</a:t>
            </a:r>
          </a:p>
          <a:p>
            <a:pPr>
              <a:buFont typeface="Wingdings" pitchFamily="2" charset="2"/>
              <a:buChar char="§"/>
            </a:pPr>
            <a:r>
              <a:rPr lang="en-GB" sz="2800" dirty="0"/>
              <a:t>Draw on the entire linguistic repertoire of the children</a:t>
            </a:r>
          </a:p>
          <a:p>
            <a:endParaRPr lang="en-GB" dirty="0"/>
          </a:p>
          <a:p>
            <a:endParaRPr lang="de-DE" dirty="0"/>
          </a:p>
        </p:txBody>
      </p:sp>
    </p:spTree>
    <p:extLst>
      <p:ext uri="{BB962C8B-B14F-4D97-AF65-F5344CB8AC3E}">
        <p14:creationId xmlns:p14="http://schemas.microsoft.com/office/powerpoint/2010/main" val="262211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CC56E-746F-A634-4597-E8E819904735}"/>
              </a:ext>
            </a:extLst>
          </p:cNvPr>
          <p:cNvSpPr>
            <a:spLocks noGrp="1"/>
          </p:cNvSpPr>
          <p:nvPr>
            <p:ph type="title"/>
          </p:nvPr>
        </p:nvSpPr>
        <p:spPr>
          <a:xfrm>
            <a:off x="990600" y="533400"/>
            <a:ext cx="8291512" cy="792163"/>
          </a:xfrm>
        </p:spPr>
        <p:txBody>
          <a:bodyPr/>
          <a:lstStyle/>
          <a:p>
            <a:r>
              <a:rPr lang="de-DE" sz="4000" dirty="0" err="1"/>
              <a:t>Welcoming</a:t>
            </a:r>
            <a:r>
              <a:rPr lang="de-DE" sz="4000" dirty="0"/>
              <a:t> </a:t>
            </a:r>
            <a:r>
              <a:rPr lang="de-DE" sz="4000" dirty="0" err="1"/>
              <a:t>the</a:t>
            </a:r>
            <a:r>
              <a:rPr lang="de-DE" sz="4000" dirty="0"/>
              <a:t> </a:t>
            </a:r>
            <a:r>
              <a:rPr lang="de-DE" sz="4000" dirty="0" err="1"/>
              <a:t>children</a:t>
            </a:r>
            <a:r>
              <a:rPr lang="de-DE" sz="4000" dirty="0"/>
              <a:t> in </a:t>
            </a:r>
            <a:r>
              <a:rPr lang="de-DE" sz="4000" dirty="0" err="1"/>
              <a:t>the</a:t>
            </a:r>
            <a:r>
              <a:rPr lang="de-DE" sz="4000" dirty="0"/>
              <a:t> </a:t>
            </a:r>
            <a:r>
              <a:rPr lang="de-DE" sz="4000" dirty="0" err="1"/>
              <a:t>school</a:t>
            </a:r>
            <a:r>
              <a:rPr lang="de-DE" sz="4000" dirty="0"/>
              <a:t> and in </a:t>
            </a:r>
            <a:r>
              <a:rPr lang="de-DE" sz="4000" dirty="0" err="1"/>
              <a:t>the</a:t>
            </a:r>
            <a:r>
              <a:rPr lang="de-DE" sz="4000" dirty="0"/>
              <a:t> </a:t>
            </a:r>
            <a:r>
              <a:rPr lang="de-DE" sz="4000" dirty="0" err="1"/>
              <a:t>classroom</a:t>
            </a:r>
            <a:endParaRPr lang="de-DE" sz="4000" dirty="0"/>
          </a:p>
        </p:txBody>
      </p:sp>
      <p:sp>
        <p:nvSpPr>
          <p:cNvPr id="3" name="Inhaltsplatzhalter 2">
            <a:extLst>
              <a:ext uri="{FF2B5EF4-FFF2-40B4-BE49-F238E27FC236}">
                <a16:creationId xmlns:a16="http://schemas.microsoft.com/office/drawing/2014/main" id="{644427F1-98A0-E88B-16E9-2A5736BBF920}"/>
              </a:ext>
            </a:extLst>
          </p:cNvPr>
          <p:cNvSpPr>
            <a:spLocks noGrp="1"/>
          </p:cNvSpPr>
          <p:nvPr>
            <p:ph idx="1"/>
          </p:nvPr>
        </p:nvSpPr>
        <p:spPr>
          <a:xfrm>
            <a:off x="442912" y="1905000"/>
            <a:ext cx="8382000" cy="3962400"/>
          </a:xfrm>
        </p:spPr>
        <p:txBody>
          <a:bodyPr/>
          <a:lstStyle/>
          <a:p>
            <a:pPr>
              <a:buFont typeface="Wingdings" pitchFamily="2" charset="2"/>
              <a:buChar char="§"/>
            </a:pPr>
            <a:r>
              <a:rPr lang="de-DE" sz="2400" dirty="0" err="1"/>
              <a:t>Let</a:t>
            </a:r>
            <a:r>
              <a:rPr lang="de-DE" sz="2400" dirty="0"/>
              <a:t> the </a:t>
            </a:r>
            <a:r>
              <a:rPr lang="de-DE" sz="2400" dirty="0" err="1"/>
              <a:t>children</a:t>
            </a:r>
            <a:r>
              <a:rPr lang="de-DE" sz="2400" dirty="0"/>
              <a:t> </a:t>
            </a:r>
            <a:r>
              <a:rPr lang="de-DE" sz="2400" dirty="0" err="1"/>
              <a:t>discover</a:t>
            </a:r>
            <a:r>
              <a:rPr lang="de-DE" sz="2400" dirty="0"/>
              <a:t> the </a:t>
            </a:r>
            <a:r>
              <a:rPr lang="de-DE" sz="2400" dirty="0" err="1"/>
              <a:t>school</a:t>
            </a:r>
            <a:r>
              <a:rPr lang="de-DE" sz="2400" dirty="0"/>
              <a:t> </a:t>
            </a:r>
            <a:r>
              <a:rPr lang="de-DE" sz="2400" dirty="0" err="1"/>
              <a:t>building</a:t>
            </a:r>
            <a:r>
              <a:rPr lang="de-DE" sz="2400" dirty="0"/>
              <a:t> </a:t>
            </a:r>
            <a:r>
              <a:rPr lang="de-DE" sz="2400" dirty="0" err="1"/>
              <a:t>first</a:t>
            </a:r>
            <a:r>
              <a:rPr lang="de-DE" sz="2400" dirty="0"/>
              <a:t>     </a:t>
            </a:r>
          </a:p>
          <a:p>
            <a:pPr>
              <a:buFont typeface="Wingdings" pitchFamily="2" charset="2"/>
              <a:buChar char="§"/>
            </a:pPr>
            <a:r>
              <a:rPr lang="de-DE" sz="2400" dirty="0"/>
              <a:t>Use </a:t>
            </a:r>
            <a:r>
              <a:rPr lang="de-DE" sz="2400" dirty="0" err="1"/>
              <a:t>visual</a:t>
            </a:r>
            <a:r>
              <a:rPr lang="de-DE" sz="2400" dirty="0"/>
              <a:t> </a:t>
            </a:r>
            <a:r>
              <a:rPr lang="de-DE" sz="2400" dirty="0" err="1"/>
              <a:t>aids</a:t>
            </a:r>
            <a:r>
              <a:rPr lang="de-DE" sz="2400" dirty="0"/>
              <a:t> </a:t>
            </a:r>
            <a:r>
              <a:rPr lang="de-DE" sz="2400" dirty="0" err="1"/>
              <a:t>for</a:t>
            </a:r>
            <a:r>
              <a:rPr lang="de-DE" sz="2400" dirty="0"/>
              <a:t> </a:t>
            </a:r>
            <a:r>
              <a:rPr lang="de-DE" sz="2400" dirty="0" err="1"/>
              <a:t>orientation</a:t>
            </a:r>
            <a:r>
              <a:rPr lang="de-DE" sz="2400" dirty="0"/>
              <a:t>, </a:t>
            </a:r>
            <a:r>
              <a:rPr lang="de-DE" sz="2400" dirty="0" err="1"/>
              <a:t>for</a:t>
            </a:r>
            <a:r>
              <a:rPr lang="de-DE" sz="2400" dirty="0"/>
              <a:t> </a:t>
            </a:r>
            <a:r>
              <a:rPr lang="de-DE" sz="2400" dirty="0" err="1"/>
              <a:t>school</a:t>
            </a:r>
            <a:r>
              <a:rPr lang="de-DE" sz="2400" dirty="0"/>
              <a:t> </a:t>
            </a:r>
            <a:r>
              <a:rPr lang="de-DE" sz="2400" dirty="0" err="1"/>
              <a:t>vocabulary</a:t>
            </a:r>
            <a:r>
              <a:rPr lang="de-DE" sz="2400" dirty="0"/>
              <a:t> and </a:t>
            </a:r>
            <a:r>
              <a:rPr lang="de-DE" sz="2400" dirty="0" err="1"/>
              <a:t>useful</a:t>
            </a:r>
            <a:r>
              <a:rPr lang="de-DE" sz="2400" dirty="0"/>
              <a:t> </a:t>
            </a:r>
            <a:r>
              <a:rPr lang="de-DE" sz="2400" dirty="0" err="1"/>
              <a:t>words</a:t>
            </a:r>
            <a:r>
              <a:rPr lang="de-DE" sz="2400" dirty="0"/>
              <a:t> in </a:t>
            </a:r>
            <a:r>
              <a:rPr lang="de-DE" sz="2400" dirty="0" err="1"/>
              <a:t>the</a:t>
            </a:r>
            <a:r>
              <a:rPr lang="de-DE" sz="2400" dirty="0"/>
              <a:t> </a:t>
            </a:r>
            <a:r>
              <a:rPr lang="de-DE" sz="2400" dirty="0" err="1"/>
              <a:t>classroom</a:t>
            </a:r>
            <a:r>
              <a:rPr lang="de-DE" sz="2400" dirty="0"/>
              <a:t>: </a:t>
            </a:r>
            <a:r>
              <a:rPr lang="de-DE" sz="2400" dirty="0" err="1"/>
              <a:t>provide</a:t>
            </a:r>
            <a:r>
              <a:rPr lang="de-DE" sz="2400" dirty="0"/>
              <a:t> </a:t>
            </a:r>
            <a:r>
              <a:rPr lang="de-DE" sz="2400" dirty="0" err="1"/>
              <a:t>posters</a:t>
            </a:r>
            <a:r>
              <a:rPr lang="de-DE" sz="2400" dirty="0"/>
              <a:t> and </a:t>
            </a:r>
            <a:r>
              <a:rPr lang="de-DE" sz="2400" dirty="0" err="1"/>
              <a:t>markings</a:t>
            </a:r>
            <a:r>
              <a:rPr lang="de-DE" sz="2400" dirty="0"/>
              <a:t> in </a:t>
            </a:r>
            <a:r>
              <a:rPr lang="de-DE" sz="2400" dirty="0" err="1"/>
              <a:t>the</a:t>
            </a:r>
            <a:r>
              <a:rPr lang="de-DE" sz="2400" dirty="0"/>
              <a:t> </a:t>
            </a:r>
            <a:r>
              <a:rPr lang="de-DE" sz="2400" dirty="0" err="1"/>
              <a:t>school</a:t>
            </a:r>
            <a:r>
              <a:rPr lang="de-DE" sz="2400" dirty="0"/>
              <a:t> (</a:t>
            </a:r>
            <a:r>
              <a:rPr lang="de-DE" sz="2400" dirty="0" err="1"/>
              <a:t>pictures</a:t>
            </a:r>
            <a:r>
              <a:rPr lang="de-DE" sz="2400" dirty="0"/>
              <a:t>, </a:t>
            </a:r>
            <a:r>
              <a:rPr lang="de-DE" sz="2400" dirty="0" err="1"/>
              <a:t>pictograms</a:t>
            </a:r>
            <a:r>
              <a:rPr lang="de-DE" sz="2400" dirty="0"/>
              <a:t>, </a:t>
            </a:r>
            <a:r>
              <a:rPr lang="de-DE" sz="2400" dirty="0" err="1"/>
              <a:t>symbols</a:t>
            </a:r>
            <a:r>
              <a:rPr lang="de-DE" sz="2400" dirty="0"/>
              <a:t>, bi- </a:t>
            </a:r>
            <a:r>
              <a:rPr lang="de-DE" sz="2400" dirty="0" err="1"/>
              <a:t>or</a:t>
            </a:r>
            <a:r>
              <a:rPr lang="de-DE" sz="2400" dirty="0"/>
              <a:t> multilingual </a:t>
            </a:r>
            <a:r>
              <a:rPr lang="de-DE" sz="2400" dirty="0" err="1"/>
              <a:t>labels</a:t>
            </a:r>
            <a:r>
              <a:rPr lang="de-DE" sz="2400" dirty="0"/>
              <a:t>)</a:t>
            </a:r>
          </a:p>
          <a:p>
            <a:pPr>
              <a:buFont typeface="Wingdings" pitchFamily="2" charset="2"/>
              <a:buChar char="§"/>
            </a:pPr>
            <a:r>
              <a:rPr lang="de-DE" sz="2400" dirty="0" err="1"/>
              <a:t>Learn</a:t>
            </a:r>
            <a:r>
              <a:rPr lang="de-DE" sz="2400" dirty="0"/>
              <a:t> to </a:t>
            </a:r>
            <a:r>
              <a:rPr lang="de-DE" sz="2400" dirty="0" err="1"/>
              <a:t>pronounce</a:t>
            </a:r>
            <a:r>
              <a:rPr lang="de-DE" sz="2400" dirty="0"/>
              <a:t> the </a:t>
            </a:r>
            <a:r>
              <a:rPr lang="de-DE" sz="2400" dirty="0" err="1"/>
              <a:t>names</a:t>
            </a:r>
            <a:r>
              <a:rPr lang="de-DE" sz="2400" dirty="0"/>
              <a:t> of </a:t>
            </a:r>
            <a:r>
              <a:rPr lang="de-DE" sz="2400" dirty="0" err="1"/>
              <a:t>newly-arrived</a:t>
            </a:r>
            <a:r>
              <a:rPr lang="de-DE" sz="2400" dirty="0"/>
              <a:t> </a:t>
            </a:r>
            <a:r>
              <a:rPr lang="de-DE" sz="2400" dirty="0" err="1"/>
              <a:t>pupils</a:t>
            </a:r>
            <a:r>
              <a:rPr lang="de-DE" sz="2400" dirty="0"/>
              <a:t> </a:t>
            </a:r>
            <a:r>
              <a:rPr lang="de-DE" sz="2400" dirty="0" err="1"/>
              <a:t>properly</a:t>
            </a:r>
            <a:endParaRPr lang="de-DE" sz="2400" dirty="0"/>
          </a:p>
          <a:p>
            <a:pPr>
              <a:buFont typeface="Wingdings" pitchFamily="2" charset="2"/>
              <a:buChar char="§"/>
            </a:pPr>
            <a:r>
              <a:rPr lang="de-DE" sz="2400" dirty="0"/>
              <a:t>Create a </a:t>
            </a:r>
            <a:r>
              <a:rPr lang="de-DE" sz="2400" dirty="0" err="1"/>
              <a:t>buddy</a:t>
            </a:r>
            <a:r>
              <a:rPr lang="de-DE" sz="2400" dirty="0"/>
              <a:t> </a:t>
            </a:r>
            <a:r>
              <a:rPr lang="de-DE" sz="2400" dirty="0" err="1"/>
              <a:t>system</a:t>
            </a:r>
            <a:endParaRPr lang="de-DE" sz="2400" dirty="0"/>
          </a:p>
          <a:p>
            <a:pPr>
              <a:buFont typeface="Wingdings" pitchFamily="2" charset="2"/>
              <a:buChar char="§"/>
            </a:pPr>
            <a:r>
              <a:rPr lang="de-DE" sz="2400" dirty="0" err="1"/>
              <a:t>Introduce</a:t>
            </a:r>
            <a:r>
              <a:rPr lang="de-DE" sz="2400" dirty="0"/>
              <a:t> </a:t>
            </a:r>
            <a:r>
              <a:rPr lang="de-DE" sz="2400" dirty="0" err="1"/>
              <a:t>rituals</a:t>
            </a:r>
            <a:r>
              <a:rPr lang="de-DE" sz="2400" dirty="0"/>
              <a:t> </a:t>
            </a:r>
            <a:r>
              <a:rPr lang="de-DE" sz="2400" dirty="0" err="1"/>
              <a:t>using</a:t>
            </a:r>
            <a:r>
              <a:rPr lang="de-DE" sz="2400" dirty="0"/>
              <a:t> all </a:t>
            </a:r>
            <a:r>
              <a:rPr lang="de-DE" sz="2400" dirty="0" err="1"/>
              <a:t>languages</a:t>
            </a:r>
            <a:r>
              <a:rPr lang="de-DE" sz="2400" dirty="0"/>
              <a:t> </a:t>
            </a:r>
            <a:r>
              <a:rPr lang="de-DE" sz="2400" dirty="0" err="1"/>
              <a:t>present</a:t>
            </a:r>
            <a:r>
              <a:rPr lang="de-DE" sz="2400" dirty="0"/>
              <a:t> in the </a:t>
            </a:r>
            <a:r>
              <a:rPr lang="de-DE" sz="2400" dirty="0" err="1"/>
              <a:t>classroom</a:t>
            </a:r>
            <a:r>
              <a:rPr lang="de-DE" sz="2400" dirty="0"/>
              <a:t> (</a:t>
            </a:r>
            <a:r>
              <a:rPr lang="de-DE" sz="2400" dirty="0" err="1"/>
              <a:t>greeting</a:t>
            </a:r>
            <a:r>
              <a:rPr lang="de-DE" sz="2400" dirty="0"/>
              <a:t>, </a:t>
            </a:r>
            <a:r>
              <a:rPr lang="de-DE" sz="2400" dirty="0" err="1"/>
              <a:t>starting</a:t>
            </a:r>
            <a:r>
              <a:rPr lang="de-DE" sz="2400" dirty="0"/>
              <a:t> the </a:t>
            </a:r>
            <a:r>
              <a:rPr lang="de-DE" sz="2400" dirty="0" err="1"/>
              <a:t>day</a:t>
            </a:r>
            <a:r>
              <a:rPr lang="de-DE" sz="2400" dirty="0"/>
              <a:t>, </a:t>
            </a:r>
            <a:r>
              <a:rPr lang="de-DE" sz="2400" dirty="0" err="1"/>
              <a:t>celebrating</a:t>
            </a:r>
            <a:r>
              <a:rPr lang="de-DE" sz="2400" dirty="0"/>
              <a:t> a </a:t>
            </a:r>
            <a:r>
              <a:rPr lang="de-DE" sz="2400" dirty="0" err="1"/>
              <a:t>birthday</a:t>
            </a:r>
            <a:r>
              <a:rPr lang="de-DE" sz="2400" dirty="0"/>
              <a:t>, </a:t>
            </a:r>
            <a:r>
              <a:rPr lang="de-DE" sz="2400" dirty="0" err="1"/>
              <a:t>telling</a:t>
            </a:r>
            <a:r>
              <a:rPr lang="de-DE" sz="2400" dirty="0"/>
              <a:t> the date of the </a:t>
            </a:r>
            <a:r>
              <a:rPr lang="de-DE" sz="2400" dirty="0" err="1"/>
              <a:t>day</a:t>
            </a:r>
            <a:r>
              <a:rPr lang="de-DE" sz="2400" dirty="0"/>
              <a:t>, the </a:t>
            </a:r>
            <a:r>
              <a:rPr lang="de-DE" sz="2400" dirty="0" err="1"/>
              <a:t>weather</a:t>
            </a:r>
            <a:r>
              <a:rPr lang="de-DE" sz="2400" dirty="0"/>
              <a:t>, </a:t>
            </a:r>
            <a:r>
              <a:rPr lang="de-DE" sz="2400" dirty="0" err="1"/>
              <a:t>saying</a:t>
            </a:r>
            <a:r>
              <a:rPr lang="de-DE" sz="2400" dirty="0"/>
              <a:t> goodbye)</a:t>
            </a:r>
          </a:p>
          <a:p>
            <a:pPr marL="0" indent="0">
              <a:buNone/>
            </a:pPr>
            <a:endParaRPr lang="de-DE" dirty="0"/>
          </a:p>
          <a:p>
            <a:endParaRPr lang="de-DE" dirty="0"/>
          </a:p>
        </p:txBody>
      </p:sp>
    </p:spTree>
    <p:extLst>
      <p:ext uri="{BB962C8B-B14F-4D97-AF65-F5344CB8AC3E}">
        <p14:creationId xmlns:p14="http://schemas.microsoft.com/office/powerpoint/2010/main" val="320312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539BE-CBBE-6866-C00E-2489F1E6E779}"/>
              </a:ext>
            </a:extLst>
          </p:cNvPr>
          <p:cNvSpPr>
            <a:spLocks noGrp="1"/>
          </p:cNvSpPr>
          <p:nvPr>
            <p:ph type="title"/>
          </p:nvPr>
        </p:nvSpPr>
        <p:spPr>
          <a:xfrm>
            <a:off x="852488" y="381000"/>
            <a:ext cx="8144691" cy="1066801"/>
          </a:xfrm>
        </p:spPr>
        <p:txBody>
          <a:bodyPr/>
          <a:lstStyle/>
          <a:p>
            <a:r>
              <a:rPr lang="de-DE" sz="4000" dirty="0" err="1"/>
              <a:t>Discovering</a:t>
            </a:r>
            <a:r>
              <a:rPr lang="de-DE" sz="4000" dirty="0"/>
              <a:t> a </a:t>
            </a:r>
            <a:r>
              <a:rPr lang="de-DE" sz="4000" dirty="0" err="1"/>
              <a:t>new</a:t>
            </a:r>
            <a:r>
              <a:rPr lang="de-DE" sz="4000" dirty="0"/>
              <a:t> </a:t>
            </a:r>
            <a:r>
              <a:rPr lang="de-DE" sz="4000" dirty="0" err="1"/>
              <a:t>language</a:t>
            </a:r>
            <a:r>
              <a:rPr lang="de-DE" sz="4000" dirty="0"/>
              <a:t>: </a:t>
            </a:r>
            <a:br>
              <a:rPr lang="de-DE" sz="4000" dirty="0"/>
            </a:br>
            <a:r>
              <a:rPr lang="de-DE" sz="4000" dirty="0" err="1"/>
              <a:t>starting</a:t>
            </a:r>
            <a:r>
              <a:rPr lang="de-DE" sz="4000" dirty="0"/>
              <a:t> </a:t>
            </a:r>
            <a:r>
              <a:rPr lang="de-DE" sz="4000" dirty="0" err="1"/>
              <a:t>with</a:t>
            </a:r>
            <a:r>
              <a:rPr lang="de-DE" sz="4000" dirty="0"/>
              <a:t> </a:t>
            </a:r>
            <a:r>
              <a:rPr lang="de-DE" sz="4000" dirty="0" err="1"/>
              <a:t>useful</a:t>
            </a:r>
            <a:r>
              <a:rPr lang="de-DE" sz="4000" dirty="0"/>
              <a:t> </a:t>
            </a:r>
            <a:r>
              <a:rPr lang="de-DE" sz="4000" dirty="0" err="1"/>
              <a:t>words</a:t>
            </a:r>
            <a:endParaRPr lang="de-DE" sz="4000" dirty="0"/>
          </a:p>
        </p:txBody>
      </p:sp>
      <p:sp>
        <p:nvSpPr>
          <p:cNvPr id="3" name="Inhaltsplatzhalter 2">
            <a:extLst>
              <a:ext uri="{FF2B5EF4-FFF2-40B4-BE49-F238E27FC236}">
                <a16:creationId xmlns:a16="http://schemas.microsoft.com/office/drawing/2014/main" id="{45BEF49D-3026-00F5-21DE-40C552FBCBDC}"/>
              </a:ext>
            </a:extLst>
          </p:cNvPr>
          <p:cNvSpPr>
            <a:spLocks noGrp="1"/>
          </p:cNvSpPr>
          <p:nvPr>
            <p:ph idx="1"/>
          </p:nvPr>
        </p:nvSpPr>
        <p:spPr>
          <a:xfrm>
            <a:off x="533400" y="1828800"/>
            <a:ext cx="8382000" cy="2286000"/>
          </a:xfrm>
        </p:spPr>
        <p:txBody>
          <a:bodyPr/>
          <a:lstStyle/>
          <a:p>
            <a:r>
              <a:rPr lang="de-DE" sz="2800" dirty="0"/>
              <a:t>Clarify all </a:t>
            </a:r>
            <a:r>
              <a:rPr lang="de-DE" sz="2800" dirty="0" err="1"/>
              <a:t>available</a:t>
            </a:r>
            <a:r>
              <a:rPr lang="de-DE" sz="2800" dirty="0"/>
              <a:t> </a:t>
            </a:r>
            <a:r>
              <a:rPr lang="de-DE" sz="2800" dirty="0" err="1"/>
              <a:t>tools</a:t>
            </a:r>
            <a:r>
              <a:rPr lang="de-DE" sz="2800" dirty="0"/>
              <a:t> </a:t>
            </a:r>
            <a:r>
              <a:rPr lang="de-DE" sz="2800" dirty="0" err="1"/>
              <a:t>used</a:t>
            </a:r>
            <a:r>
              <a:rPr lang="de-DE" sz="2800" dirty="0"/>
              <a:t> in </a:t>
            </a:r>
            <a:r>
              <a:rPr lang="de-DE" sz="2800" dirty="0" err="1"/>
              <a:t>the</a:t>
            </a:r>
            <a:r>
              <a:rPr lang="de-DE" sz="2800" dirty="0"/>
              <a:t> </a:t>
            </a:r>
            <a:r>
              <a:rPr lang="de-DE" sz="2800" dirty="0" err="1"/>
              <a:t>classroom</a:t>
            </a:r>
            <a:endParaRPr lang="de-DE" sz="2800" dirty="0"/>
          </a:p>
          <a:p>
            <a:r>
              <a:rPr lang="de-DE" sz="2800" dirty="0" err="1"/>
              <a:t>Explain</a:t>
            </a:r>
            <a:r>
              <a:rPr lang="de-DE" sz="2800" dirty="0"/>
              <a:t> </a:t>
            </a:r>
            <a:r>
              <a:rPr lang="de-DE" sz="2800" dirty="0" err="1"/>
              <a:t>classroom</a:t>
            </a:r>
            <a:r>
              <a:rPr lang="de-DE" sz="2800" dirty="0"/>
              <a:t> </a:t>
            </a:r>
            <a:r>
              <a:rPr lang="de-DE" sz="2800" dirty="0" err="1"/>
              <a:t>instructions</a:t>
            </a:r>
            <a:r>
              <a:rPr lang="de-DE" sz="2800" dirty="0"/>
              <a:t> </a:t>
            </a:r>
            <a:r>
              <a:rPr lang="de-DE" sz="2800" dirty="0" err="1"/>
              <a:t>slowly</a:t>
            </a:r>
            <a:r>
              <a:rPr lang="de-DE" sz="2800" dirty="0"/>
              <a:t> and </a:t>
            </a:r>
            <a:r>
              <a:rPr lang="de-DE" sz="2800" dirty="0" err="1"/>
              <a:t>simply</a:t>
            </a:r>
            <a:r>
              <a:rPr lang="de-DE" sz="2800" dirty="0"/>
              <a:t> </a:t>
            </a:r>
            <a:r>
              <a:rPr lang="de-DE" sz="2800" dirty="0" err="1"/>
              <a:t>using</a:t>
            </a:r>
            <a:r>
              <a:rPr lang="de-DE" sz="2800" dirty="0"/>
              <a:t> </a:t>
            </a:r>
            <a:r>
              <a:rPr lang="de-DE" sz="2800" dirty="0" err="1"/>
              <a:t>visual</a:t>
            </a:r>
            <a:r>
              <a:rPr lang="de-DE" sz="2800" dirty="0"/>
              <a:t> </a:t>
            </a:r>
            <a:r>
              <a:rPr lang="de-DE" sz="2800" dirty="0" err="1"/>
              <a:t>aids</a:t>
            </a:r>
            <a:r>
              <a:rPr lang="de-DE" sz="2800" dirty="0"/>
              <a:t> </a:t>
            </a:r>
          </a:p>
          <a:p>
            <a:r>
              <a:rPr lang="de-DE" sz="2800" dirty="0"/>
              <a:t>Repeat </a:t>
            </a:r>
            <a:r>
              <a:rPr lang="de-DE" sz="2800" dirty="0" err="1"/>
              <a:t>important</a:t>
            </a:r>
            <a:r>
              <a:rPr lang="de-DE" sz="2800" dirty="0"/>
              <a:t> </a:t>
            </a:r>
            <a:r>
              <a:rPr lang="de-DE" sz="2800" dirty="0" err="1"/>
              <a:t>words</a:t>
            </a:r>
            <a:r>
              <a:rPr lang="de-DE" sz="2800" dirty="0"/>
              <a:t>/</a:t>
            </a:r>
            <a:r>
              <a:rPr lang="de-DE" sz="2800" dirty="0" err="1"/>
              <a:t>phrases</a:t>
            </a:r>
            <a:r>
              <a:rPr lang="de-DE" sz="2800" dirty="0"/>
              <a:t> </a:t>
            </a:r>
            <a:r>
              <a:rPr lang="de-DE" sz="2800" dirty="0" err="1"/>
              <a:t>often</a:t>
            </a:r>
            <a:r>
              <a:rPr lang="de-DE" sz="2800" dirty="0"/>
              <a:t>: </a:t>
            </a:r>
            <a:r>
              <a:rPr lang="de-DE" sz="2800" dirty="0" err="1"/>
              <a:t>remember</a:t>
            </a:r>
            <a:r>
              <a:rPr lang="de-DE" sz="2800" dirty="0"/>
              <a:t> </a:t>
            </a:r>
            <a:r>
              <a:rPr lang="de-DE" sz="2800" dirty="0" err="1"/>
              <a:t>them</a:t>
            </a:r>
            <a:r>
              <a:rPr lang="de-DE" sz="2800" dirty="0"/>
              <a:t> </a:t>
            </a:r>
            <a:r>
              <a:rPr lang="de-DE" sz="2800" dirty="0" err="1"/>
              <a:t>as</a:t>
            </a:r>
            <a:r>
              <a:rPr lang="de-DE" sz="2800" dirty="0"/>
              <a:t> "</a:t>
            </a:r>
            <a:r>
              <a:rPr lang="de-DE" sz="2800" dirty="0" err="1"/>
              <a:t>chunks</a:t>
            </a:r>
            <a:r>
              <a:rPr lang="de-DE" sz="2800" dirty="0"/>
              <a:t>"</a:t>
            </a:r>
          </a:p>
          <a:p>
            <a:endParaRPr lang="de-DE" dirty="0"/>
          </a:p>
        </p:txBody>
      </p:sp>
      <p:pic>
        <p:nvPicPr>
          <p:cNvPr id="3074" name="Picture 2" descr="ECML/CELV &gt; ECML-Programme &gt; Programme 2020-2023 &gt; Building blocks for  planning language-sensitive teacher education">
            <a:extLst>
              <a:ext uri="{FF2B5EF4-FFF2-40B4-BE49-F238E27FC236}">
                <a16:creationId xmlns:a16="http://schemas.microsoft.com/office/drawing/2014/main" id="{2F59B529-F211-2F6F-26D4-A46422200C0E}"/>
              </a:ext>
            </a:extLst>
          </p:cNvPr>
          <p:cNvPicPr>
            <a:picLocks noChangeAspect="1" noChangeArrowheads="1"/>
          </p:cNvPicPr>
          <p:nvPr/>
        </p:nvPicPr>
        <p:blipFill>
          <a:blip r:embed="rId2">
            <a:alphaModFix amt="50000"/>
            <a:extLst>
              <a:ext uri="{28A0092B-C50C-407E-A947-70E740481C1C}">
                <a14:useLocalDpi xmlns:a14="http://schemas.microsoft.com/office/drawing/2010/main"/>
              </a:ext>
            </a:extLst>
          </a:blip>
          <a:srcRect/>
          <a:stretch>
            <a:fillRect/>
          </a:stretch>
        </p:blipFill>
        <p:spPr bwMode="auto">
          <a:xfrm rot="21066122">
            <a:off x="2954299" y="3847037"/>
            <a:ext cx="4416065" cy="203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1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59BB7-2941-186B-EEFD-2AF546552E78}"/>
              </a:ext>
            </a:extLst>
          </p:cNvPr>
          <p:cNvSpPr>
            <a:spLocks noGrp="1"/>
          </p:cNvSpPr>
          <p:nvPr>
            <p:ph type="title"/>
          </p:nvPr>
        </p:nvSpPr>
        <p:spPr>
          <a:xfrm>
            <a:off x="762000" y="381000"/>
            <a:ext cx="8291512" cy="792163"/>
          </a:xfrm>
        </p:spPr>
        <p:txBody>
          <a:bodyPr/>
          <a:lstStyle/>
          <a:p>
            <a:r>
              <a:rPr lang="de-DE" sz="4000" dirty="0"/>
              <a:t>The </a:t>
            </a:r>
            <a:r>
              <a:rPr lang="de-DE" sz="4000" dirty="0" err="1"/>
              <a:t>role</a:t>
            </a:r>
            <a:r>
              <a:rPr lang="de-DE" sz="4000" dirty="0"/>
              <a:t> of </a:t>
            </a:r>
            <a:r>
              <a:rPr lang="de-DE" sz="4000" dirty="0" err="1"/>
              <a:t>family</a:t>
            </a:r>
            <a:r>
              <a:rPr lang="de-DE" sz="4000" dirty="0"/>
              <a:t> </a:t>
            </a:r>
            <a:r>
              <a:rPr lang="de-DE" sz="4000" dirty="0" err="1"/>
              <a:t>language</a:t>
            </a:r>
            <a:endParaRPr lang="de-DE" sz="4000" dirty="0"/>
          </a:p>
        </p:txBody>
      </p:sp>
      <p:sp>
        <p:nvSpPr>
          <p:cNvPr id="3" name="Inhaltsplatzhalter 2">
            <a:extLst>
              <a:ext uri="{FF2B5EF4-FFF2-40B4-BE49-F238E27FC236}">
                <a16:creationId xmlns:a16="http://schemas.microsoft.com/office/drawing/2014/main" id="{43DFCA37-F677-D01D-8EF7-591B1A6DB04D}"/>
              </a:ext>
            </a:extLst>
          </p:cNvPr>
          <p:cNvSpPr>
            <a:spLocks noGrp="1"/>
          </p:cNvSpPr>
          <p:nvPr>
            <p:ph idx="1"/>
          </p:nvPr>
        </p:nvSpPr>
        <p:spPr>
          <a:xfrm>
            <a:off x="533400" y="1600200"/>
            <a:ext cx="8458200" cy="4343400"/>
          </a:xfrm>
        </p:spPr>
        <p:txBody>
          <a:bodyPr/>
          <a:lstStyle/>
          <a:p>
            <a:pPr>
              <a:buFont typeface="Wingdings" pitchFamily="2" charset="2"/>
              <a:buChar char="§"/>
            </a:pPr>
            <a:r>
              <a:rPr lang="en-GB" sz="2400" dirty="0"/>
              <a:t>Possible return to home country: online offers of the Ukrainian education system to assure continuity and facilitate transition</a:t>
            </a:r>
          </a:p>
          <a:p>
            <a:pPr>
              <a:buFont typeface="Wingdings" pitchFamily="2" charset="2"/>
              <a:buChar char="§"/>
            </a:pPr>
            <a:r>
              <a:rPr lang="de-AT" sz="2400" dirty="0"/>
              <a:t>3 </a:t>
            </a:r>
            <a:r>
              <a:rPr lang="de-AT" sz="2400" dirty="0" err="1"/>
              <a:t>statements</a:t>
            </a:r>
            <a:r>
              <a:rPr lang="de-AT" sz="2400" dirty="0"/>
              <a:t> </a:t>
            </a:r>
            <a:r>
              <a:rPr lang="de-AT" sz="2400" dirty="0" err="1"/>
              <a:t>based</a:t>
            </a:r>
            <a:r>
              <a:rPr lang="de-AT" sz="2400" dirty="0"/>
              <a:t> on </a:t>
            </a:r>
            <a:r>
              <a:rPr lang="de-AT" sz="2400" dirty="0" err="1"/>
              <a:t>the</a:t>
            </a:r>
            <a:r>
              <a:rPr lang="de-AT" sz="2400" dirty="0"/>
              <a:t> </a:t>
            </a:r>
            <a:r>
              <a:rPr lang="de-AT" sz="2400" dirty="0" err="1"/>
              <a:t>findings</a:t>
            </a:r>
            <a:r>
              <a:rPr lang="de-AT" sz="2400" dirty="0"/>
              <a:t> </a:t>
            </a:r>
            <a:r>
              <a:rPr lang="de-AT" sz="2400" dirty="0" err="1"/>
              <a:t>of</a:t>
            </a:r>
            <a:r>
              <a:rPr lang="de-AT" sz="2400" dirty="0"/>
              <a:t> international </a:t>
            </a:r>
            <a:r>
              <a:rPr lang="de-AT" sz="2400" dirty="0" err="1"/>
              <a:t>educational</a:t>
            </a:r>
            <a:r>
              <a:rPr lang="de-AT" sz="2400" dirty="0"/>
              <a:t> </a:t>
            </a:r>
            <a:r>
              <a:rPr lang="de-AT" sz="2400" dirty="0" err="1"/>
              <a:t>research</a:t>
            </a:r>
            <a:r>
              <a:rPr lang="de-AT" sz="2400" dirty="0"/>
              <a:t> on </a:t>
            </a:r>
            <a:r>
              <a:rPr lang="de-AT" sz="2400" dirty="0" err="1"/>
              <a:t>effective</a:t>
            </a:r>
            <a:r>
              <a:rPr lang="de-AT" sz="2400" dirty="0"/>
              <a:t> </a:t>
            </a:r>
            <a:r>
              <a:rPr lang="de-AT" sz="2400" dirty="0" err="1"/>
              <a:t>classroom</a:t>
            </a:r>
            <a:r>
              <a:rPr lang="de-AT" sz="2400" dirty="0"/>
              <a:t> </a:t>
            </a:r>
            <a:r>
              <a:rPr lang="de-AT" sz="2400" dirty="0" err="1"/>
              <a:t>practice</a:t>
            </a:r>
            <a:r>
              <a:rPr lang="de-AT" sz="2400" dirty="0"/>
              <a:t> in multilingual </a:t>
            </a:r>
            <a:r>
              <a:rPr lang="de-AT" sz="2400" dirty="0" err="1"/>
              <a:t>contexts</a:t>
            </a:r>
            <a:r>
              <a:rPr lang="de-AT" sz="2400" dirty="0"/>
              <a:t>:</a:t>
            </a:r>
          </a:p>
          <a:p>
            <a:pPr lvl="1">
              <a:buFont typeface="Wingdings" pitchFamily="2" charset="2"/>
              <a:buChar char="§"/>
            </a:pPr>
            <a:r>
              <a:rPr lang="de-AT" sz="2000" dirty="0" err="1"/>
              <a:t>Students</a:t>
            </a:r>
            <a:r>
              <a:rPr lang="de-AT" sz="2000" dirty="0"/>
              <a:t> </a:t>
            </a:r>
            <a:r>
              <a:rPr lang="de-AT" sz="2000" dirty="0" err="1"/>
              <a:t>learn</a:t>
            </a:r>
            <a:r>
              <a:rPr lang="de-AT" sz="2000" dirty="0"/>
              <a:t> </a:t>
            </a:r>
            <a:r>
              <a:rPr lang="de-AT" sz="2000" dirty="0" err="1"/>
              <a:t>best</a:t>
            </a:r>
            <a:r>
              <a:rPr lang="de-AT" sz="2000" dirty="0"/>
              <a:t> in </a:t>
            </a:r>
            <a:r>
              <a:rPr lang="de-AT" sz="2000" dirty="0" err="1"/>
              <a:t>the</a:t>
            </a:r>
            <a:r>
              <a:rPr lang="de-AT" sz="2000" dirty="0"/>
              <a:t> </a:t>
            </a:r>
            <a:r>
              <a:rPr lang="de-AT" sz="2000" dirty="0" err="1"/>
              <a:t>language</a:t>
            </a:r>
            <a:r>
              <a:rPr lang="de-AT" sz="2000" dirty="0"/>
              <a:t> </a:t>
            </a:r>
            <a:r>
              <a:rPr lang="de-AT" sz="2000" dirty="0" err="1"/>
              <a:t>they</a:t>
            </a:r>
            <a:r>
              <a:rPr lang="de-AT" sz="2000" dirty="0"/>
              <a:t> </a:t>
            </a:r>
            <a:r>
              <a:rPr lang="de-AT" sz="2000" dirty="0" err="1"/>
              <a:t>know</a:t>
            </a:r>
            <a:r>
              <a:rPr lang="de-AT" sz="2000" dirty="0"/>
              <a:t> best.</a:t>
            </a:r>
          </a:p>
          <a:p>
            <a:pPr lvl="1">
              <a:buFont typeface="Wingdings" pitchFamily="2" charset="2"/>
              <a:buChar char="§"/>
            </a:pPr>
            <a:r>
              <a:rPr lang="de-AT" sz="2000" dirty="0"/>
              <a:t>Teachers </a:t>
            </a:r>
            <a:r>
              <a:rPr lang="de-AT" sz="2000" dirty="0" err="1"/>
              <a:t>teach</a:t>
            </a:r>
            <a:r>
              <a:rPr lang="de-AT" sz="2000" dirty="0"/>
              <a:t> </a:t>
            </a:r>
            <a:r>
              <a:rPr lang="de-AT" sz="2000" dirty="0" err="1"/>
              <a:t>most</a:t>
            </a:r>
            <a:r>
              <a:rPr lang="de-AT" sz="2000" dirty="0"/>
              <a:t> </a:t>
            </a:r>
            <a:r>
              <a:rPr lang="de-AT" sz="2000" dirty="0" err="1"/>
              <a:t>effectively</a:t>
            </a:r>
            <a:r>
              <a:rPr lang="de-AT" sz="2000" dirty="0"/>
              <a:t> in </a:t>
            </a:r>
            <a:r>
              <a:rPr lang="de-AT" sz="2000" dirty="0" err="1"/>
              <a:t>the</a:t>
            </a:r>
            <a:r>
              <a:rPr lang="de-AT" sz="2000" dirty="0"/>
              <a:t> </a:t>
            </a:r>
            <a:r>
              <a:rPr lang="de-AT" sz="2000" dirty="0" err="1"/>
              <a:t>language</a:t>
            </a:r>
            <a:r>
              <a:rPr lang="de-AT" sz="2000" dirty="0"/>
              <a:t> </a:t>
            </a:r>
            <a:r>
              <a:rPr lang="de-AT" sz="2000" dirty="0" err="1"/>
              <a:t>they’re</a:t>
            </a:r>
            <a:r>
              <a:rPr lang="de-AT" sz="2000" dirty="0"/>
              <a:t> </a:t>
            </a:r>
            <a:r>
              <a:rPr lang="de-AT" sz="2000" dirty="0" err="1"/>
              <a:t>most</a:t>
            </a:r>
            <a:r>
              <a:rPr lang="de-AT" sz="2000" dirty="0"/>
              <a:t> </a:t>
            </a:r>
            <a:r>
              <a:rPr lang="de-AT" sz="2000" dirty="0" err="1"/>
              <a:t>familiar</a:t>
            </a:r>
            <a:r>
              <a:rPr lang="de-AT" sz="2000" dirty="0"/>
              <a:t> </a:t>
            </a:r>
            <a:r>
              <a:rPr lang="de-AT" sz="2000" dirty="0" err="1"/>
              <a:t>with</a:t>
            </a:r>
            <a:r>
              <a:rPr lang="de-AT" sz="2000" dirty="0"/>
              <a:t>. </a:t>
            </a:r>
          </a:p>
          <a:p>
            <a:pPr lvl="1">
              <a:buFont typeface="Wingdings" pitchFamily="2" charset="2"/>
              <a:buChar char="§"/>
            </a:pPr>
            <a:r>
              <a:rPr lang="de-AT" sz="2000" dirty="0"/>
              <a:t>The </a:t>
            </a:r>
            <a:r>
              <a:rPr lang="de-AT" sz="2000" dirty="0" err="1"/>
              <a:t>longer</a:t>
            </a:r>
            <a:r>
              <a:rPr lang="de-AT" sz="2000" dirty="0"/>
              <a:t> </a:t>
            </a:r>
            <a:r>
              <a:rPr lang="de-AT" sz="2000" dirty="0" err="1"/>
              <a:t>teaching</a:t>
            </a:r>
            <a:r>
              <a:rPr lang="de-AT" sz="2000" dirty="0"/>
              <a:t> and </a:t>
            </a:r>
            <a:r>
              <a:rPr lang="de-AT" sz="2000" dirty="0" err="1"/>
              <a:t>learning</a:t>
            </a:r>
            <a:r>
              <a:rPr lang="de-AT" sz="2000" dirty="0"/>
              <a:t> </a:t>
            </a:r>
            <a:r>
              <a:rPr lang="de-AT" sz="2000" dirty="0" err="1"/>
              <a:t>take</a:t>
            </a:r>
            <a:r>
              <a:rPr lang="de-AT" sz="2000" dirty="0"/>
              <a:t> </a:t>
            </a:r>
            <a:r>
              <a:rPr lang="de-AT" sz="2000" dirty="0" err="1"/>
              <a:t>place</a:t>
            </a:r>
            <a:r>
              <a:rPr lang="de-AT" sz="2000" dirty="0"/>
              <a:t> in </a:t>
            </a:r>
            <a:r>
              <a:rPr lang="de-AT" sz="2000" dirty="0" err="1"/>
              <a:t>the</a:t>
            </a:r>
            <a:r>
              <a:rPr lang="de-AT" sz="2000" dirty="0"/>
              <a:t> </a:t>
            </a:r>
            <a:r>
              <a:rPr lang="de-AT" sz="2000" dirty="0" err="1"/>
              <a:t>first</a:t>
            </a:r>
            <a:r>
              <a:rPr lang="de-AT" sz="2000" dirty="0"/>
              <a:t> </a:t>
            </a:r>
            <a:r>
              <a:rPr lang="de-AT" sz="2000" dirty="0" err="1"/>
              <a:t>language</a:t>
            </a:r>
            <a:r>
              <a:rPr lang="de-AT" sz="2000" dirty="0"/>
              <a:t>, </a:t>
            </a:r>
            <a:r>
              <a:rPr lang="de-AT" sz="2000" dirty="0" err="1"/>
              <a:t>the</a:t>
            </a:r>
            <a:r>
              <a:rPr lang="de-AT" sz="2000" dirty="0"/>
              <a:t> </a:t>
            </a:r>
            <a:r>
              <a:rPr lang="de-AT" sz="2000" dirty="0" err="1"/>
              <a:t>better</a:t>
            </a:r>
            <a:r>
              <a:rPr lang="de-AT" sz="2000" dirty="0"/>
              <a:t> </a:t>
            </a:r>
            <a:r>
              <a:rPr lang="de-AT" sz="2000" dirty="0" err="1"/>
              <a:t>the</a:t>
            </a:r>
            <a:r>
              <a:rPr lang="de-AT" sz="2000" dirty="0"/>
              <a:t> </a:t>
            </a:r>
            <a:r>
              <a:rPr lang="de-AT" sz="2000" dirty="0" err="1"/>
              <a:t>educational</a:t>
            </a:r>
            <a:r>
              <a:rPr lang="de-AT" sz="2000" dirty="0"/>
              <a:t> </a:t>
            </a:r>
            <a:r>
              <a:rPr lang="de-AT" sz="2000" dirty="0" err="1"/>
              <a:t>outcomes</a:t>
            </a:r>
            <a:r>
              <a:rPr lang="de-AT" sz="2000" dirty="0"/>
              <a:t>.</a:t>
            </a:r>
            <a:endParaRPr lang="en-GB" sz="2000" dirty="0"/>
          </a:p>
          <a:p>
            <a:pPr>
              <a:buFont typeface="Wingdings" pitchFamily="2" charset="2"/>
              <a:buChar char="§"/>
            </a:pPr>
            <a:r>
              <a:rPr lang="en-GB" sz="2400" dirty="0"/>
              <a:t>Give a place to family languages: they are essential!</a:t>
            </a:r>
          </a:p>
        </p:txBody>
      </p:sp>
    </p:spTree>
    <p:extLst>
      <p:ext uri="{BB962C8B-B14F-4D97-AF65-F5344CB8AC3E}">
        <p14:creationId xmlns:p14="http://schemas.microsoft.com/office/powerpoint/2010/main" val="41957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B40B4-390F-B155-B68D-64C6FB812626}"/>
              </a:ext>
            </a:extLst>
          </p:cNvPr>
          <p:cNvSpPr>
            <a:spLocks noGrp="1"/>
          </p:cNvSpPr>
          <p:nvPr>
            <p:ph type="title"/>
          </p:nvPr>
        </p:nvSpPr>
        <p:spPr>
          <a:xfrm>
            <a:off x="990600" y="442545"/>
            <a:ext cx="8153400" cy="792163"/>
          </a:xfrm>
        </p:spPr>
        <p:txBody>
          <a:bodyPr/>
          <a:lstStyle/>
          <a:p>
            <a:r>
              <a:rPr lang="de-DE" dirty="0"/>
              <a:t> </a:t>
            </a:r>
            <a:r>
              <a:rPr lang="de-DE" sz="4000" dirty="0" err="1"/>
              <a:t>Parents</a:t>
            </a:r>
            <a:r>
              <a:rPr lang="de-DE" sz="4000" dirty="0"/>
              <a:t> </a:t>
            </a:r>
            <a:r>
              <a:rPr lang="de-DE" sz="4000" dirty="0" err="1"/>
              <a:t>are</a:t>
            </a:r>
            <a:r>
              <a:rPr lang="de-DE" sz="4000" dirty="0"/>
              <a:t> </a:t>
            </a:r>
            <a:r>
              <a:rPr lang="de-DE" sz="4000" dirty="0" err="1"/>
              <a:t>important</a:t>
            </a:r>
            <a:r>
              <a:rPr lang="de-DE" sz="4000" dirty="0"/>
              <a:t> </a:t>
            </a:r>
            <a:br>
              <a:rPr lang="de-DE" sz="4000" dirty="0"/>
            </a:br>
            <a:r>
              <a:rPr lang="de-DE" sz="4000" dirty="0" err="1"/>
              <a:t>educational</a:t>
            </a:r>
            <a:r>
              <a:rPr lang="de-DE" sz="4000" dirty="0"/>
              <a:t> </a:t>
            </a:r>
            <a:r>
              <a:rPr lang="de-DE" sz="4000" dirty="0" err="1"/>
              <a:t>partners</a:t>
            </a:r>
            <a:endParaRPr lang="de-DE" sz="4000" dirty="0"/>
          </a:p>
        </p:txBody>
      </p:sp>
      <p:sp>
        <p:nvSpPr>
          <p:cNvPr id="3" name="Inhaltsplatzhalter 2">
            <a:extLst>
              <a:ext uri="{FF2B5EF4-FFF2-40B4-BE49-F238E27FC236}">
                <a16:creationId xmlns:a16="http://schemas.microsoft.com/office/drawing/2014/main" id="{F316D1B2-373A-33DF-1C1C-DE514630CCD0}"/>
              </a:ext>
            </a:extLst>
          </p:cNvPr>
          <p:cNvSpPr>
            <a:spLocks noGrp="1"/>
          </p:cNvSpPr>
          <p:nvPr>
            <p:ph idx="1"/>
          </p:nvPr>
        </p:nvSpPr>
        <p:spPr>
          <a:xfrm>
            <a:off x="395609" y="1752600"/>
            <a:ext cx="5789435" cy="4429334"/>
          </a:xfrm>
        </p:spPr>
        <p:txBody>
          <a:bodyPr/>
          <a:lstStyle/>
          <a:p>
            <a:r>
              <a:rPr lang="de-DE" sz="2200" dirty="0" err="1"/>
              <a:t>Parents</a:t>
            </a:r>
            <a:r>
              <a:rPr lang="de-DE" sz="2200" dirty="0"/>
              <a:t> </a:t>
            </a:r>
            <a:r>
              <a:rPr lang="de-DE" sz="2200" dirty="0" err="1"/>
              <a:t>can</a:t>
            </a:r>
            <a:r>
              <a:rPr lang="de-DE" sz="2200" dirty="0"/>
              <a:t> </a:t>
            </a:r>
            <a:r>
              <a:rPr lang="de-DE" sz="2200" dirty="0" err="1"/>
              <a:t>help</a:t>
            </a:r>
            <a:r>
              <a:rPr lang="de-DE" sz="2200" dirty="0"/>
              <a:t> </a:t>
            </a:r>
            <a:r>
              <a:rPr lang="de-DE" sz="2200" dirty="0" err="1"/>
              <a:t>their</a:t>
            </a:r>
            <a:r>
              <a:rPr lang="de-DE" sz="2200" dirty="0"/>
              <a:t> </a:t>
            </a:r>
            <a:r>
              <a:rPr lang="de-DE" sz="2200" dirty="0" err="1"/>
              <a:t>children</a:t>
            </a:r>
            <a:r>
              <a:rPr lang="de-DE" sz="2200" dirty="0"/>
              <a:t> to </a:t>
            </a:r>
            <a:r>
              <a:rPr lang="de-DE" sz="2200" dirty="0" err="1"/>
              <a:t>further</a:t>
            </a:r>
            <a:r>
              <a:rPr lang="de-DE" sz="2200" dirty="0"/>
              <a:t> </a:t>
            </a:r>
            <a:r>
              <a:rPr lang="de-DE" sz="2200" dirty="0" err="1"/>
              <a:t>develop</a:t>
            </a:r>
            <a:r>
              <a:rPr lang="de-DE" sz="2200" dirty="0"/>
              <a:t> </a:t>
            </a:r>
            <a:r>
              <a:rPr lang="de-DE" sz="2200" dirty="0" err="1"/>
              <a:t>their</a:t>
            </a:r>
            <a:r>
              <a:rPr lang="de-DE" sz="2200" dirty="0"/>
              <a:t> </a:t>
            </a:r>
            <a:r>
              <a:rPr lang="de-DE" sz="2200" dirty="0" err="1"/>
              <a:t>home</a:t>
            </a:r>
            <a:r>
              <a:rPr lang="de-DE" sz="2200" dirty="0"/>
              <a:t> </a:t>
            </a:r>
            <a:r>
              <a:rPr lang="de-DE" sz="2200" dirty="0" err="1"/>
              <a:t>language</a:t>
            </a:r>
            <a:r>
              <a:rPr lang="de-DE" sz="2200" dirty="0"/>
              <a:t> and </a:t>
            </a:r>
            <a:r>
              <a:rPr lang="de-DE" sz="2200" dirty="0" err="1"/>
              <a:t>learn</a:t>
            </a:r>
            <a:r>
              <a:rPr lang="de-DE" sz="2200" dirty="0"/>
              <a:t> </a:t>
            </a:r>
            <a:r>
              <a:rPr lang="de-DE" sz="2200" dirty="0" err="1"/>
              <a:t>with</a:t>
            </a:r>
            <a:r>
              <a:rPr lang="de-DE" sz="2200" dirty="0"/>
              <a:t> additional </a:t>
            </a:r>
            <a:r>
              <a:rPr lang="de-DE" sz="2200" dirty="0" err="1"/>
              <a:t>school</a:t>
            </a:r>
            <a:r>
              <a:rPr lang="de-DE" sz="2200" dirty="0"/>
              <a:t> </a:t>
            </a:r>
            <a:r>
              <a:rPr lang="de-DE" sz="2200" dirty="0" err="1"/>
              <a:t>materials</a:t>
            </a:r>
            <a:r>
              <a:rPr lang="de-DE" sz="2200" dirty="0"/>
              <a:t> </a:t>
            </a:r>
            <a:r>
              <a:rPr lang="de-DE" sz="2200" dirty="0" err="1"/>
              <a:t>from</a:t>
            </a:r>
            <a:r>
              <a:rPr lang="de-DE" sz="2200" dirty="0"/>
              <a:t> </a:t>
            </a:r>
            <a:r>
              <a:rPr lang="de-DE" sz="2200" dirty="0" err="1"/>
              <a:t>their</a:t>
            </a:r>
            <a:r>
              <a:rPr lang="de-DE" sz="2200" dirty="0"/>
              <a:t> </a:t>
            </a:r>
            <a:r>
              <a:rPr lang="de-DE" sz="2200" dirty="0" err="1"/>
              <a:t>country</a:t>
            </a:r>
            <a:endParaRPr lang="de-DE" sz="2200" dirty="0"/>
          </a:p>
          <a:p>
            <a:r>
              <a:rPr lang="de-DE" sz="2200" dirty="0"/>
              <a:t>Children </a:t>
            </a:r>
            <a:r>
              <a:rPr lang="de-DE" sz="2200" dirty="0" err="1"/>
              <a:t>can</a:t>
            </a:r>
            <a:r>
              <a:rPr lang="de-DE" sz="2200" dirty="0"/>
              <a:t> </a:t>
            </a:r>
            <a:r>
              <a:rPr lang="de-DE" sz="2200" dirty="0" err="1"/>
              <a:t>give</a:t>
            </a:r>
            <a:r>
              <a:rPr lang="de-DE" sz="2200" dirty="0"/>
              <a:t> </a:t>
            </a:r>
            <a:r>
              <a:rPr lang="de-DE" sz="2200" dirty="0" err="1"/>
              <a:t>their</a:t>
            </a:r>
            <a:r>
              <a:rPr lang="de-DE" sz="2200" dirty="0"/>
              <a:t> </a:t>
            </a:r>
            <a:r>
              <a:rPr lang="de-DE" sz="2200" dirty="0" err="1"/>
              <a:t>parents</a:t>
            </a:r>
            <a:r>
              <a:rPr lang="de-DE" sz="2200" dirty="0"/>
              <a:t> the </a:t>
            </a:r>
            <a:r>
              <a:rPr lang="de-DE" sz="2200" dirty="0" err="1"/>
              <a:t>opportunity</a:t>
            </a:r>
            <a:r>
              <a:rPr lang="de-DE" sz="2200" dirty="0"/>
              <a:t> to </a:t>
            </a:r>
            <a:r>
              <a:rPr lang="de-DE" sz="2200" dirty="0" err="1"/>
              <a:t>learn</a:t>
            </a:r>
            <a:r>
              <a:rPr lang="de-DE" sz="2200" dirty="0"/>
              <a:t> the </a:t>
            </a:r>
            <a:r>
              <a:rPr lang="de-DE" sz="2200" dirty="0" err="1"/>
              <a:t>new</a:t>
            </a:r>
            <a:r>
              <a:rPr lang="de-DE" sz="2200" dirty="0"/>
              <a:t> </a:t>
            </a:r>
            <a:r>
              <a:rPr lang="de-DE" sz="2200" dirty="0" err="1"/>
              <a:t>language</a:t>
            </a:r>
            <a:r>
              <a:rPr lang="de-DE" sz="2200" dirty="0"/>
              <a:t> </a:t>
            </a:r>
            <a:r>
              <a:rPr lang="de-DE" sz="2200" dirty="0" err="1"/>
              <a:t>with</a:t>
            </a:r>
            <a:r>
              <a:rPr lang="de-DE" sz="2200" dirty="0"/>
              <a:t> </a:t>
            </a:r>
            <a:r>
              <a:rPr lang="de-DE" sz="2200" dirty="0" err="1"/>
              <a:t>them</a:t>
            </a:r>
            <a:endParaRPr lang="de-DE" sz="2200" dirty="0"/>
          </a:p>
          <a:p>
            <a:r>
              <a:rPr lang="de-DE" sz="2200" dirty="0" err="1"/>
              <a:t>Provide</a:t>
            </a:r>
            <a:r>
              <a:rPr lang="de-DE" sz="2200" dirty="0"/>
              <a:t> </a:t>
            </a:r>
            <a:r>
              <a:rPr lang="de-DE" sz="2200" dirty="0" err="1"/>
              <a:t>children</a:t>
            </a:r>
            <a:r>
              <a:rPr lang="de-DE" sz="2200" dirty="0"/>
              <a:t> </a:t>
            </a:r>
            <a:r>
              <a:rPr lang="de-DE" sz="2200" dirty="0" err="1"/>
              <a:t>with</a:t>
            </a:r>
            <a:r>
              <a:rPr lang="de-DE" sz="2200" dirty="0"/>
              <a:t> </a:t>
            </a:r>
            <a:r>
              <a:rPr lang="de-DE" sz="2200" dirty="0" err="1"/>
              <a:t>books</a:t>
            </a:r>
            <a:r>
              <a:rPr lang="de-DE" sz="2200" dirty="0"/>
              <a:t> in </a:t>
            </a:r>
            <a:r>
              <a:rPr lang="de-DE" sz="2200" dirty="0" err="1"/>
              <a:t>family</a:t>
            </a:r>
            <a:r>
              <a:rPr lang="de-DE" sz="2200" dirty="0"/>
              <a:t> </a:t>
            </a:r>
            <a:r>
              <a:rPr lang="de-DE" sz="2200" dirty="0" err="1"/>
              <a:t>language</a:t>
            </a:r>
            <a:r>
              <a:rPr lang="de-DE" sz="2200" dirty="0"/>
              <a:t>  and </a:t>
            </a:r>
            <a:r>
              <a:rPr lang="de-DE" sz="2200" dirty="0" err="1"/>
              <a:t>involve</a:t>
            </a:r>
            <a:r>
              <a:rPr lang="de-DE" sz="2200" dirty="0"/>
              <a:t> </a:t>
            </a:r>
            <a:r>
              <a:rPr lang="de-DE" sz="2200" dirty="0" err="1"/>
              <a:t>parents</a:t>
            </a:r>
            <a:r>
              <a:rPr lang="de-DE" sz="2200" dirty="0"/>
              <a:t>, also in </a:t>
            </a:r>
            <a:r>
              <a:rPr lang="de-DE" sz="2200" dirty="0" err="1"/>
              <a:t>classroom</a:t>
            </a:r>
            <a:r>
              <a:rPr lang="de-DE" sz="2200" dirty="0"/>
              <a:t> </a:t>
            </a:r>
            <a:r>
              <a:rPr lang="de-DE" sz="2200" dirty="0" err="1"/>
              <a:t>activities</a:t>
            </a:r>
            <a:endParaRPr lang="de-DE" sz="2200" dirty="0"/>
          </a:p>
          <a:p>
            <a:r>
              <a:rPr lang="de-DE" sz="2200" dirty="0"/>
              <a:t>Global Digital Library: </a:t>
            </a:r>
            <a:r>
              <a:rPr lang="de-DE" sz="2200" dirty="0">
                <a:hlinkClick r:id="rId2"/>
              </a:rPr>
              <a:t>https://digitallibrary.io/</a:t>
            </a:r>
            <a:r>
              <a:rPr lang="de-DE" sz="2200" dirty="0"/>
              <a:t> </a:t>
            </a:r>
          </a:p>
          <a:p>
            <a:r>
              <a:rPr lang="de-DE" sz="2200" dirty="0"/>
              <a:t>Early </a:t>
            </a:r>
            <a:r>
              <a:rPr lang="de-DE" sz="2200" dirty="0" err="1"/>
              <a:t>language</a:t>
            </a:r>
            <a:r>
              <a:rPr lang="de-DE" sz="2200" dirty="0"/>
              <a:t> </a:t>
            </a:r>
            <a:r>
              <a:rPr lang="de-DE" sz="2200" dirty="0" err="1"/>
              <a:t>learning</a:t>
            </a:r>
            <a:r>
              <a:rPr lang="de-DE" sz="2200" dirty="0"/>
              <a:t>: Resources </a:t>
            </a:r>
            <a:r>
              <a:rPr lang="de-DE" sz="2200" dirty="0" err="1"/>
              <a:t>for</a:t>
            </a:r>
            <a:r>
              <a:rPr lang="de-DE" sz="2200" dirty="0"/>
              <a:t> </a:t>
            </a:r>
            <a:r>
              <a:rPr lang="de-DE" sz="2200" dirty="0" err="1"/>
              <a:t>parents</a:t>
            </a:r>
            <a:r>
              <a:rPr lang="de-DE" sz="2200" dirty="0"/>
              <a:t>  </a:t>
            </a:r>
            <a:r>
              <a:rPr lang="de-DE" sz="2200" dirty="0">
                <a:hlinkClick r:id="rId3"/>
              </a:rPr>
              <a:t>https://www.children-4.ch/start</a:t>
            </a:r>
            <a:r>
              <a:rPr lang="de-DE" sz="2200" dirty="0"/>
              <a:t> </a:t>
            </a:r>
          </a:p>
          <a:p>
            <a:endParaRPr lang="de-DE" sz="2400" dirty="0"/>
          </a:p>
          <a:p>
            <a:pPr marL="0" indent="0">
              <a:buNone/>
            </a:pPr>
            <a:endParaRPr lang="de-DE" dirty="0"/>
          </a:p>
        </p:txBody>
      </p:sp>
      <p:pic>
        <p:nvPicPr>
          <p:cNvPr id="5" name="Grafik 4">
            <a:extLst>
              <a:ext uri="{FF2B5EF4-FFF2-40B4-BE49-F238E27FC236}">
                <a16:creationId xmlns:a16="http://schemas.microsoft.com/office/drawing/2014/main" id="{F79C28AA-1965-2FB4-06A5-4A91DD89F3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8535" y="4116562"/>
            <a:ext cx="2783065" cy="1423713"/>
          </a:xfrm>
          <a:prstGeom prst="rect">
            <a:avLst/>
          </a:prstGeom>
        </p:spPr>
      </p:pic>
      <p:pic>
        <p:nvPicPr>
          <p:cNvPr id="6" name="Grafik 5">
            <a:extLst>
              <a:ext uri="{FF2B5EF4-FFF2-40B4-BE49-F238E27FC236}">
                <a16:creationId xmlns:a16="http://schemas.microsoft.com/office/drawing/2014/main" id="{98F66336-41CD-873A-7298-4B2175E14B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8535" y="2057400"/>
            <a:ext cx="2783065" cy="1618243"/>
          </a:xfrm>
          <a:prstGeom prst="rect">
            <a:avLst/>
          </a:prstGeom>
        </p:spPr>
      </p:pic>
    </p:spTree>
    <p:extLst>
      <p:ext uri="{BB962C8B-B14F-4D97-AF65-F5344CB8AC3E}">
        <p14:creationId xmlns:p14="http://schemas.microsoft.com/office/powerpoint/2010/main" val="4242918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832566" y="5845493"/>
            <a:ext cx="161896" cy="357915"/>
          </a:xfrm>
          <a:prstGeom prst="rect">
            <a:avLst/>
          </a:prstGeom>
          <a:noFill/>
        </p:spPr>
        <p:txBody>
          <a:bodyPr wrap="none" lIns="80133" tIns="40067" rIns="80133" bIns="40067" rtlCol="0">
            <a:spAutoFit/>
          </a:bodyPr>
          <a:lstStyle/>
          <a:p>
            <a:endParaRPr lang="de-CH" b="1" dirty="0">
              <a:solidFill>
                <a:srgbClr val="FF0000"/>
              </a:solidFill>
            </a:endParaRPr>
          </a:p>
        </p:txBody>
      </p:sp>
      <p:sp>
        <p:nvSpPr>
          <p:cNvPr id="8" name="Inhaltsplatzhalter 2"/>
          <p:cNvSpPr txBox="1">
            <a:spLocks/>
          </p:cNvSpPr>
          <p:nvPr/>
        </p:nvSpPr>
        <p:spPr>
          <a:xfrm>
            <a:off x="359532" y="1766797"/>
            <a:ext cx="8352928" cy="1224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CH" b="1" dirty="0"/>
          </a:p>
        </p:txBody>
      </p:sp>
      <p:sp>
        <p:nvSpPr>
          <p:cNvPr id="5" name="Rectangle 2"/>
          <p:cNvSpPr>
            <a:spLocks noGrp="1" noChangeArrowheads="1"/>
          </p:cNvSpPr>
          <p:nvPr>
            <p:ph type="title"/>
          </p:nvPr>
        </p:nvSpPr>
        <p:spPr>
          <a:xfrm>
            <a:off x="1295400" y="274638"/>
            <a:ext cx="7309048" cy="850106"/>
          </a:xfrm>
        </p:spPr>
        <p:txBody>
          <a:bodyPr>
            <a:normAutofit/>
          </a:bodyPr>
          <a:lstStyle/>
          <a:p>
            <a:r>
              <a:rPr lang="de-CH" sz="4000" dirty="0"/>
              <a:t>Multilingual </a:t>
            </a:r>
            <a:r>
              <a:rPr lang="de-CH" sz="4000" dirty="0" err="1"/>
              <a:t>Literacies</a:t>
            </a:r>
            <a:endParaRPr lang="de-DE" altLang="de-DE" sz="4000" dirty="0"/>
          </a:p>
        </p:txBody>
      </p:sp>
      <p:sp>
        <p:nvSpPr>
          <p:cNvPr id="6" name="Titel 1"/>
          <p:cNvSpPr txBox="1">
            <a:spLocks/>
          </p:cNvSpPr>
          <p:nvPr/>
        </p:nvSpPr>
        <p:spPr>
          <a:xfrm>
            <a:off x="271796" y="1610504"/>
            <a:ext cx="4946144" cy="85010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2400" dirty="0">
                <a:solidFill>
                  <a:schemeClr val="tx1">
                    <a:lumMod val="75000"/>
                    <a:lumOff val="25000"/>
                  </a:schemeClr>
                </a:solidFill>
              </a:rPr>
              <a:t>So </a:t>
            </a:r>
            <a:r>
              <a:rPr lang="de-CH" sz="2400" dirty="0" err="1">
                <a:solidFill>
                  <a:schemeClr val="tx1">
                    <a:lumMod val="75000"/>
                    <a:lumOff val="25000"/>
                  </a:schemeClr>
                </a:solidFill>
              </a:rPr>
              <a:t>many</a:t>
            </a:r>
            <a:r>
              <a:rPr lang="de-CH" sz="2400" dirty="0">
                <a:solidFill>
                  <a:schemeClr val="tx1">
                    <a:lumMod val="75000"/>
                    <a:lumOff val="25000"/>
                  </a:schemeClr>
                </a:solidFill>
              </a:rPr>
              <a:t> </a:t>
            </a:r>
            <a:r>
              <a:rPr lang="de-CH" sz="2400" dirty="0" err="1">
                <a:solidFill>
                  <a:schemeClr val="tx1">
                    <a:lumMod val="75000"/>
                    <a:lumOff val="25000"/>
                  </a:schemeClr>
                </a:solidFill>
              </a:rPr>
              <a:t>books</a:t>
            </a:r>
            <a:r>
              <a:rPr lang="de-CH" sz="2400" dirty="0">
                <a:solidFill>
                  <a:schemeClr val="tx1">
                    <a:lumMod val="75000"/>
                    <a:lumOff val="25000"/>
                  </a:schemeClr>
                </a:solidFill>
              </a:rPr>
              <a:t> in so </a:t>
            </a:r>
            <a:r>
              <a:rPr lang="de-CH" sz="2400" dirty="0" err="1">
                <a:solidFill>
                  <a:schemeClr val="tx1">
                    <a:lumMod val="75000"/>
                    <a:lumOff val="25000"/>
                  </a:schemeClr>
                </a:solidFill>
              </a:rPr>
              <a:t>many</a:t>
            </a:r>
            <a:r>
              <a:rPr lang="de-CH" sz="2400" dirty="0">
                <a:solidFill>
                  <a:schemeClr val="tx1">
                    <a:lumMod val="75000"/>
                    <a:lumOff val="25000"/>
                  </a:schemeClr>
                </a:solidFill>
              </a:rPr>
              <a:t> </a:t>
            </a:r>
            <a:r>
              <a:rPr lang="de-CH" sz="2400" dirty="0" err="1">
                <a:solidFill>
                  <a:schemeClr val="tx1">
                    <a:lumMod val="75000"/>
                    <a:lumOff val="25000"/>
                  </a:schemeClr>
                </a:solidFill>
              </a:rPr>
              <a:t>languages</a:t>
            </a:r>
            <a:r>
              <a:rPr lang="de-CH" sz="2400" dirty="0">
                <a:solidFill>
                  <a:schemeClr val="tx1">
                    <a:lumMod val="75000"/>
                    <a:lumOff val="25000"/>
                  </a:schemeClr>
                </a:solidFill>
              </a:rPr>
              <a:t>...</a:t>
            </a:r>
          </a:p>
        </p:txBody>
      </p:sp>
      <p:sp>
        <p:nvSpPr>
          <p:cNvPr id="2" name="Rechteck 1">
            <a:extLst>
              <a:ext uri="{FF2B5EF4-FFF2-40B4-BE49-F238E27FC236}">
                <a16:creationId xmlns:a16="http://schemas.microsoft.com/office/drawing/2014/main" id="{7E019966-62D1-0A45-9C17-A8CC650B241D}"/>
              </a:ext>
            </a:extLst>
          </p:cNvPr>
          <p:cNvSpPr/>
          <p:nvPr/>
        </p:nvSpPr>
        <p:spPr>
          <a:xfrm>
            <a:off x="700036" y="5361057"/>
            <a:ext cx="5746576" cy="707886"/>
          </a:xfrm>
          <a:prstGeom prst="rect">
            <a:avLst/>
          </a:prstGeom>
        </p:spPr>
        <p:txBody>
          <a:bodyPr wrap="square">
            <a:spAutoFit/>
          </a:bodyPr>
          <a:lstStyle/>
          <a:p>
            <a:r>
              <a:rPr lang="de-DE" sz="2000" dirty="0"/>
              <a:t>ICDL, University </a:t>
            </a:r>
            <a:r>
              <a:rPr lang="de-DE" sz="2000" dirty="0" err="1"/>
              <a:t>of</a:t>
            </a:r>
            <a:r>
              <a:rPr lang="de-DE" sz="2000" dirty="0"/>
              <a:t> Maryland, USA</a:t>
            </a:r>
            <a:endParaRPr lang="de-DE" sz="2000" dirty="0">
              <a:hlinkClick r:id="rId3"/>
            </a:endParaRPr>
          </a:p>
          <a:p>
            <a:r>
              <a:rPr lang="de-DE" sz="2000" dirty="0">
                <a:hlinkClick r:id="rId3"/>
              </a:rPr>
              <a:t>http://www.childrenslibrary.org</a:t>
            </a:r>
            <a:endParaRPr lang="de-DE" sz="2000" dirty="0"/>
          </a:p>
        </p:txBody>
      </p:sp>
      <p:pic>
        <p:nvPicPr>
          <p:cNvPr id="10" name="Grafik 9">
            <a:extLst>
              <a:ext uri="{FF2B5EF4-FFF2-40B4-BE49-F238E27FC236}">
                <a16:creationId xmlns:a16="http://schemas.microsoft.com/office/drawing/2014/main" id="{37DE855A-05E5-1C46-B5CF-A2F1C6E423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532" y="2328991"/>
            <a:ext cx="4784315" cy="2776409"/>
          </a:xfrm>
          <a:prstGeom prst="rect">
            <a:avLst/>
          </a:prstGeom>
        </p:spPr>
      </p:pic>
      <p:pic>
        <p:nvPicPr>
          <p:cNvPr id="11" name="Grafik 10">
            <a:extLst>
              <a:ext uri="{FF2B5EF4-FFF2-40B4-BE49-F238E27FC236}">
                <a16:creationId xmlns:a16="http://schemas.microsoft.com/office/drawing/2014/main" id="{5676617A-4790-A042-B68A-1BF1C7A682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3175" y="3926735"/>
            <a:ext cx="3599862" cy="2022008"/>
          </a:xfrm>
          <a:prstGeom prst="rect">
            <a:avLst/>
          </a:prstGeom>
        </p:spPr>
      </p:pic>
      <p:pic>
        <p:nvPicPr>
          <p:cNvPr id="1026" name="Picture 2" descr="Reading Readiness: Are We Pushing Too Hard? | WIRED">
            <a:extLst>
              <a:ext uri="{FF2B5EF4-FFF2-40B4-BE49-F238E27FC236}">
                <a16:creationId xmlns:a16="http://schemas.microsoft.com/office/drawing/2014/main" id="{9DE75E8A-5134-C8CD-2BBC-07051787CEE0}"/>
              </a:ext>
            </a:extLst>
          </p:cNvPr>
          <p:cNvPicPr>
            <a:picLocks noChangeAspect="1" noChangeArrowheads="1"/>
          </p:cNvPicPr>
          <p:nvPr/>
        </p:nvPicPr>
        <p:blipFill>
          <a:blip r:embed="rId6">
            <a:alphaModFix amt="70000"/>
            <a:extLst>
              <a:ext uri="{BEBA8EAE-BF5A-486C-A8C5-ECC9F3942E4B}">
                <a14:imgProps xmlns:a14="http://schemas.microsoft.com/office/drawing/2010/main">
                  <a14:imgLayer r:embed="rId7">
                    <a14:imgEffect>
                      <a14:artisticPhotocopy/>
                    </a14:imgEffect>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5283175" y="1333893"/>
            <a:ext cx="3599862" cy="239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63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Automatisch generierte Beschreibung">
            <a:extLst>
              <a:ext uri="{FF2B5EF4-FFF2-40B4-BE49-F238E27FC236}">
                <a16:creationId xmlns:a16="http://schemas.microsoft.com/office/drawing/2014/main" id="{F9D9AB01-9D4C-3C4B-53A0-D69942C7B9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186" y="1978375"/>
            <a:ext cx="8827628" cy="1524000"/>
          </a:xfrm>
          <a:prstGeom prst="rect">
            <a:avLst/>
          </a:prstGeom>
        </p:spPr>
      </p:pic>
      <p:pic>
        <p:nvPicPr>
          <p:cNvPr id="8" name="Grafik 7" descr="Ein Bild, das Text, bedeckt, zugemüllt, Familie enthält.&#10;&#10;Automatisch generierte Beschreibung">
            <a:extLst>
              <a:ext uri="{FF2B5EF4-FFF2-40B4-BE49-F238E27FC236}">
                <a16:creationId xmlns:a16="http://schemas.microsoft.com/office/drawing/2014/main" id="{D0327C5D-B15D-0F38-7530-9C13556E95FB}"/>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5257800" y="3678053"/>
            <a:ext cx="3381738" cy="2224828"/>
          </a:xfrm>
          <a:prstGeom prst="rect">
            <a:avLst/>
          </a:prstGeom>
        </p:spPr>
      </p:pic>
      <p:sp>
        <p:nvSpPr>
          <p:cNvPr id="3" name="Titel 2">
            <a:extLst>
              <a:ext uri="{FF2B5EF4-FFF2-40B4-BE49-F238E27FC236}">
                <a16:creationId xmlns:a16="http://schemas.microsoft.com/office/drawing/2014/main" id="{ED7DABD6-F766-4AC7-CA5B-5DE14AEA64E7}"/>
              </a:ext>
            </a:extLst>
          </p:cNvPr>
          <p:cNvSpPr>
            <a:spLocks noGrp="1"/>
          </p:cNvSpPr>
          <p:nvPr>
            <p:ph type="title"/>
          </p:nvPr>
        </p:nvSpPr>
        <p:spPr>
          <a:xfrm>
            <a:off x="426244" y="403495"/>
            <a:ext cx="8291512" cy="792163"/>
          </a:xfrm>
        </p:spPr>
        <p:txBody>
          <a:bodyPr/>
          <a:lstStyle/>
          <a:p>
            <a:r>
              <a:rPr lang="de-DE" sz="4000" dirty="0"/>
              <a:t>A multilingual </a:t>
            </a:r>
            <a:r>
              <a:rPr lang="de-DE" sz="4000" dirty="0" err="1"/>
              <a:t>classroom</a:t>
            </a:r>
            <a:r>
              <a:rPr lang="de-DE" sz="4000" dirty="0"/>
              <a:t>:</a:t>
            </a:r>
            <a:br>
              <a:rPr lang="de-DE" sz="4000" dirty="0"/>
            </a:br>
            <a:r>
              <a:rPr lang="de-DE" sz="4000" dirty="0" err="1"/>
              <a:t>getting</a:t>
            </a:r>
            <a:r>
              <a:rPr lang="de-DE" sz="4000" dirty="0"/>
              <a:t> </a:t>
            </a:r>
            <a:r>
              <a:rPr lang="de-DE" sz="4000" dirty="0" err="1"/>
              <a:t>started</a:t>
            </a:r>
            <a:endParaRPr lang="de-DE" sz="4000" dirty="0"/>
          </a:p>
        </p:txBody>
      </p:sp>
      <p:sp>
        <p:nvSpPr>
          <p:cNvPr id="4" name="Inhaltsplatzhalter 3">
            <a:extLst>
              <a:ext uri="{FF2B5EF4-FFF2-40B4-BE49-F238E27FC236}">
                <a16:creationId xmlns:a16="http://schemas.microsoft.com/office/drawing/2014/main" id="{EED1EBC4-BDF0-85D5-EEFE-81C896121283}"/>
              </a:ext>
            </a:extLst>
          </p:cNvPr>
          <p:cNvSpPr>
            <a:spLocks noGrp="1"/>
          </p:cNvSpPr>
          <p:nvPr>
            <p:ph idx="1"/>
          </p:nvPr>
        </p:nvSpPr>
        <p:spPr>
          <a:xfrm>
            <a:off x="158186" y="1606947"/>
            <a:ext cx="8797148" cy="2355454"/>
          </a:xfrm>
        </p:spPr>
        <p:txBody>
          <a:bodyPr>
            <a:normAutofit fontScale="92500" lnSpcReduction="20000"/>
          </a:bodyPr>
          <a:lstStyle/>
          <a:p>
            <a:pPr>
              <a:buFont typeface="Wingdings" pitchFamily="2" charset="2"/>
              <a:buChar char="§"/>
            </a:pPr>
            <a:r>
              <a:rPr lang="de-AT" sz="2600" dirty="0"/>
              <a:t>Teachers‘ </a:t>
            </a:r>
            <a:r>
              <a:rPr lang="de-AT" sz="2600" dirty="0" err="1"/>
              <a:t>attitude</a:t>
            </a:r>
            <a:r>
              <a:rPr lang="de-AT" sz="2600" dirty="0"/>
              <a:t> </a:t>
            </a:r>
            <a:r>
              <a:rPr lang="de-AT" sz="2600" dirty="0" err="1"/>
              <a:t>matters</a:t>
            </a:r>
            <a:r>
              <a:rPr lang="de-AT" sz="2600" dirty="0"/>
              <a:t>!</a:t>
            </a:r>
          </a:p>
          <a:p>
            <a:pPr marL="0" indent="0">
              <a:buNone/>
            </a:pPr>
            <a:endParaRPr lang="de-AT" i="1" dirty="0"/>
          </a:p>
          <a:p>
            <a:pPr marL="0" indent="0">
              <a:buNone/>
            </a:pPr>
            <a:endParaRPr lang="de-AT" i="1" dirty="0"/>
          </a:p>
          <a:p>
            <a:pPr marL="0" indent="0">
              <a:buNone/>
            </a:pPr>
            <a:endParaRPr lang="de-AT" i="1" dirty="0"/>
          </a:p>
          <a:p>
            <a:pPr marL="0" indent="0">
              <a:buNone/>
            </a:pPr>
            <a:endParaRPr lang="de-AT" sz="2200" i="1" dirty="0"/>
          </a:p>
          <a:p>
            <a:pPr marL="0" indent="0">
              <a:buNone/>
            </a:pPr>
            <a:r>
              <a:rPr lang="de-AT" sz="1900" i="1" dirty="0"/>
              <a:t>A rural </a:t>
            </a:r>
            <a:r>
              <a:rPr lang="de-AT" sz="1900" i="1" dirty="0" err="1"/>
              <a:t>school</a:t>
            </a:r>
            <a:r>
              <a:rPr lang="de-AT" sz="1900" i="1" dirty="0"/>
              <a:t> in Madhya </a:t>
            </a:r>
            <a:r>
              <a:rPr lang="de-AT" sz="1900" i="1" dirty="0" err="1"/>
              <a:t>Pradesh,Indien</a:t>
            </a:r>
            <a:endParaRPr lang="de-AT" sz="1900" i="1" dirty="0"/>
          </a:p>
          <a:p>
            <a:pPr marL="0" indent="0">
              <a:buNone/>
            </a:pPr>
            <a:endParaRPr lang="de-AT" i="1" dirty="0"/>
          </a:p>
          <a:p>
            <a:pPr marL="0" indent="0">
              <a:buNone/>
            </a:pPr>
            <a:endParaRPr lang="de-DE" dirty="0"/>
          </a:p>
          <a:p>
            <a:pPr marL="0" indent="0">
              <a:buNone/>
            </a:pPr>
            <a:endParaRPr lang="de-AT" i="1" dirty="0"/>
          </a:p>
        </p:txBody>
      </p:sp>
      <p:sp>
        <p:nvSpPr>
          <p:cNvPr id="11" name="Textfeld 10">
            <a:extLst>
              <a:ext uri="{FF2B5EF4-FFF2-40B4-BE49-F238E27FC236}">
                <a16:creationId xmlns:a16="http://schemas.microsoft.com/office/drawing/2014/main" id="{7FEB1917-B47F-A3D1-764E-C6B0D39E413B}"/>
              </a:ext>
            </a:extLst>
          </p:cNvPr>
          <p:cNvSpPr txBox="1"/>
          <p:nvPr/>
        </p:nvSpPr>
        <p:spPr>
          <a:xfrm>
            <a:off x="158186" y="4114800"/>
            <a:ext cx="4768578" cy="2092881"/>
          </a:xfrm>
          <a:prstGeom prst="rect">
            <a:avLst/>
          </a:prstGeom>
          <a:noFill/>
        </p:spPr>
        <p:txBody>
          <a:bodyPr wrap="square">
            <a:spAutoFit/>
          </a:bodyPr>
          <a:lstStyle/>
          <a:p>
            <a:pPr marL="285750" indent="-285750">
              <a:buFont typeface="Wingdings" pitchFamily="2" charset="2"/>
              <a:buChar char="§"/>
            </a:pPr>
            <a:r>
              <a:rPr lang="en-GB" sz="1800" dirty="0"/>
              <a:t>Multilingual practices in the classroom: greetings, word wall, labels (e.g. features of the classroom), alphabet chart, reading materials, dictionaries, …</a:t>
            </a:r>
          </a:p>
          <a:p>
            <a:pPr marL="285750" indent="-285750">
              <a:buFont typeface="Wingdings" pitchFamily="2" charset="2"/>
              <a:buChar char="§"/>
            </a:pPr>
            <a:r>
              <a:rPr lang="de-AT" sz="1800" i="1" dirty="0"/>
              <a:t>See TI-AIE: </a:t>
            </a:r>
            <a:r>
              <a:rPr lang="de-AT" sz="1800" i="1" dirty="0" err="1"/>
              <a:t>Multilingualism</a:t>
            </a:r>
            <a:r>
              <a:rPr lang="de-AT" sz="1800" i="1" dirty="0"/>
              <a:t> in </a:t>
            </a:r>
            <a:r>
              <a:rPr lang="de-AT" sz="1800" i="1" dirty="0" err="1"/>
              <a:t>the</a:t>
            </a:r>
            <a:r>
              <a:rPr lang="de-AT" sz="1800" i="1" dirty="0"/>
              <a:t> </a:t>
            </a:r>
            <a:r>
              <a:rPr lang="de-AT" sz="1800" i="1" dirty="0" err="1"/>
              <a:t>classroom</a:t>
            </a:r>
            <a:r>
              <a:rPr lang="de-AT" sz="1800" i="1" dirty="0"/>
              <a:t>:</a:t>
            </a:r>
            <a:r>
              <a:rPr lang="de-AT" i="1" dirty="0"/>
              <a:t> </a:t>
            </a:r>
            <a:r>
              <a:rPr lang="de-AT" sz="1100" i="1" dirty="0">
                <a:hlinkClick r:id="rId4"/>
              </a:rPr>
              <a:t>https://www.open.edu/openlearncreate/mod/oucontent/view.php?id=64814&amp;printable=1</a:t>
            </a:r>
            <a:endParaRPr lang="de-AT" sz="1100" i="1" dirty="0"/>
          </a:p>
        </p:txBody>
      </p:sp>
    </p:spTree>
    <p:extLst>
      <p:ext uri="{BB962C8B-B14F-4D97-AF65-F5344CB8AC3E}">
        <p14:creationId xmlns:p14="http://schemas.microsoft.com/office/powerpoint/2010/main" val="42647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51C2664-F848-D851-62D2-CD5B2B2D1FC3}"/>
              </a:ext>
            </a:extLst>
          </p:cNvPr>
          <p:cNvSpPr>
            <a:spLocks noGrp="1"/>
          </p:cNvSpPr>
          <p:nvPr>
            <p:ph type="title"/>
          </p:nvPr>
        </p:nvSpPr>
        <p:spPr>
          <a:xfrm>
            <a:off x="1066800" y="533400"/>
            <a:ext cx="8077200" cy="792163"/>
          </a:xfrm>
        </p:spPr>
        <p:txBody>
          <a:bodyPr/>
          <a:lstStyle/>
          <a:p>
            <a:r>
              <a:rPr lang="de-DE" sz="4000" dirty="0" err="1"/>
              <a:t>Using</a:t>
            </a:r>
            <a:r>
              <a:rPr lang="de-DE" sz="4000" dirty="0"/>
              <a:t> all the </a:t>
            </a:r>
            <a:r>
              <a:rPr lang="de-DE" sz="4000" dirty="0" err="1"/>
              <a:t>child‘s</a:t>
            </a:r>
            <a:r>
              <a:rPr lang="de-DE" sz="4000" dirty="0"/>
              <a:t> </a:t>
            </a:r>
            <a:r>
              <a:rPr lang="de-DE" sz="4000" dirty="0" err="1"/>
              <a:t>languages</a:t>
            </a:r>
            <a:br>
              <a:rPr lang="de-DE" sz="4000" dirty="0"/>
            </a:br>
            <a:r>
              <a:rPr lang="de-DE" sz="4000" dirty="0"/>
              <a:t>for </a:t>
            </a:r>
            <a:r>
              <a:rPr lang="de-DE" sz="4000" dirty="0" err="1"/>
              <a:t>learning</a:t>
            </a:r>
            <a:endParaRPr lang="de-DE" sz="4000" dirty="0"/>
          </a:p>
        </p:txBody>
      </p:sp>
      <p:sp>
        <p:nvSpPr>
          <p:cNvPr id="4" name="Inhaltsplatzhalter 3">
            <a:extLst>
              <a:ext uri="{FF2B5EF4-FFF2-40B4-BE49-F238E27FC236}">
                <a16:creationId xmlns:a16="http://schemas.microsoft.com/office/drawing/2014/main" id="{3DD4C85E-9ACE-76F9-B7A9-7206082E0ECC}"/>
              </a:ext>
            </a:extLst>
          </p:cNvPr>
          <p:cNvSpPr>
            <a:spLocks noGrp="1"/>
          </p:cNvSpPr>
          <p:nvPr>
            <p:ph idx="1"/>
          </p:nvPr>
        </p:nvSpPr>
        <p:spPr>
          <a:xfrm>
            <a:off x="457200" y="1676400"/>
            <a:ext cx="8415104" cy="4419600"/>
          </a:xfrm>
        </p:spPr>
        <p:txBody>
          <a:bodyPr/>
          <a:lstStyle/>
          <a:p>
            <a:pPr>
              <a:buFont typeface="Wingdings" pitchFamily="2" charset="2"/>
              <a:buChar char="§"/>
            </a:pPr>
            <a:r>
              <a:rPr lang="de-AT" sz="2600" dirty="0" err="1"/>
              <a:t>They</a:t>
            </a:r>
            <a:r>
              <a:rPr lang="de-AT" sz="2600" dirty="0"/>
              <a:t> </a:t>
            </a:r>
            <a:r>
              <a:rPr lang="de-AT" sz="2600" dirty="0" err="1"/>
              <a:t>create</a:t>
            </a:r>
            <a:r>
              <a:rPr lang="de-AT" sz="2600" dirty="0"/>
              <a:t> </a:t>
            </a:r>
            <a:r>
              <a:rPr lang="de-AT" sz="2600" dirty="0" err="1"/>
              <a:t>bridges</a:t>
            </a:r>
            <a:r>
              <a:rPr lang="de-AT" sz="2600" dirty="0"/>
              <a:t> for </a:t>
            </a:r>
            <a:r>
              <a:rPr lang="de-AT" sz="2600" dirty="0" err="1"/>
              <a:t>communication</a:t>
            </a:r>
            <a:r>
              <a:rPr lang="de-AT" sz="2600" dirty="0"/>
              <a:t> and </a:t>
            </a:r>
            <a:r>
              <a:rPr lang="de-AT" sz="2600" dirty="0" err="1"/>
              <a:t>learning</a:t>
            </a:r>
            <a:r>
              <a:rPr lang="de-AT" sz="2600" dirty="0"/>
              <a:t> at </a:t>
            </a:r>
            <a:r>
              <a:rPr lang="de-AT" sz="2600" dirty="0" err="1"/>
              <a:t>school</a:t>
            </a:r>
            <a:endParaRPr lang="de-AT" sz="2600" dirty="0"/>
          </a:p>
          <a:p>
            <a:pPr>
              <a:buFont typeface="Wingdings" pitchFamily="2" charset="2"/>
              <a:buChar char="§"/>
            </a:pPr>
            <a:r>
              <a:rPr lang="de-AT" sz="2600" dirty="0" err="1"/>
              <a:t>You</a:t>
            </a:r>
            <a:r>
              <a:rPr lang="de-AT" sz="2600" dirty="0"/>
              <a:t> </a:t>
            </a:r>
            <a:r>
              <a:rPr lang="de-AT" sz="2600" dirty="0" err="1"/>
              <a:t>can</a:t>
            </a:r>
            <a:r>
              <a:rPr lang="de-AT" sz="2600" dirty="0"/>
              <a:t> do </a:t>
            </a:r>
            <a:r>
              <a:rPr lang="de-AT" sz="2600" dirty="0" err="1"/>
              <a:t>this</a:t>
            </a:r>
            <a:r>
              <a:rPr lang="de-AT" sz="2600" dirty="0"/>
              <a:t> </a:t>
            </a:r>
            <a:r>
              <a:rPr lang="de-AT" sz="2600" dirty="0" err="1"/>
              <a:t>by</a:t>
            </a:r>
            <a:r>
              <a:rPr lang="de-AT" sz="2600" dirty="0"/>
              <a:t>:</a:t>
            </a:r>
          </a:p>
          <a:p>
            <a:pPr lvl="1">
              <a:buFont typeface="Wingdings" pitchFamily="2" charset="2"/>
              <a:buChar char="§"/>
            </a:pPr>
            <a:r>
              <a:rPr lang="de-AT" sz="2400" dirty="0" err="1"/>
              <a:t>translating</a:t>
            </a:r>
            <a:r>
              <a:rPr lang="de-AT" sz="2400" dirty="0"/>
              <a:t> </a:t>
            </a:r>
            <a:r>
              <a:rPr lang="de-AT" sz="2400" dirty="0" err="1"/>
              <a:t>between</a:t>
            </a:r>
            <a:r>
              <a:rPr lang="de-AT" sz="2400" dirty="0"/>
              <a:t> </a:t>
            </a:r>
            <a:r>
              <a:rPr lang="de-AT" sz="2400" dirty="0" err="1"/>
              <a:t>languages</a:t>
            </a:r>
            <a:endParaRPr lang="de-AT" sz="2400" dirty="0"/>
          </a:p>
          <a:p>
            <a:pPr lvl="1">
              <a:buFont typeface="Wingdings" pitchFamily="2" charset="2"/>
              <a:buChar char="§"/>
            </a:pPr>
            <a:r>
              <a:rPr lang="de-AT" sz="2400" dirty="0" err="1"/>
              <a:t>comparing</a:t>
            </a:r>
            <a:r>
              <a:rPr lang="de-AT" sz="2400" dirty="0"/>
              <a:t> and </a:t>
            </a:r>
            <a:r>
              <a:rPr lang="de-AT" sz="2400" dirty="0" err="1"/>
              <a:t>being</a:t>
            </a:r>
            <a:r>
              <a:rPr lang="de-AT" sz="2400" dirty="0"/>
              <a:t> </a:t>
            </a:r>
            <a:r>
              <a:rPr lang="de-AT" sz="2400" dirty="0" err="1"/>
              <a:t>playful</a:t>
            </a:r>
            <a:r>
              <a:rPr lang="de-AT" sz="2400" dirty="0"/>
              <a:t> </a:t>
            </a:r>
            <a:r>
              <a:rPr lang="de-AT" sz="2400" dirty="0" err="1"/>
              <a:t>with</a:t>
            </a:r>
            <a:r>
              <a:rPr lang="de-AT" sz="2400" dirty="0"/>
              <a:t> different </a:t>
            </a:r>
            <a:r>
              <a:rPr lang="de-AT" sz="2400" dirty="0" err="1"/>
              <a:t>languages</a:t>
            </a:r>
            <a:endParaRPr lang="de-AT" sz="2400" dirty="0"/>
          </a:p>
          <a:p>
            <a:pPr lvl="1">
              <a:buFont typeface="Wingdings" pitchFamily="2" charset="2"/>
              <a:buChar char="§"/>
            </a:pPr>
            <a:r>
              <a:rPr lang="de-AT" sz="2400" dirty="0" err="1"/>
              <a:t>mixing</a:t>
            </a:r>
            <a:r>
              <a:rPr lang="de-AT" sz="2400" dirty="0"/>
              <a:t> </a:t>
            </a:r>
            <a:r>
              <a:rPr lang="de-AT" sz="2400" dirty="0" err="1"/>
              <a:t>words</a:t>
            </a:r>
            <a:r>
              <a:rPr lang="de-AT" sz="2400" dirty="0"/>
              <a:t> and </a:t>
            </a:r>
            <a:r>
              <a:rPr lang="de-AT" sz="2400" dirty="0" err="1"/>
              <a:t>expressions</a:t>
            </a:r>
            <a:r>
              <a:rPr lang="de-AT" sz="2400" dirty="0"/>
              <a:t> </a:t>
            </a:r>
            <a:r>
              <a:rPr lang="de-AT" sz="2400" dirty="0" err="1"/>
              <a:t>from</a:t>
            </a:r>
            <a:r>
              <a:rPr lang="de-AT" sz="2400" dirty="0"/>
              <a:t> different </a:t>
            </a:r>
            <a:r>
              <a:rPr lang="de-AT" sz="2400" dirty="0" err="1"/>
              <a:t>languages</a:t>
            </a:r>
            <a:r>
              <a:rPr lang="de-AT" sz="2400" dirty="0"/>
              <a:t> in </a:t>
            </a:r>
            <a:r>
              <a:rPr lang="de-AT" sz="2400" dirty="0" err="1"/>
              <a:t>the</a:t>
            </a:r>
            <a:r>
              <a:rPr lang="de-AT" sz="2400" dirty="0"/>
              <a:t> same spoken </a:t>
            </a:r>
            <a:r>
              <a:rPr lang="de-AT" sz="2400" dirty="0" err="1"/>
              <a:t>or</a:t>
            </a:r>
            <a:r>
              <a:rPr lang="de-AT" sz="2400" dirty="0"/>
              <a:t> </a:t>
            </a:r>
            <a:r>
              <a:rPr lang="de-AT" sz="2400" dirty="0" err="1"/>
              <a:t>written</a:t>
            </a:r>
            <a:r>
              <a:rPr lang="de-AT" sz="2400" dirty="0"/>
              <a:t> </a:t>
            </a:r>
            <a:r>
              <a:rPr lang="de-AT" sz="2400" dirty="0" err="1"/>
              <a:t>utterance</a:t>
            </a:r>
            <a:r>
              <a:rPr lang="de-AT" sz="2400" dirty="0"/>
              <a:t>; </a:t>
            </a:r>
            <a:r>
              <a:rPr lang="de-AT" sz="2400" dirty="0" err="1"/>
              <a:t>text</a:t>
            </a:r>
            <a:r>
              <a:rPr lang="de-AT" sz="2400" dirty="0"/>
              <a:t>, </a:t>
            </a:r>
            <a:r>
              <a:rPr lang="de-AT" sz="2400" dirty="0" err="1"/>
              <a:t>activity</a:t>
            </a:r>
            <a:r>
              <a:rPr lang="de-AT" sz="2400" dirty="0"/>
              <a:t>, ...</a:t>
            </a:r>
          </a:p>
          <a:p>
            <a:pPr lvl="1">
              <a:buFont typeface="Wingdings" pitchFamily="2" charset="2"/>
              <a:buChar char="§"/>
            </a:pPr>
            <a:r>
              <a:rPr lang="de-AT" sz="2400" dirty="0" err="1"/>
              <a:t>using</a:t>
            </a:r>
            <a:r>
              <a:rPr lang="de-AT" sz="2400" dirty="0"/>
              <a:t> </a:t>
            </a:r>
            <a:r>
              <a:rPr lang="de-AT" sz="2400" dirty="0" err="1"/>
              <a:t>the</a:t>
            </a:r>
            <a:r>
              <a:rPr lang="de-AT" sz="2400" dirty="0"/>
              <a:t> </a:t>
            </a:r>
            <a:r>
              <a:rPr lang="de-AT" sz="2400" dirty="0" err="1"/>
              <a:t>home</a:t>
            </a:r>
            <a:r>
              <a:rPr lang="de-AT" sz="2400" dirty="0"/>
              <a:t> </a:t>
            </a:r>
            <a:r>
              <a:rPr lang="de-AT" sz="2400" dirty="0" err="1"/>
              <a:t>language</a:t>
            </a:r>
            <a:r>
              <a:rPr lang="de-AT" sz="2400" dirty="0"/>
              <a:t> in </a:t>
            </a:r>
            <a:r>
              <a:rPr lang="de-AT" sz="2400" dirty="0" err="1"/>
              <a:t>one</a:t>
            </a:r>
            <a:r>
              <a:rPr lang="de-AT" sz="2400" dirty="0"/>
              <a:t> </a:t>
            </a:r>
            <a:r>
              <a:rPr lang="de-AT" sz="2400" dirty="0" err="1"/>
              <a:t>part</a:t>
            </a:r>
            <a:r>
              <a:rPr lang="de-AT" sz="2400" dirty="0"/>
              <a:t> </a:t>
            </a:r>
            <a:r>
              <a:rPr lang="de-AT" sz="2400" dirty="0" err="1"/>
              <a:t>of</a:t>
            </a:r>
            <a:r>
              <a:rPr lang="de-AT" sz="2400" dirty="0"/>
              <a:t> an </a:t>
            </a:r>
            <a:r>
              <a:rPr lang="de-AT" sz="2400" dirty="0" err="1"/>
              <a:t>activity</a:t>
            </a:r>
            <a:r>
              <a:rPr lang="de-AT" sz="2400" dirty="0"/>
              <a:t> and </a:t>
            </a:r>
            <a:r>
              <a:rPr lang="de-AT" sz="2400" dirty="0" err="1"/>
              <a:t>the</a:t>
            </a:r>
            <a:r>
              <a:rPr lang="de-AT" sz="2400" dirty="0"/>
              <a:t> </a:t>
            </a:r>
            <a:r>
              <a:rPr lang="de-AT" sz="2400" dirty="0" err="1"/>
              <a:t>school</a:t>
            </a:r>
            <a:r>
              <a:rPr lang="de-AT" sz="2400" dirty="0"/>
              <a:t> </a:t>
            </a:r>
            <a:r>
              <a:rPr lang="de-AT" sz="2400" dirty="0" err="1"/>
              <a:t>language</a:t>
            </a:r>
            <a:r>
              <a:rPr lang="de-AT" sz="2400" dirty="0"/>
              <a:t> in </a:t>
            </a:r>
            <a:r>
              <a:rPr lang="de-AT" sz="2400" dirty="0" err="1"/>
              <a:t>another</a:t>
            </a:r>
            <a:r>
              <a:rPr lang="de-AT" sz="2400" dirty="0"/>
              <a:t> </a:t>
            </a:r>
            <a:r>
              <a:rPr lang="de-AT" sz="2400" dirty="0" err="1"/>
              <a:t>part</a:t>
            </a:r>
            <a:endParaRPr lang="de-AT" sz="2400" dirty="0"/>
          </a:p>
          <a:p>
            <a:pPr>
              <a:buFont typeface="Wingdings" pitchFamily="2" charset="2"/>
              <a:buChar char="§"/>
            </a:pPr>
            <a:r>
              <a:rPr lang="de-AT" sz="2600" dirty="0"/>
              <a:t>Such a </a:t>
            </a:r>
            <a:r>
              <a:rPr lang="de-AT" sz="2600" dirty="0" err="1"/>
              <a:t>pedagogical</a:t>
            </a:r>
            <a:r>
              <a:rPr lang="de-AT" sz="2600" dirty="0"/>
              <a:t> </a:t>
            </a:r>
            <a:r>
              <a:rPr lang="de-AT" sz="2600" dirty="0" err="1"/>
              <a:t>approach</a:t>
            </a:r>
            <a:r>
              <a:rPr lang="de-AT" sz="2600" dirty="0"/>
              <a:t> </a:t>
            </a:r>
            <a:r>
              <a:rPr lang="de-AT" sz="2600" dirty="0" err="1"/>
              <a:t>is</a:t>
            </a:r>
            <a:r>
              <a:rPr lang="de-AT" sz="2600" dirty="0"/>
              <a:t> </a:t>
            </a:r>
            <a:r>
              <a:rPr lang="de-AT" sz="2600" dirty="0" err="1"/>
              <a:t>called</a:t>
            </a:r>
            <a:r>
              <a:rPr lang="de-AT" sz="2600" dirty="0"/>
              <a:t> - </a:t>
            </a:r>
            <a:r>
              <a:rPr lang="de-AT" sz="2600" dirty="0" err="1"/>
              <a:t>translanguaging</a:t>
            </a:r>
            <a:endParaRPr lang="de-AT" sz="2600" dirty="0"/>
          </a:p>
          <a:p>
            <a:pPr marL="0" indent="0">
              <a:buNone/>
            </a:pPr>
            <a:endParaRPr lang="de-DE" dirty="0"/>
          </a:p>
        </p:txBody>
      </p:sp>
    </p:spTree>
    <p:extLst>
      <p:ext uri="{BB962C8B-B14F-4D97-AF65-F5344CB8AC3E}">
        <p14:creationId xmlns:p14="http://schemas.microsoft.com/office/powerpoint/2010/main" val="37371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4CD9BC-314B-FF71-DFD5-1F9EBD485D83}"/>
              </a:ext>
            </a:extLst>
          </p:cNvPr>
          <p:cNvSpPr>
            <a:spLocks noGrp="1"/>
          </p:cNvSpPr>
          <p:nvPr>
            <p:ph type="title"/>
          </p:nvPr>
        </p:nvSpPr>
        <p:spPr>
          <a:xfrm>
            <a:off x="1143000" y="287337"/>
            <a:ext cx="7772400" cy="792163"/>
          </a:xfrm>
        </p:spPr>
        <p:txBody>
          <a:bodyPr/>
          <a:lstStyle/>
          <a:p>
            <a:r>
              <a:rPr lang="de-DE" sz="4000" dirty="0"/>
              <a:t>First </a:t>
            </a:r>
            <a:r>
              <a:rPr lang="de-DE" sz="4000" dirty="0" err="1"/>
              <a:t>step</a:t>
            </a:r>
            <a:r>
              <a:rPr lang="de-DE" sz="4000" dirty="0"/>
              <a:t>: </a:t>
            </a:r>
            <a:r>
              <a:rPr lang="de-DE" sz="4000" dirty="0" err="1"/>
              <a:t>preparing</a:t>
            </a:r>
            <a:r>
              <a:rPr lang="de-DE" sz="4000" dirty="0"/>
              <a:t> </a:t>
            </a:r>
            <a:r>
              <a:rPr lang="de-DE" sz="4000" dirty="0" err="1"/>
              <a:t>yourself</a:t>
            </a:r>
            <a:r>
              <a:rPr lang="de-DE" sz="4000" dirty="0"/>
              <a:t>!</a:t>
            </a:r>
          </a:p>
        </p:txBody>
      </p:sp>
      <p:sp>
        <p:nvSpPr>
          <p:cNvPr id="4" name="Inhaltsplatzhalter 3">
            <a:extLst>
              <a:ext uri="{FF2B5EF4-FFF2-40B4-BE49-F238E27FC236}">
                <a16:creationId xmlns:a16="http://schemas.microsoft.com/office/drawing/2014/main" id="{A02DC44E-8D61-D8D1-9FAA-1C5F14A13C01}"/>
              </a:ext>
            </a:extLst>
          </p:cNvPr>
          <p:cNvSpPr>
            <a:spLocks noGrp="1"/>
          </p:cNvSpPr>
          <p:nvPr>
            <p:ph idx="1"/>
          </p:nvPr>
        </p:nvSpPr>
        <p:spPr>
          <a:xfrm>
            <a:off x="3842230" y="1293168"/>
            <a:ext cx="5339870" cy="5041900"/>
          </a:xfrm>
        </p:spPr>
        <p:txBody>
          <a:bodyPr/>
          <a:lstStyle/>
          <a:p>
            <a:pPr>
              <a:buFont typeface="Wingdings" pitchFamily="2" charset="2"/>
              <a:buChar char="§"/>
            </a:pPr>
            <a:r>
              <a:rPr lang="en-GB" sz="2000" dirty="0"/>
              <a:t>The widespread concern about a worrying international situation and the distress of millions of people fleeing is a challenging situation. It requires from teachers an effort for which they are not necessarily well prepared.</a:t>
            </a:r>
          </a:p>
          <a:p>
            <a:pPr>
              <a:buFont typeface="Wingdings" pitchFamily="2" charset="2"/>
              <a:buChar char="§"/>
            </a:pPr>
            <a:r>
              <a:rPr lang="en-GB" sz="2000" dirty="0"/>
              <a:t>An extraordinary situation needs extraordinary solutions: be creative and flexible, use all possible opportunities to take initiatives in your school.</a:t>
            </a:r>
          </a:p>
          <a:p>
            <a:pPr>
              <a:buFont typeface="Wingdings" pitchFamily="2" charset="2"/>
              <a:buChar char="§"/>
            </a:pPr>
            <a:r>
              <a:rPr lang="en-GB" sz="2000" dirty="0"/>
              <a:t>Keep in mind what is manageable for you – it’s important to limit your own stress and to ask for support.</a:t>
            </a:r>
            <a:endParaRPr lang="de-DE" sz="2400" dirty="0"/>
          </a:p>
        </p:txBody>
      </p:sp>
      <p:pic>
        <p:nvPicPr>
          <p:cNvPr id="11" name="Grafik 10" descr="Ein Bild, das Person, Kind, Junge, Gruppe enthält.&#10;&#10;Automatisch generierte Beschreibung">
            <a:extLst>
              <a:ext uri="{FF2B5EF4-FFF2-40B4-BE49-F238E27FC236}">
                <a16:creationId xmlns:a16="http://schemas.microsoft.com/office/drawing/2014/main" id="{63EA37CB-FEAA-0F28-74A7-6E96E7838869}"/>
              </a:ext>
            </a:extLst>
          </p:cNvPr>
          <p:cNvPicPr>
            <a:picLocks noChangeAspect="1"/>
          </p:cNvPicPr>
          <p:nvPr/>
        </p:nvPicPr>
        <p:blipFill>
          <a:blip r:embed="rId2" cstate="email">
            <a:alphaModFix amt="50000"/>
            <a:duotone>
              <a:prstClr val="black"/>
              <a:schemeClr val="accent4">
                <a:tint val="45000"/>
                <a:satMod val="400000"/>
              </a:scheme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tretch>
            <a:fillRect/>
          </a:stretch>
        </p:blipFill>
        <p:spPr>
          <a:xfrm>
            <a:off x="193984" y="2133600"/>
            <a:ext cx="3648246" cy="2895600"/>
          </a:xfrm>
          <a:prstGeom prst="rect">
            <a:avLst/>
          </a:prstGeom>
        </p:spPr>
      </p:pic>
      <p:sp>
        <p:nvSpPr>
          <p:cNvPr id="13" name="Textfeld 12">
            <a:extLst>
              <a:ext uri="{FF2B5EF4-FFF2-40B4-BE49-F238E27FC236}">
                <a16:creationId xmlns:a16="http://schemas.microsoft.com/office/drawing/2014/main" id="{B7DACEEF-B761-F7A4-E8EF-42E23A102016}"/>
              </a:ext>
            </a:extLst>
          </p:cNvPr>
          <p:cNvSpPr txBox="1"/>
          <p:nvPr/>
        </p:nvSpPr>
        <p:spPr>
          <a:xfrm>
            <a:off x="120170" y="5103167"/>
            <a:ext cx="3842230" cy="461665"/>
          </a:xfrm>
          <a:prstGeom prst="rect">
            <a:avLst/>
          </a:prstGeom>
          <a:noFill/>
        </p:spPr>
        <p:txBody>
          <a:bodyPr wrap="square">
            <a:spAutoFit/>
          </a:bodyPr>
          <a:lstStyle/>
          <a:p>
            <a:r>
              <a:rPr lang="de-DE" sz="1200" dirty="0">
                <a:hlinkClick r:id="rId4"/>
              </a:rPr>
              <a:t>https://www.derstandard.at/story/2000133816302/unicef-sprecher-viele-kinder-stecken-in-der-ukraine-fest</a:t>
            </a:r>
            <a:endParaRPr lang="de-DE" sz="1200" dirty="0"/>
          </a:p>
        </p:txBody>
      </p:sp>
    </p:spTree>
    <p:extLst>
      <p:ext uri="{BB962C8B-B14F-4D97-AF65-F5344CB8AC3E}">
        <p14:creationId xmlns:p14="http://schemas.microsoft.com/office/powerpoint/2010/main" val="2980975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DE998-28CB-0C41-983F-1C1D5DD3AD0A}"/>
              </a:ext>
            </a:extLst>
          </p:cNvPr>
          <p:cNvSpPr>
            <a:spLocks noGrp="1"/>
          </p:cNvSpPr>
          <p:nvPr>
            <p:ph type="title"/>
          </p:nvPr>
        </p:nvSpPr>
        <p:spPr>
          <a:xfrm>
            <a:off x="762000" y="442912"/>
            <a:ext cx="8229600" cy="1143000"/>
          </a:xfrm>
        </p:spPr>
        <p:txBody>
          <a:bodyPr/>
          <a:lstStyle/>
          <a:p>
            <a:r>
              <a:rPr lang="de-DE" sz="4000" dirty="0" err="1"/>
              <a:t>Why</a:t>
            </a:r>
            <a:r>
              <a:rPr lang="de-DE" sz="4000" dirty="0"/>
              <a:t> </a:t>
            </a:r>
            <a:r>
              <a:rPr lang="de-DE" sz="4000" dirty="0" err="1"/>
              <a:t>translanguaging</a:t>
            </a:r>
            <a:r>
              <a:rPr lang="de-DE" sz="4000" dirty="0"/>
              <a:t>?</a:t>
            </a:r>
          </a:p>
        </p:txBody>
      </p:sp>
      <p:sp>
        <p:nvSpPr>
          <p:cNvPr id="3" name="Inhaltsplatzhalter 2">
            <a:extLst>
              <a:ext uri="{FF2B5EF4-FFF2-40B4-BE49-F238E27FC236}">
                <a16:creationId xmlns:a16="http://schemas.microsoft.com/office/drawing/2014/main" id="{8A8A985E-D802-8345-AB03-0C812D955637}"/>
              </a:ext>
            </a:extLst>
          </p:cNvPr>
          <p:cNvSpPr>
            <a:spLocks noGrp="1"/>
          </p:cNvSpPr>
          <p:nvPr>
            <p:ph idx="1"/>
          </p:nvPr>
        </p:nvSpPr>
        <p:spPr>
          <a:xfrm>
            <a:off x="457200" y="1828800"/>
            <a:ext cx="8382000" cy="3429000"/>
          </a:xfrm>
        </p:spPr>
        <p:txBody>
          <a:bodyPr/>
          <a:lstStyle/>
          <a:p>
            <a:pPr>
              <a:buFont typeface="Wingdings" pitchFamily="2" charset="2"/>
              <a:buChar char="§"/>
            </a:pPr>
            <a:r>
              <a:rPr lang="de-DE" sz="2800" dirty="0"/>
              <a:t>Supports </a:t>
            </a:r>
            <a:r>
              <a:rPr lang="de-DE" sz="2800" dirty="0" err="1"/>
              <a:t>students</a:t>
            </a:r>
            <a:r>
              <a:rPr lang="de-DE" sz="2800" dirty="0"/>
              <a:t> in the </a:t>
            </a:r>
            <a:r>
              <a:rPr lang="de-DE" sz="2800" dirty="0" err="1"/>
              <a:t>development</a:t>
            </a:r>
            <a:r>
              <a:rPr lang="de-DE" sz="2800" dirty="0"/>
              <a:t> of </a:t>
            </a:r>
            <a:r>
              <a:rPr lang="de-DE" sz="2800" dirty="0" err="1"/>
              <a:t>complex</a:t>
            </a:r>
            <a:r>
              <a:rPr lang="de-DE" sz="2800" dirty="0"/>
              <a:t> </a:t>
            </a:r>
            <a:r>
              <a:rPr lang="de-DE" sz="2800" dirty="0" err="1"/>
              <a:t>content</a:t>
            </a:r>
            <a:r>
              <a:rPr lang="de-DE" sz="2800" dirty="0"/>
              <a:t> and </a:t>
            </a:r>
            <a:r>
              <a:rPr lang="de-DE" sz="2800" dirty="0" err="1"/>
              <a:t>texts</a:t>
            </a:r>
            <a:endParaRPr lang="de-DE" sz="2800" dirty="0"/>
          </a:p>
          <a:p>
            <a:pPr>
              <a:buFont typeface="Wingdings" pitchFamily="2" charset="2"/>
              <a:buChar char="§"/>
            </a:pPr>
            <a:r>
              <a:rPr lang="de-DE" sz="2800" dirty="0"/>
              <a:t>Supports </a:t>
            </a:r>
            <a:r>
              <a:rPr lang="de-DE" sz="2800" dirty="0" err="1"/>
              <a:t>students</a:t>
            </a:r>
            <a:r>
              <a:rPr lang="de-DE" sz="2800" dirty="0"/>
              <a:t> in </a:t>
            </a:r>
            <a:r>
              <a:rPr lang="de-DE" sz="2800" dirty="0" err="1"/>
              <a:t>expanding</a:t>
            </a:r>
            <a:r>
              <a:rPr lang="de-DE" sz="2800" dirty="0"/>
              <a:t> </a:t>
            </a:r>
            <a:r>
              <a:rPr lang="de-DE" sz="2800" dirty="0" err="1"/>
              <a:t>their</a:t>
            </a:r>
            <a:r>
              <a:rPr lang="de-DE" sz="2800" dirty="0"/>
              <a:t> </a:t>
            </a:r>
            <a:r>
              <a:rPr lang="de-DE" sz="2800" dirty="0" err="1"/>
              <a:t>entire</a:t>
            </a:r>
            <a:r>
              <a:rPr lang="de-DE" sz="2800" dirty="0"/>
              <a:t> </a:t>
            </a:r>
            <a:r>
              <a:rPr lang="de-DE" sz="2800" dirty="0" err="1"/>
              <a:t>language</a:t>
            </a:r>
            <a:r>
              <a:rPr lang="de-DE" sz="2800" dirty="0"/>
              <a:t> </a:t>
            </a:r>
            <a:r>
              <a:rPr lang="de-DE" sz="2800" dirty="0" err="1"/>
              <a:t>repertoire</a:t>
            </a:r>
            <a:endParaRPr lang="de-DE" sz="2800" dirty="0"/>
          </a:p>
          <a:p>
            <a:pPr>
              <a:buFont typeface="Wingdings" pitchFamily="2" charset="2"/>
              <a:buChar char="§"/>
            </a:pPr>
            <a:r>
              <a:rPr lang="de-DE" sz="2800" dirty="0" err="1"/>
              <a:t>Gives</a:t>
            </a:r>
            <a:r>
              <a:rPr lang="de-DE" sz="2800" dirty="0"/>
              <a:t> </a:t>
            </a:r>
            <a:r>
              <a:rPr lang="de-DE" sz="2800" dirty="0" err="1"/>
              <a:t>space</a:t>
            </a:r>
            <a:r>
              <a:rPr lang="de-DE" sz="2800" dirty="0"/>
              <a:t> to </a:t>
            </a:r>
            <a:r>
              <a:rPr lang="de-DE" sz="2800" dirty="0" err="1"/>
              <a:t>multilingualism</a:t>
            </a:r>
            <a:r>
              <a:rPr lang="de-DE" sz="2800" dirty="0"/>
              <a:t> and the "</a:t>
            </a:r>
            <a:r>
              <a:rPr lang="de-DE" sz="2800" dirty="0" err="1"/>
              <a:t>ways</a:t>
            </a:r>
            <a:r>
              <a:rPr lang="de-DE" sz="2800" dirty="0"/>
              <a:t> of </a:t>
            </a:r>
            <a:r>
              <a:rPr lang="de-DE" sz="2800" dirty="0" err="1"/>
              <a:t>knowing</a:t>
            </a:r>
            <a:r>
              <a:rPr lang="de-DE" sz="2800" dirty="0"/>
              <a:t>" of the </a:t>
            </a:r>
            <a:r>
              <a:rPr lang="de-DE" sz="2800" dirty="0" err="1"/>
              <a:t>students</a:t>
            </a:r>
            <a:endParaRPr lang="de-DE" sz="2800" dirty="0"/>
          </a:p>
          <a:p>
            <a:pPr>
              <a:buFont typeface="Wingdings" pitchFamily="2" charset="2"/>
              <a:buChar char="§"/>
            </a:pPr>
            <a:r>
              <a:rPr lang="de-DE" sz="2800" dirty="0"/>
              <a:t>Supports the  </a:t>
            </a:r>
            <a:r>
              <a:rPr lang="de-DE" sz="2800" dirty="0" err="1"/>
              <a:t>socio</a:t>
            </a:r>
            <a:r>
              <a:rPr lang="de-DE" sz="2800" dirty="0"/>
              <a:t>-emotional </a:t>
            </a:r>
            <a:r>
              <a:rPr lang="de-DE" sz="2800" dirty="0" err="1"/>
              <a:t>development</a:t>
            </a:r>
            <a:r>
              <a:rPr lang="de-DE" sz="2800" dirty="0"/>
              <a:t> and the </a:t>
            </a:r>
            <a:r>
              <a:rPr lang="de-DE" sz="2800" dirty="0" err="1"/>
              <a:t>formation</a:t>
            </a:r>
            <a:r>
              <a:rPr lang="de-DE" sz="2800" dirty="0"/>
              <a:t> of positive multilingual </a:t>
            </a:r>
            <a:r>
              <a:rPr lang="de-DE" sz="2800" dirty="0" err="1"/>
              <a:t>identities</a:t>
            </a:r>
            <a:r>
              <a:rPr lang="de-DE" sz="2800" dirty="0"/>
              <a:t> 						</a:t>
            </a:r>
            <a:r>
              <a:rPr lang="de-DE" sz="2000" dirty="0"/>
              <a:t>(García/Johnson/</a:t>
            </a:r>
            <a:r>
              <a:rPr lang="de-DE" sz="2000" dirty="0" err="1"/>
              <a:t>Seltzer</a:t>
            </a:r>
            <a:r>
              <a:rPr lang="de-DE" sz="2000" dirty="0"/>
              <a:t> 2017, xiii).</a:t>
            </a:r>
          </a:p>
        </p:txBody>
      </p:sp>
    </p:spTree>
    <p:extLst>
      <p:ext uri="{BB962C8B-B14F-4D97-AF65-F5344CB8AC3E}">
        <p14:creationId xmlns:p14="http://schemas.microsoft.com/office/powerpoint/2010/main" val="408666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 1" descr="Ein Bild, das Schreibgerät, Briefpapier, Bleistift enthält.&#10;&#10;Automatisch generierte Beschreibung">
            <a:extLst>
              <a:ext uri="{FF2B5EF4-FFF2-40B4-BE49-F238E27FC236}">
                <a16:creationId xmlns:a16="http://schemas.microsoft.com/office/drawing/2014/main" id="{666EF48B-4542-C415-717F-FA6031271AA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artisticCrisscrossEtching/>
                    </a14:imgEffect>
                    <a14:imgEffect>
                      <a14:colorTemperature colorTemp="5300"/>
                    </a14:imgEffect>
                  </a14:imgLayer>
                </a14:imgProps>
              </a:ext>
              <a:ext uri="{28A0092B-C50C-407E-A947-70E740481C1C}">
                <a14:useLocalDpi xmlns:a14="http://schemas.microsoft.com/office/drawing/2010/main"/>
              </a:ext>
            </a:extLst>
          </a:blip>
          <a:srcRect l="5736" r="5263" b="-1"/>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55062054-BEF8-3601-9DA6-BEC095076F70}"/>
              </a:ext>
            </a:extLst>
          </p:cNvPr>
          <p:cNvSpPr txBox="1">
            <a:spLocks/>
          </p:cNvSpPr>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spcAft>
                <a:spcPts val="600"/>
              </a:spcAft>
            </a:pPr>
            <a:r>
              <a:rPr lang="en-US" sz="4500" dirty="0">
                <a:solidFill>
                  <a:srgbClr val="FFFFFF"/>
                </a:solidFill>
              </a:rPr>
              <a:t>How to prepare to include </a:t>
            </a:r>
            <a:r>
              <a:rPr lang="en-US" sz="4500" dirty="0" err="1">
                <a:solidFill>
                  <a:srgbClr val="FFFFFF"/>
                </a:solidFill>
              </a:rPr>
              <a:t>chlidren‘s</a:t>
            </a:r>
            <a:r>
              <a:rPr lang="en-US" sz="4500" dirty="0">
                <a:solidFill>
                  <a:srgbClr val="FFFFFF"/>
                </a:solidFill>
              </a:rPr>
              <a:t> resources and knowledge in all learning</a:t>
            </a:r>
          </a:p>
        </p:txBody>
      </p:sp>
    </p:spTree>
    <p:extLst>
      <p:ext uri="{BB962C8B-B14F-4D97-AF65-F5344CB8AC3E}">
        <p14:creationId xmlns:p14="http://schemas.microsoft.com/office/powerpoint/2010/main" val="232246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0" y="404664"/>
            <a:ext cx="9144000" cy="792088"/>
          </a:xfrm>
          <a:prstGeom prst="rect">
            <a:avLst/>
          </a:prstGeom>
          <a:noFill/>
          <a:ln>
            <a:noFill/>
          </a:ln>
        </p:spPr>
        <p:txBody>
          <a:bodyPr spcFirstLastPara="1" wrap="square" lIns="91425" tIns="45700" rIns="91425" bIns="45700" anchor="t" anchorCtr="0">
            <a:noAutofit/>
          </a:bodyPr>
          <a:lstStyle/>
          <a:p>
            <a:pPr marL="361950" lvl="0" indent="0" algn="ctr" rtl="0">
              <a:lnSpc>
                <a:spcPct val="100000"/>
              </a:lnSpc>
              <a:spcBef>
                <a:spcPts val="0"/>
              </a:spcBef>
              <a:spcAft>
                <a:spcPts val="0"/>
              </a:spcAft>
              <a:buClr>
                <a:srgbClr val="31859B"/>
              </a:buClr>
              <a:buSzPts val="3600"/>
              <a:buFont typeface="Calibri"/>
              <a:buNone/>
            </a:pPr>
            <a:r>
              <a:rPr lang="de-DE" sz="4000" dirty="0" err="1">
                <a:solidFill>
                  <a:srgbClr val="94BF1F"/>
                </a:solidFill>
                <a:latin typeface="+mj-lt"/>
                <a:ea typeface="+mj-ea"/>
                <a:cs typeface="+mj-cs"/>
              </a:rPr>
              <a:t>Getting</a:t>
            </a:r>
            <a:r>
              <a:rPr lang="de-DE" sz="4000" b="1" dirty="0">
                <a:solidFill>
                  <a:schemeClr val="tx1"/>
                </a:solidFill>
                <a:latin typeface="+mj-lt"/>
                <a:sym typeface="Calibri"/>
              </a:rPr>
              <a:t> </a:t>
            </a:r>
            <a:r>
              <a:rPr lang="de-DE" sz="4000" dirty="0" err="1">
                <a:solidFill>
                  <a:srgbClr val="94BF1F"/>
                </a:solidFill>
                <a:latin typeface="+mj-lt"/>
                <a:ea typeface="+mj-ea"/>
                <a:cs typeface="+mj-cs"/>
              </a:rPr>
              <a:t>to</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know</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our</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learners</a:t>
            </a:r>
            <a:endParaRPr sz="4000" dirty="0">
              <a:solidFill>
                <a:srgbClr val="94BF1F"/>
              </a:solidFill>
              <a:latin typeface="+mj-lt"/>
              <a:ea typeface="+mj-ea"/>
              <a:cs typeface="+mj-cs"/>
            </a:endParaRPr>
          </a:p>
        </p:txBody>
      </p:sp>
      <p:sp>
        <p:nvSpPr>
          <p:cNvPr id="20" name="Textfeld 19">
            <a:extLst>
              <a:ext uri="{FF2B5EF4-FFF2-40B4-BE49-F238E27FC236}">
                <a16:creationId xmlns:a16="http://schemas.microsoft.com/office/drawing/2014/main" id="{ADE8792D-AD59-6B81-7B35-38448C8662F7}"/>
              </a:ext>
            </a:extLst>
          </p:cNvPr>
          <p:cNvSpPr txBox="1"/>
          <p:nvPr/>
        </p:nvSpPr>
        <p:spPr>
          <a:xfrm>
            <a:off x="6753891" y="5411380"/>
            <a:ext cx="2357782" cy="307777"/>
          </a:xfrm>
          <a:prstGeom prst="rect">
            <a:avLst/>
          </a:prstGeom>
          <a:noFill/>
        </p:spPr>
        <p:txBody>
          <a:bodyPr wrap="square">
            <a:spAutoFit/>
          </a:bodyPr>
          <a:lstStyle/>
          <a:p>
            <a:pPr algn="l"/>
            <a:r>
              <a:rPr lang="de-CH" sz="1400" b="0" i="0" u="none" strike="noStrike" baseline="0" dirty="0">
                <a:latin typeface="Arial" panose="020B0604020202020204" pitchFamily="34" charset="0"/>
                <a:cs typeface="Arial" panose="020B0604020202020204" pitchFamily="34" charset="0"/>
              </a:rPr>
              <a:t>(Quelle: Krumm 2001)</a:t>
            </a:r>
            <a:endParaRPr lang="de-CH" sz="1400" dirty="0">
              <a:latin typeface="Arial" panose="020B0604020202020204" pitchFamily="34" charset="0"/>
              <a:cs typeface="Arial" panose="020B0604020202020204" pitchFamily="34" charset="0"/>
            </a:endParaRPr>
          </a:p>
        </p:txBody>
      </p:sp>
      <p:pic>
        <p:nvPicPr>
          <p:cNvPr id="24" name="Grafik 23">
            <a:extLst>
              <a:ext uri="{FF2B5EF4-FFF2-40B4-BE49-F238E27FC236}">
                <a16:creationId xmlns:a16="http://schemas.microsoft.com/office/drawing/2014/main" id="{E4A01F57-0058-B50C-B0CF-2896542AB0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608" y="1905000"/>
            <a:ext cx="1987395" cy="3506380"/>
          </a:xfrm>
          <a:prstGeom prst="rect">
            <a:avLst/>
          </a:prstGeom>
          <a:ln>
            <a:solidFill>
              <a:schemeClr val="bg1">
                <a:lumMod val="85000"/>
              </a:schemeClr>
            </a:solidFill>
          </a:ln>
        </p:spPr>
      </p:pic>
      <p:pic>
        <p:nvPicPr>
          <p:cNvPr id="25" name="Grafik 24">
            <a:extLst>
              <a:ext uri="{FF2B5EF4-FFF2-40B4-BE49-F238E27FC236}">
                <a16:creationId xmlns:a16="http://schemas.microsoft.com/office/drawing/2014/main" id="{E294B79A-5314-BDAD-5CAA-484C2424E1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9800" y="1905000"/>
            <a:ext cx="1792677" cy="3506380"/>
          </a:xfrm>
          <a:prstGeom prst="rect">
            <a:avLst/>
          </a:prstGeom>
          <a:ln>
            <a:solidFill>
              <a:schemeClr val="bg1">
                <a:lumMod val="85000"/>
              </a:schemeClr>
            </a:solidFill>
          </a:ln>
        </p:spPr>
      </p:pic>
      <p:pic>
        <p:nvPicPr>
          <p:cNvPr id="26" name="Grafik 25">
            <a:extLst>
              <a:ext uri="{FF2B5EF4-FFF2-40B4-BE49-F238E27FC236}">
                <a16:creationId xmlns:a16="http://schemas.microsoft.com/office/drawing/2014/main" id="{039EFE22-A43C-13F3-128E-31BBA331F342}"/>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4074057" y="1896328"/>
            <a:ext cx="3074010" cy="3506380"/>
          </a:xfrm>
          <a:prstGeom prst="rect">
            <a:avLst/>
          </a:prstGeom>
          <a:noFill/>
          <a:ln>
            <a:solidFill>
              <a:schemeClr val="bg1">
                <a:lumMod val="85000"/>
              </a:schemeClr>
            </a:solidFill>
          </a:ln>
        </p:spPr>
      </p:pic>
      <p:pic>
        <p:nvPicPr>
          <p:cNvPr id="27" name="Grafik 26">
            <a:extLst>
              <a:ext uri="{FF2B5EF4-FFF2-40B4-BE49-F238E27FC236}">
                <a16:creationId xmlns:a16="http://schemas.microsoft.com/office/drawing/2014/main" id="{834F75D6-F875-1FDC-219B-01DDA2A4DA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9646" y="1913672"/>
            <a:ext cx="1659886" cy="3489036"/>
          </a:xfrm>
          <a:prstGeom prst="rect">
            <a:avLst/>
          </a:prstGeom>
          <a:ln>
            <a:solidFill>
              <a:schemeClr val="bg1">
                <a:lumMod val="85000"/>
              </a:schemeClr>
            </a:solidFill>
          </a:ln>
        </p:spPr>
      </p:pic>
    </p:spTree>
    <p:extLst>
      <p:ext uri="{BB962C8B-B14F-4D97-AF65-F5344CB8AC3E}">
        <p14:creationId xmlns:p14="http://schemas.microsoft.com/office/powerpoint/2010/main" val="38596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0" y="404664"/>
            <a:ext cx="9144000" cy="792088"/>
          </a:xfrm>
          <a:prstGeom prst="rect">
            <a:avLst/>
          </a:prstGeom>
          <a:noFill/>
          <a:ln>
            <a:noFill/>
          </a:ln>
        </p:spPr>
        <p:txBody>
          <a:bodyPr spcFirstLastPara="1" wrap="square" lIns="91425" tIns="45700" rIns="91425" bIns="45700" anchor="t" anchorCtr="0">
            <a:noAutofit/>
          </a:bodyPr>
          <a:lstStyle/>
          <a:p>
            <a:pPr marL="361950" lvl="0" indent="0" algn="ctr" rtl="0">
              <a:lnSpc>
                <a:spcPct val="100000"/>
              </a:lnSpc>
              <a:spcBef>
                <a:spcPts val="0"/>
              </a:spcBef>
              <a:spcAft>
                <a:spcPts val="0"/>
              </a:spcAft>
              <a:buClr>
                <a:srgbClr val="31859B"/>
              </a:buClr>
              <a:buSzPts val="3600"/>
              <a:buFont typeface="Calibri"/>
              <a:buNone/>
            </a:pPr>
            <a:r>
              <a:rPr lang="de-DE" sz="4000" dirty="0" err="1">
                <a:solidFill>
                  <a:srgbClr val="94BF1F"/>
                </a:solidFill>
                <a:latin typeface="+mj-lt"/>
                <a:ea typeface="+mj-ea"/>
                <a:cs typeface="+mj-cs"/>
              </a:rPr>
              <a:t>Getting</a:t>
            </a:r>
            <a:r>
              <a:rPr lang="de-DE" sz="4000" b="1" dirty="0">
                <a:solidFill>
                  <a:schemeClr val="tx1"/>
                </a:solidFill>
                <a:sym typeface="Calibri"/>
              </a:rPr>
              <a:t> </a:t>
            </a:r>
            <a:r>
              <a:rPr lang="de-DE" sz="4000" dirty="0" err="1">
                <a:solidFill>
                  <a:srgbClr val="94BF1F"/>
                </a:solidFill>
                <a:latin typeface="+mj-lt"/>
                <a:ea typeface="+mj-ea"/>
                <a:cs typeface="+mj-cs"/>
              </a:rPr>
              <a:t>to</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know</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our</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learners</a:t>
            </a:r>
            <a:endParaRPr sz="4000" dirty="0">
              <a:solidFill>
                <a:srgbClr val="94BF1F"/>
              </a:solidFill>
              <a:latin typeface="+mj-lt"/>
              <a:ea typeface="+mj-ea"/>
              <a:cs typeface="+mj-cs"/>
            </a:endParaRPr>
          </a:p>
        </p:txBody>
      </p:sp>
      <p:sp>
        <p:nvSpPr>
          <p:cNvPr id="7" name="Textfeld 6">
            <a:extLst>
              <a:ext uri="{FF2B5EF4-FFF2-40B4-BE49-F238E27FC236}">
                <a16:creationId xmlns:a16="http://schemas.microsoft.com/office/drawing/2014/main" id="{7CC3FE9A-9295-BDA2-2BF4-A8C6CBF9DCB3}"/>
              </a:ext>
            </a:extLst>
          </p:cNvPr>
          <p:cNvSpPr txBox="1"/>
          <p:nvPr/>
        </p:nvSpPr>
        <p:spPr>
          <a:xfrm>
            <a:off x="304800" y="1676400"/>
            <a:ext cx="8229600" cy="3477875"/>
          </a:xfrm>
          <a:prstGeom prst="rect">
            <a:avLst/>
          </a:prstGeom>
          <a:noFill/>
        </p:spPr>
        <p:txBody>
          <a:bodyPr wrap="square">
            <a:spAutoFit/>
          </a:bodyPr>
          <a:lstStyle/>
          <a:p>
            <a:pPr algn="l"/>
            <a:r>
              <a:rPr lang="de-CH" sz="2000" b="0" i="0" u="none" strike="noStrike" baseline="0" dirty="0">
                <a:latin typeface="+mn-lt"/>
                <a:cs typeface="Arial" panose="020B0604020202020204" pitchFamily="34" charset="0"/>
              </a:rPr>
              <a:t>Ferenc, 12 </a:t>
            </a:r>
            <a:r>
              <a:rPr lang="de-CH" sz="2000" b="0" i="0" u="none" strike="noStrike" baseline="0" dirty="0" err="1">
                <a:latin typeface="+mn-lt"/>
                <a:cs typeface="Arial" panose="020B0604020202020204" pitchFamily="34" charset="0"/>
              </a:rPr>
              <a:t>years</a:t>
            </a:r>
            <a:endParaRPr lang="de-CH" sz="2000" b="0" i="0" u="none" strike="noStrike" baseline="0" dirty="0">
              <a:latin typeface="+mn-lt"/>
              <a:cs typeface="Arial" panose="020B0604020202020204" pitchFamily="34" charset="0"/>
            </a:endParaRPr>
          </a:p>
          <a:p>
            <a:pPr algn="l"/>
            <a:r>
              <a:rPr lang="en-US" sz="2000" b="0" i="1" u="none" strike="noStrike" baseline="0" dirty="0">
                <a:solidFill>
                  <a:srgbClr val="94BF1F"/>
                </a:solidFill>
                <a:latin typeface="+mn-lt"/>
                <a:cs typeface="Arial" panose="020B0604020202020204" pitchFamily="34" charset="0"/>
              </a:rPr>
              <a:t>My heart is Hungarian. The most important parts of my body are Hungarian. My belly is Italian because I like to eat Italian. My legs are German because I live in the German-speaking area ...</a:t>
            </a:r>
            <a:endParaRPr lang="de-CH" sz="2000" b="0" i="1" u="none" strike="noStrike" baseline="0" dirty="0">
              <a:solidFill>
                <a:srgbClr val="94BF1F"/>
              </a:solidFill>
              <a:latin typeface="+mn-lt"/>
              <a:cs typeface="Arial" panose="020B0604020202020204" pitchFamily="34" charset="0"/>
            </a:endParaRPr>
          </a:p>
          <a:p>
            <a:pPr algn="l"/>
            <a:r>
              <a:rPr lang="de-CH" sz="2000" b="0" i="0" u="none" strike="noStrike" baseline="0" dirty="0">
                <a:latin typeface="+mn-lt"/>
                <a:cs typeface="Arial" panose="020B0604020202020204" pitchFamily="34" charset="0"/>
              </a:rPr>
              <a:t>(Krumm 2001: 89)</a:t>
            </a:r>
          </a:p>
          <a:p>
            <a:pPr algn="l"/>
            <a:endParaRPr lang="de-CH" sz="2000" dirty="0">
              <a:latin typeface="+mn-lt"/>
              <a:cs typeface="Arial" panose="020B0604020202020204" pitchFamily="34" charset="0"/>
            </a:endParaRPr>
          </a:p>
          <a:p>
            <a:pPr algn="l"/>
            <a:r>
              <a:rPr lang="de-CH" sz="2000" b="0" i="0" u="none" strike="noStrike" baseline="0" dirty="0" err="1">
                <a:latin typeface="+mn-lt"/>
                <a:cs typeface="Arial" panose="020B0604020202020204" pitchFamily="34" charset="0"/>
              </a:rPr>
              <a:t>Ebi</a:t>
            </a:r>
            <a:r>
              <a:rPr lang="de-CH" sz="2000" b="0" i="0" u="none" strike="noStrike" baseline="0" dirty="0">
                <a:latin typeface="+mn-lt"/>
                <a:cs typeface="Arial" panose="020B0604020202020204" pitchFamily="34" charset="0"/>
              </a:rPr>
              <a:t> </a:t>
            </a:r>
            <a:r>
              <a:rPr lang="de-CH" sz="2000" b="0" i="0" u="none" strike="noStrike" baseline="0" dirty="0" err="1">
                <a:latin typeface="+mn-lt"/>
                <a:cs typeface="Arial" panose="020B0604020202020204" pitchFamily="34" charset="0"/>
              </a:rPr>
              <a:t>from</a:t>
            </a:r>
            <a:r>
              <a:rPr lang="de-CH" sz="2000" b="0" i="0" u="none" strike="noStrike" baseline="0" dirty="0">
                <a:latin typeface="+mn-lt"/>
                <a:cs typeface="Arial" panose="020B0604020202020204" pitchFamily="34" charset="0"/>
              </a:rPr>
              <a:t> Iran, 10 Jahre</a:t>
            </a:r>
          </a:p>
          <a:p>
            <a:pPr algn="l"/>
            <a:r>
              <a:rPr lang="en-US" sz="2000" b="0" i="1" u="none" strike="noStrike" baseline="0" dirty="0">
                <a:solidFill>
                  <a:srgbClr val="94BF1F"/>
                </a:solidFill>
                <a:latin typeface="+mn-lt"/>
                <a:cs typeface="Arial" panose="020B0604020202020204" pitchFamily="34" charset="0"/>
              </a:rPr>
              <a:t>English has green color because it always rains there. Arabic has brown color because Arabic countries have many deserts. German has black color because German is hard. Persian has blue color because there are beautiful skies. </a:t>
            </a:r>
          </a:p>
          <a:p>
            <a:pPr algn="l"/>
            <a:r>
              <a:rPr lang="de-CH" sz="2000" dirty="0">
                <a:latin typeface="+mn-lt"/>
                <a:cs typeface="Arial" panose="020B0604020202020204" pitchFamily="34" charset="0"/>
              </a:rPr>
              <a:t>(</a:t>
            </a:r>
            <a:r>
              <a:rPr lang="de-CH" sz="2000" b="0" i="0" u="none" strike="noStrike" baseline="0" dirty="0">
                <a:latin typeface="+mn-lt"/>
                <a:cs typeface="Arial" panose="020B0604020202020204" pitchFamily="34" charset="0"/>
              </a:rPr>
              <a:t>Krumm 2001: 75)</a:t>
            </a:r>
            <a:endParaRPr lang="de-CH" sz="2000" dirty="0">
              <a:latin typeface="+mn-lt"/>
              <a:cs typeface="Arial" panose="020B0604020202020204" pitchFamily="34" charset="0"/>
            </a:endParaRPr>
          </a:p>
        </p:txBody>
      </p:sp>
    </p:spTree>
    <p:extLst>
      <p:ext uri="{BB962C8B-B14F-4D97-AF65-F5344CB8AC3E}">
        <p14:creationId xmlns:p14="http://schemas.microsoft.com/office/powerpoint/2010/main" val="1725049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1000" y="1481194"/>
            <a:ext cx="8438074" cy="3243206"/>
          </a:xfrm>
          <a:solidFill>
            <a:schemeClr val="bg1"/>
          </a:solidFill>
        </p:spPr>
        <p:txBody>
          <a:bodyPr>
            <a:noAutofit/>
          </a:bodyPr>
          <a:lstStyle/>
          <a:p>
            <a:pPr marL="390952" indent="-390952">
              <a:spcBef>
                <a:spcPts val="0"/>
              </a:spcBef>
              <a:spcAft>
                <a:spcPts val="600"/>
              </a:spcAft>
              <a:buFont typeface="Arial" panose="020B0604020202020204" pitchFamily="34" charset="0"/>
              <a:buChar char="•"/>
            </a:pPr>
            <a:r>
              <a:rPr lang="en-US" sz="1800" dirty="0">
                <a:cs typeface="Arial" panose="020B0604020202020204" pitchFamily="34" charset="0"/>
              </a:rPr>
              <a:t>In plurilingual classes no one is truly monolingual. Many languages come together: There are different first languages, the language of schooling (as L1/L2), dialects and foreign languages.</a:t>
            </a:r>
          </a:p>
          <a:p>
            <a:pPr marL="390952" indent="-390952">
              <a:spcBef>
                <a:spcPts val="0"/>
              </a:spcBef>
              <a:spcAft>
                <a:spcPts val="600"/>
              </a:spcAft>
              <a:buFont typeface="Arial" panose="020B0604020202020204" pitchFamily="34" charset="0"/>
              <a:buChar char="•"/>
            </a:pPr>
            <a:r>
              <a:rPr lang="en-US" sz="1800" dirty="0">
                <a:cs typeface="Arial" panose="020B0604020202020204" pitchFamily="34" charset="0"/>
              </a:rPr>
              <a:t>With our languages we associate emotions, memories, people. They are a part of our biography.</a:t>
            </a:r>
          </a:p>
          <a:p>
            <a:pPr marL="390952" indent="-390952">
              <a:spcBef>
                <a:spcPts val="0"/>
              </a:spcBef>
              <a:spcAft>
                <a:spcPts val="600"/>
              </a:spcAft>
              <a:buFont typeface="Arial" panose="020B0604020202020204" pitchFamily="34" charset="0"/>
              <a:buChar char="•"/>
            </a:pPr>
            <a:r>
              <a:rPr lang="en-US" sz="1800" dirty="0">
                <a:cs typeface="Arial" panose="020B0604020202020204" pitchFamily="34" charset="0"/>
              </a:rPr>
              <a:t>In many cases we have a language of the heart; often it is the first one we learned. </a:t>
            </a:r>
            <a:r>
              <a:rPr lang="en-US" sz="1800" i="1" dirty="0">
                <a:solidFill>
                  <a:srgbClr val="94BF1F"/>
                </a:solidFill>
                <a:cs typeface="Arial" panose="020B0604020202020204" pitchFamily="34" charset="0"/>
              </a:rPr>
              <a:t>“To reject a child’s language in the school is to reject the child.” </a:t>
            </a:r>
            <a:br>
              <a:rPr lang="en-US" sz="1800" i="1" dirty="0">
                <a:solidFill>
                  <a:srgbClr val="94BF1F"/>
                </a:solidFill>
                <a:cs typeface="Arial" panose="020B0604020202020204" pitchFamily="34" charset="0"/>
              </a:rPr>
            </a:br>
            <a:r>
              <a:rPr lang="de-DE" sz="1800" dirty="0">
                <a:cs typeface="Arial" panose="020B0604020202020204" pitchFamily="34" charset="0"/>
              </a:rPr>
              <a:t>(Jim Cummins 2001, 20)</a:t>
            </a:r>
            <a:endParaRPr lang="en-US" sz="1800" dirty="0">
              <a:cs typeface="Arial" panose="020B0604020202020204" pitchFamily="34" charset="0"/>
            </a:endParaRPr>
          </a:p>
          <a:p>
            <a:pPr marL="390952" indent="-390952">
              <a:spcBef>
                <a:spcPts val="0"/>
              </a:spcBef>
              <a:spcAft>
                <a:spcPts val="600"/>
              </a:spcAft>
              <a:buFont typeface="Arial" panose="020B0604020202020204" pitchFamily="34" charset="0"/>
              <a:buChar char="•"/>
            </a:pPr>
            <a:r>
              <a:rPr lang="en-US" sz="1800" dirty="0">
                <a:cs typeface="Arial" panose="020B0604020202020204" pitchFamily="34" charset="0"/>
              </a:rPr>
              <a:t>A child may not speak the language of schooling, but he or she has knowledge of other languages and experience in language learning! These competences are a resource for any further language learning. </a:t>
            </a:r>
            <a:endParaRPr lang="de-DE" sz="1800" dirty="0">
              <a:cs typeface="Arial" panose="020B0604020202020204" pitchFamily="34" charset="0"/>
            </a:endParaRP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0" y="404664"/>
            <a:ext cx="9144000" cy="792088"/>
          </a:xfrm>
          <a:prstGeom prst="rect">
            <a:avLst/>
          </a:prstGeom>
          <a:noFill/>
          <a:ln>
            <a:noFill/>
          </a:ln>
        </p:spPr>
        <p:txBody>
          <a:bodyPr spcFirstLastPara="1" wrap="square" lIns="91425" tIns="45700" rIns="91425" bIns="45700" anchor="t" anchorCtr="0">
            <a:noAutofit/>
          </a:bodyPr>
          <a:lstStyle/>
          <a:p>
            <a:pPr marL="361950" lvl="0" indent="0" algn="ctr" rtl="0">
              <a:lnSpc>
                <a:spcPct val="100000"/>
              </a:lnSpc>
              <a:spcBef>
                <a:spcPts val="0"/>
              </a:spcBef>
              <a:spcAft>
                <a:spcPts val="0"/>
              </a:spcAft>
              <a:buClr>
                <a:srgbClr val="31859B"/>
              </a:buClr>
              <a:buSzPts val="3600"/>
              <a:buFont typeface="Calibri"/>
              <a:buNone/>
            </a:pPr>
            <a:r>
              <a:rPr lang="de-DE" sz="4000" dirty="0" err="1">
                <a:solidFill>
                  <a:srgbClr val="94BF1F"/>
                </a:solidFill>
                <a:latin typeface="+mj-lt"/>
                <a:ea typeface="+mj-ea"/>
                <a:cs typeface="+mj-cs"/>
              </a:rPr>
              <a:t>Importance</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of</a:t>
            </a:r>
            <a:r>
              <a:rPr lang="de-DE" sz="4000" dirty="0">
                <a:solidFill>
                  <a:srgbClr val="94BF1F"/>
                </a:solidFill>
                <a:latin typeface="+mj-lt"/>
                <a:ea typeface="+mj-ea"/>
                <a:cs typeface="+mj-cs"/>
              </a:rPr>
              <a:t> the </a:t>
            </a:r>
            <a:r>
              <a:rPr lang="de-DE" sz="4000" dirty="0" err="1">
                <a:solidFill>
                  <a:srgbClr val="94BF1F"/>
                </a:solidFill>
                <a:latin typeface="+mj-lt"/>
                <a:ea typeface="+mj-ea"/>
                <a:cs typeface="+mj-cs"/>
              </a:rPr>
              <a:t>first</a:t>
            </a:r>
            <a:r>
              <a:rPr lang="de-DE" sz="4000" dirty="0">
                <a:solidFill>
                  <a:srgbClr val="94BF1F"/>
                </a:solidFill>
                <a:latin typeface="+mj-lt"/>
                <a:ea typeface="+mj-ea"/>
                <a:cs typeface="+mj-cs"/>
              </a:rPr>
              <a:t> </a:t>
            </a:r>
            <a:r>
              <a:rPr lang="de-DE" sz="4000" dirty="0" err="1">
                <a:solidFill>
                  <a:srgbClr val="94BF1F"/>
                </a:solidFill>
                <a:latin typeface="+mj-lt"/>
                <a:ea typeface="+mj-ea"/>
                <a:cs typeface="+mj-cs"/>
              </a:rPr>
              <a:t>language</a:t>
            </a:r>
            <a:r>
              <a:rPr lang="de-DE" sz="4000" dirty="0">
                <a:solidFill>
                  <a:srgbClr val="94BF1F"/>
                </a:solidFill>
                <a:latin typeface="+mj-lt"/>
                <a:ea typeface="+mj-ea"/>
                <a:cs typeface="+mj-cs"/>
              </a:rPr>
              <a:t>(s)</a:t>
            </a:r>
            <a:endParaRPr sz="4000" dirty="0">
              <a:solidFill>
                <a:srgbClr val="94BF1F"/>
              </a:solidFill>
              <a:latin typeface="+mj-lt"/>
              <a:ea typeface="+mj-ea"/>
              <a:cs typeface="+mj-cs"/>
            </a:endParaRPr>
          </a:p>
        </p:txBody>
      </p:sp>
      <p:sp>
        <p:nvSpPr>
          <p:cNvPr id="10" name="Inhaltsplatzhalter 2">
            <a:extLst>
              <a:ext uri="{FF2B5EF4-FFF2-40B4-BE49-F238E27FC236}">
                <a16:creationId xmlns:a16="http://schemas.microsoft.com/office/drawing/2014/main" id="{B603CC33-DD31-1569-D39D-EC775A79C131}"/>
              </a:ext>
            </a:extLst>
          </p:cNvPr>
          <p:cNvSpPr txBox="1">
            <a:spLocks/>
          </p:cNvSpPr>
          <p:nvPr/>
        </p:nvSpPr>
        <p:spPr bwMode="auto">
          <a:xfrm>
            <a:off x="381000" y="4800600"/>
            <a:ext cx="8438074" cy="417814"/>
          </a:xfrm>
          <a:prstGeom prst="rect">
            <a:avLst/>
          </a:prstGeom>
          <a:solidFill>
            <a:schemeClr val="bg1"/>
          </a:solidFill>
          <a:ln w="9525">
            <a:solidFill>
              <a:srgbClr val="94BF1F"/>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131"/>
              </a:spcAft>
              <a:buNone/>
            </a:pPr>
            <a:r>
              <a:rPr lang="en-US" sz="1800" dirty="0">
                <a:solidFill>
                  <a:srgbClr val="94BF1F"/>
                </a:solidFill>
                <a:cs typeface="Arial" panose="020B0604020202020204" pitchFamily="34" charset="0"/>
              </a:rPr>
              <a:t>The L1 is particularly important, both from an emotional and a cognitive perspective. </a:t>
            </a:r>
            <a:endParaRPr lang="de-DE" sz="1800" dirty="0">
              <a:solidFill>
                <a:srgbClr val="94BF1F"/>
              </a:solidFill>
              <a:cs typeface="Arial" panose="020B0604020202020204" pitchFamily="34" charset="0"/>
            </a:endParaRPr>
          </a:p>
        </p:txBody>
      </p:sp>
      <p:sp>
        <p:nvSpPr>
          <p:cNvPr id="11" name="Inhaltsplatzhalter 2">
            <a:extLst>
              <a:ext uri="{FF2B5EF4-FFF2-40B4-BE49-F238E27FC236}">
                <a16:creationId xmlns:a16="http://schemas.microsoft.com/office/drawing/2014/main" id="{CC459252-8637-64D2-54BF-338F26B85964}"/>
              </a:ext>
            </a:extLst>
          </p:cNvPr>
          <p:cNvSpPr txBox="1">
            <a:spLocks/>
          </p:cNvSpPr>
          <p:nvPr/>
        </p:nvSpPr>
        <p:spPr bwMode="auto">
          <a:xfrm>
            <a:off x="381000" y="5376806"/>
            <a:ext cx="8438074" cy="602196"/>
          </a:xfrm>
          <a:prstGeom prst="rect">
            <a:avLst/>
          </a:prstGeom>
          <a:solidFill>
            <a:schemeClr val="bg1"/>
          </a:solidFill>
          <a:ln w="9525">
            <a:solidFill>
              <a:srgbClr val="94BF1F"/>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131"/>
              </a:spcAft>
              <a:buNone/>
            </a:pPr>
            <a:r>
              <a:rPr lang="en-US" sz="1800" dirty="0">
                <a:solidFill>
                  <a:srgbClr val="94BF1F"/>
                </a:solidFill>
                <a:cs typeface="Arial" panose="020B0604020202020204" pitchFamily="34" charset="0"/>
              </a:rPr>
              <a:t>Therefore, it is important to make them visible, to value them (STEP 1) and to use them for language learning processes (STEP 2).</a:t>
            </a:r>
            <a:endParaRPr lang="de-DE" sz="1800" dirty="0">
              <a:solidFill>
                <a:srgbClr val="94BF1F"/>
              </a:solidFill>
              <a:cs typeface="Arial" panose="020B0604020202020204" pitchFamily="34" charset="0"/>
            </a:endParaRPr>
          </a:p>
        </p:txBody>
      </p:sp>
    </p:spTree>
    <p:extLst>
      <p:ext uri="{BB962C8B-B14F-4D97-AF65-F5344CB8AC3E}">
        <p14:creationId xmlns:p14="http://schemas.microsoft.com/office/powerpoint/2010/main" val="23937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6413" y="1637146"/>
            <a:ext cx="8229600" cy="4191000"/>
          </a:xfrm>
          <a:solidFill>
            <a:schemeClr val="bg1"/>
          </a:solidFill>
        </p:spPr>
        <p:txBody>
          <a:bodyPr>
            <a:noAutofit/>
          </a:bodyPr>
          <a:lstStyle/>
          <a:p>
            <a:pPr marL="0" indent="0">
              <a:spcBef>
                <a:spcPts val="0"/>
              </a:spcBef>
              <a:spcAft>
                <a:spcPts val="1131"/>
              </a:spcAft>
              <a:buNone/>
            </a:pPr>
            <a:r>
              <a:rPr lang="de-DE" sz="1800" dirty="0">
                <a:cs typeface="Arial" panose="020B0604020202020204" pitchFamily="34" charset="0"/>
              </a:rPr>
              <a:t>Project </a:t>
            </a:r>
            <a:r>
              <a:rPr lang="de-DE" sz="1800" dirty="0">
                <a:cs typeface="Arial" panose="020B0604020202020204" pitchFamily="34" charset="0"/>
                <a:hlinkClick r:id="rId2"/>
              </a:rPr>
              <a:t>MALEDIVE</a:t>
            </a:r>
            <a:endParaRPr lang="de-DE" sz="1800" dirty="0">
              <a:cs typeface="Arial" panose="020B0604020202020204" pitchFamily="34" charset="0"/>
            </a:endParaRPr>
          </a:p>
          <a:p>
            <a:pPr marL="0" indent="0">
              <a:spcBef>
                <a:spcPts val="0"/>
              </a:spcBef>
              <a:spcAft>
                <a:spcPts val="1131"/>
              </a:spcAft>
              <a:buNone/>
            </a:pPr>
            <a:r>
              <a:rPr lang="de-DE" sz="1800" dirty="0">
                <a:cs typeface="Arial" panose="020B0604020202020204" pitchFamily="34" charset="0"/>
              </a:rPr>
              <a:t>Many </a:t>
            </a:r>
            <a:r>
              <a:rPr lang="de-DE" sz="1800" dirty="0" err="1">
                <a:cs typeface="Arial" panose="020B0604020202020204" pitchFamily="34" charset="0"/>
              </a:rPr>
              <a:t>examples</a:t>
            </a:r>
            <a:r>
              <a:rPr lang="de-DE" sz="1800" dirty="0">
                <a:cs typeface="Arial" panose="020B0604020202020204" pitchFamily="34" charset="0"/>
              </a:rPr>
              <a:t> </a:t>
            </a:r>
            <a:r>
              <a:rPr lang="de-DE" sz="1800" dirty="0" err="1">
                <a:cs typeface="Arial" panose="020B0604020202020204" pitchFamily="34" charset="0"/>
              </a:rPr>
              <a:t>of</a:t>
            </a:r>
            <a:r>
              <a:rPr lang="de-DE" sz="1800" dirty="0">
                <a:cs typeface="Arial" panose="020B0604020202020204" pitchFamily="34" charset="0"/>
              </a:rPr>
              <a:t> </a:t>
            </a:r>
            <a:r>
              <a:rPr lang="de-DE" sz="1800" dirty="0" err="1">
                <a:cs typeface="Arial" panose="020B0604020202020204" pitchFamily="34" charset="0"/>
              </a:rPr>
              <a:t>how</a:t>
            </a:r>
            <a:r>
              <a:rPr lang="de-DE" sz="1800" dirty="0">
                <a:cs typeface="Arial" panose="020B0604020202020204" pitchFamily="34" charset="0"/>
              </a:rPr>
              <a:t> </a:t>
            </a:r>
            <a:r>
              <a:rPr lang="de-DE" sz="1800" dirty="0" err="1">
                <a:cs typeface="Arial" panose="020B0604020202020204" pitchFamily="34" charset="0"/>
              </a:rPr>
              <a:t>to</a:t>
            </a:r>
            <a:r>
              <a:rPr lang="de-DE" sz="1800" dirty="0">
                <a:cs typeface="Arial" panose="020B0604020202020204" pitchFamily="34" charset="0"/>
              </a:rPr>
              <a:t> </a:t>
            </a:r>
            <a:r>
              <a:rPr lang="de-DE" sz="1800" dirty="0" err="1">
                <a:cs typeface="Arial" panose="020B0604020202020204" pitchFamily="34" charset="0"/>
              </a:rPr>
              <a:t>visualise</a:t>
            </a:r>
            <a:r>
              <a:rPr lang="de-DE" sz="1800" dirty="0">
                <a:cs typeface="Arial" panose="020B0604020202020204" pitchFamily="34" charset="0"/>
              </a:rPr>
              <a:t> </a:t>
            </a:r>
            <a:r>
              <a:rPr lang="de-DE" sz="1800" dirty="0" err="1">
                <a:cs typeface="Arial" panose="020B0604020202020204" pitchFamily="34" charset="0"/>
              </a:rPr>
              <a:t>language</a:t>
            </a:r>
            <a:r>
              <a:rPr lang="de-DE" sz="1800" dirty="0">
                <a:cs typeface="Arial" panose="020B0604020202020204" pitchFamily="34" charset="0"/>
              </a:rPr>
              <a:t> </a:t>
            </a:r>
            <a:r>
              <a:rPr lang="de-DE" sz="1800" dirty="0" err="1">
                <a:cs typeface="Arial" panose="020B0604020202020204" pitchFamily="34" charset="0"/>
              </a:rPr>
              <a:t>repertoires</a:t>
            </a:r>
            <a:r>
              <a:rPr lang="de-DE" sz="1800" dirty="0">
                <a:cs typeface="Arial" panose="020B0604020202020204" pitchFamily="34" charset="0"/>
              </a:rPr>
              <a:t>, </a:t>
            </a:r>
            <a:r>
              <a:rPr lang="de-DE" sz="1800" dirty="0" err="1">
                <a:cs typeface="Arial" panose="020B0604020202020204" pitchFamily="34" charset="0"/>
              </a:rPr>
              <a:t>how</a:t>
            </a:r>
            <a:r>
              <a:rPr lang="de-DE" sz="1800" dirty="0">
                <a:cs typeface="Arial" panose="020B0604020202020204" pitchFamily="34" charset="0"/>
              </a:rPr>
              <a:t> </a:t>
            </a:r>
            <a:r>
              <a:rPr lang="de-DE" sz="1800" dirty="0" err="1">
                <a:cs typeface="Arial" panose="020B0604020202020204" pitchFamily="34" charset="0"/>
              </a:rPr>
              <a:t>to</a:t>
            </a:r>
            <a:r>
              <a:rPr lang="de-DE" sz="1800" dirty="0">
                <a:cs typeface="Arial" panose="020B0604020202020204" pitchFamily="34" charset="0"/>
              </a:rPr>
              <a:t> </a:t>
            </a:r>
            <a:r>
              <a:rPr lang="de-DE" sz="1800" dirty="0" err="1">
                <a:cs typeface="Arial" panose="020B0604020202020204" pitchFamily="34" charset="0"/>
              </a:rPr>
              <a:t>experience</a:t>
            </a:r>
            <a:r>
              <a:rPr lang="de-DE" sz="1800" dirty="0">
                <a:cs typeface="Arial" panose="020B0604020202020204" pitchFamily="34" charset="0"/>
              </a:rPr>
              <a:t> a </a:t>
            </a:r>
            <a:r>
              <a:rPr lang="de-DE" sz="1800" dirty="0" err="1">
                <a:cs typeface="Arial" panose="020B0604020202020204" pitchFamily="34" charset="0"/>
              </a:rPr>
              <a:t>new</a:t>
            </a:r>
            <a:r>
              <a:rPr lang="de-DE" sz="1800" dirty="0">
                <a:cs typeface="Arial" panose="020B0604020202020204" pitchFamily="34" charset="0"/>
              </a:rPr>
              <a:t> </a:t>
            </a:r>
            <a:r>
              <a:rPr lang="de-DE" sz="1800" dirty="0" err="1">
                <a:cs typeface="Arial" panose="020B0604020202020204" pitchFamily="34" charset="0"/>
              </a:rPr>
              <a:t>language</a:t>
            </a:r>
            <a:r>
              <a:rPr lang="de-DE" sz="1800" dirty="0">
                <a:cs typeface="Arial" panose="020B0604020202020204" pitchFamily="34" charset="0"/>
              </a:rPr>
              <a:t> in a „cool“ </a:t>
            </a:r>
            <a:r>
              <a:rPr lang="de-DE" sz="1800" dirty="0" err="1">
                <a:cs typeface="Arial" panose="020B0604020202020204" pitchFamily="34" charset="0"/>
              </a:rPr>
              <a:t>way</a:t>
            </a:r>
            <a:r>
              <a:rPr lang="de-DE" sz="1800" dirty="0">
                <a:cs typeface="Arial" panose="020B0604020202020204" pitchFamily="34" charset="0"/>
              </a:rPr>
              <a:t> </a:t>
            </a:r>
            <a:r>
              <a:rPr lang="de-DE" sz="1800" dirty="0" err="1">
                <a:cs typeface="Arial" panose="020B0604020202020204" pitchFamily="34" charset="0"/>
              </a:rPr>
              <a:t>or</a:t>
            </a:r>
            <a:r>
              <a:rPr lang="de-DE" sz="1800" dirty="0">
                <a:cs typeface="Arial" panose="020B0604020202020204" pitchFamily="34" charset="0"/>
              </a:rPr>
              <a:t> </a:t>
            </a:r>
            <a:r>
              <a:rPr lang="de-DE" sz="1800" dirty="0" err="1">
                <a:cs typeface="Arial" panose="020B0604020202020204" pitchFamily="34" charset="0"/>
              </a:rPr>
              <a:t>how</a:t>
            </a:r>
            <a:r>
              <a:rPr lang="de-DE" sz="1800" dirty="0">
                <a:cs typeface="Arial" panose="020B0604020202020204" pitchFamily="34" charset="0"/>
              </a:rPr>
              <a:t> </a:t>
            </a:r>
            <a:r>
              <a:rPr lang="de-DE" sz="1800" dirty="0" err="1">
                <a:cs typeface="Arial" panose="020B0604020202020204" pitchFamily="34" charset="0"/>
              </a:rPr>
              <a:t>to</a:t>
            </a:r>
            <a:r>
              <a:rPr lang="de-DE" sz="1800" dirty="0">
                <a:cs typeface="Arial" panose="020B0604020202020204" pitchFamily="34" charset="0"/>
              </a:rPr>
              <a:t> </a:t>
            </a:r>
            <a:r>
              <a:rPr lang="de-DE" sz="1800" dirty="0" err="1">
                <a:cs typeface="Arial" panose="020B0604020202020204" pitchFamily="34" charset="0"/>
              </a:rPr>
              <a:t>deepen</a:t>
            </a:r>
            <a:r>
              <a:rPr lang="de-DE" sz="1800" dirty="0">
                <a:cs typeface="Arial" panose="020B0604020202020204" pitchFamily="34" charset="0"/>
              </a:rPr>
              <a:t> </a:t>
            </a:r>
            <a:r>
              <a:rPr lang="de-DE" sz="1800" dirty="0" err="1">
                <a:cs typeface="Arial" panose="020B0604020202020204" pitchFamily="34" charset="0"/>
              </a:rPr>
              <a:t>reflection</a:t>
            </a:r>
            <a:r>
              <a:rPr lang="de-DE" sz="1800" dirty="0">
                <a:cs typeface="Arial" panose="020B0604020202020204" pitchFamily="34" charset="0"/>
              </a:rPr>
              <a:t>.</a:t>
            </a: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1447800" y="152400"/>
            <a:ext cx="7620000" cy="1119336"/>
          </a:xfrm>
          <a:prstGeom prst="rect">
            <a:avLst/>
          </a:prstGeom>
          <a:noFill/>
          <a:ln>
            <a:noFill/>
          </a:ln>
        </p:spPr>
        <p:txBody>
          <a:bodyPr spcFirstLastPara="1" wrap="square" lIns="91425" tIns="45700" rIns="91425" bIns="45700" anchor="t" anchorCtr="0">
            <a:noAutofit/>
          </a:bodyPr>
          <a:lstStyle/>
          <a:p>
            <a:pPr marL="361950" lvl="0" indent="0" algn="l" rtl="0">
              <a:lnSpc>
                <a:spcPct val="100000"/>
              </a:lnSpc>
              <a:spcBef>
                <a:spcPts val="0"/>
              </a:spcBef>
              <a:spcAft>
                <a:spcPts val="0"/>
              </a:spcAft>
              <a:buClr>
                <a:srgbClr val="31859B"/>
              </a:buClr>
              <a:buSzPts val="3600"/>
              <a:buFont typeface="Calibri"/>
              <a:buNone/>
            </a:pPr>
            <a:r>
              <a:rPr lang="de-DE" sz="4000" dirty="0" err="1"/>
              <a:t>Step</a:t>
            </a:r>
            <a:r>
              <a:rPr lang="de-DE" sz="4000" dirty="0"/>
              <a:t> 1: </a:t>
            </a:r>
            <a:r>
              <a:rPr lang="de-DE" sz="4000" dirty="0" err="1"/>
              <a:t>Make</a:t>
            </a:r>
            <a:r>
              <a:rPr lang="de-DE" sz="4000" dirty="0"/>
              <a:t> the </a:t>
            </a:r>
            <a:r>
              <a:rPr lang="de-DE" sz="4000" dirty="0" err="1"/>
              <a:t>languages</a:t>
            </a:r>
            <a:r>
              <a:rPr lang="de-DE" sz="4000" dirty="0"/>
              <a:t> of the </a:t>
            </a:r>
            <a:r>
              <a:rPr lang="de-DE" sz="4000" dirty="0" err="1"/>
              <a:t>learners</a:t>
            </a:r>
            <a:r>
              <a:rPr lang="de-DE" sz="4000" dirty="0"/>
              <a:t> visible and </a:t>
            </a:r>
            <a:r>
              <a:rPr lang="de-DE" sz="4000" dirty="0" err="1"/>
              <a:t>value</a:t>
            </a:r>
            <a:r>
              <a:rPr lang="de-DE" sz="4000" dirty="0"/>
              <a:t> </a:t>
            </a:r>
            <a:r>
              <a:rPr lang="de-DE" sz="4000" dirty="0" err="1"/>
              <a:t>them</a:t>
            </a:r>
            <a:endParaRPr sz="4000" dirty="0">
              <a:solidFill>
                <a:srgbClr val="94BF1F"/>
              </a:solidFill>
            </a:endParaRPr>
          </a:p>
        </p:txBody>
      </p:sp>
      <p:pic>
        <p:nvPicPr>
          <p:cNvPr id="9" name="Inhaltsplatzhalter 3">
            <a:extLst>
              <a:ext uri="{FF2B5EF4-FFF2-40B4-BE49-F238E27FC236}">
                <a16:creationId xmlns:a16="http://schemas.microsoft.com/office/drawing/2014/main" id="{CBFF56C6-FC30-CE3F-90B2-40A05A69B6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410200" y="3087254"/>
            <a:ext cx="2978368" cy="2932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Grafik 12">
            <a:extLst>
              <a:ext uri="{FF2B5EF4-FFF2-40B4-BE49-F238E27FC236}">
                <a16:creationId xmlns:a16="http://schemas.microsoft.com/office/drawing/2014/main" id="{1945FF54-4872-E2A2-9C95-63BB723A39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4207" y="3087254"/>
            <a:ext cx="4648200" cy="2932546"/>
          </a:xfrm>
          <a:prstGeom prst="rect">
            <a:avLst/>
          </a:prstGeom>
          <a:ln w="57150">
            <a:noFill/>
          </a:ln>
        </p:spPr>
      </p:pic>
    </p:spTree>
    <p:extLst>
      <p:ext uri="{BB962C8B-B14F-4D97-AF65-F5344CB8AC3E}">
        <p14:creationId xmlns:p14="http://schemas.microsoft.com/office/powerpoint/2010/main" val="25927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600200"/>
            <a:ext cx="8077200" cy="4191000"/>
          </a:xfrm>
          <a:solidFill>
            <a:schemeClr val="bg1"/>
          </a:solidFill>
        </p:spPr>
        <p:txBody>
          <a:bodyPr>
            <a:noAutofit/>
          </a:bodyPr>
          <a:lstStyle/>
          <a:p>
            <a:pPr>
              <a:spcBef>
                <a:spcPts val="496"/>
              </a:spcBef>
              <a:defRPr/>
            </a:pPr>
            <a:r>
              <a:rPr lang="en-US" sz="2000" dirty="0">
                <a:cs typeface="Arial" pitchFamily="34" charset="0"/>
              </a:rPr>
              <a:t>Children learn quickly. But they make mistakes. This is completely normal and no cause for concern. What is important is a positive error culture (e.g. corrective feedback).</a:t>
            </a:r>
          </a:p>
          <a:p>
            <a:pPr>
              <a:spcBef>
                <a:spcPts val="496"/>
              </a:spcBef>
              <a:defRPr/>
            </a:pPr>
            <a:r>
              <a:rPr lang="en-US" sz="2000" dirty="0">
                <a:cs typeface="Arial" pitchFamily="34" charset="0"/>
              </a:rPr>
              <a:t>Mistakes have didactic potential:</a:t>
            </a:r>
            <a:endParaRPr lang="de-DE" sz="2000" dirty="0">
              <a:cs typeface="Arial" pitchFamily="34" charset="0"/>
            </a:endParaRPr>
          </a:p>
          <a:p>
            <a:pPr marL="800100" lvl="2" indent="0">
              <a:spcBef>
                <a:spcPts val="0"/>
              </a:spcBef>
              <a:buNone/>
              <a:defRPr/>
            </a:pPr>
            <a:r>
              <a:rPr lang="en-US" sz="2000" i="1" dirty="0">
                <a:solidFill>
                  <a:srgbClr val="94BF1F"/>
                </a:solidFill>
                <a:cs typeface="Arial" pitchFamily="34" charset="0"/>
              </a:rPr>
              <a:t>Student 1: Give me pencil.</a:t>
            </a:r>
          </a:p>
          <a:p>
            <a:pPr marL="800100" lvl="2" indent="0">
              <a:spcBef>
                <a:spcPts val="0"/>
              </a:spcBef>
              <a:buNone/>
              <a:defRPr/>
            </a:pPr>
            <a:r>
              <a:rPr lang="en-US" sz="2000" i="1" dirty="0">
                <a:solidFill>
                  <a:srgbClr val="94BF1F"/>
                </a:solidFill>
                <a:cs typeface="Arial" pitchFamily="34" charset="0"/>
              </a:rPr>
              <a:t>Student 2: That's not how you say it.</a:t>
            </a:r>
          </a:p>
          <a:p>
            <a:pPr marL="800100" lvl="2" indent="0">
              <a:spcBef>
                <a:spcPts val="0"/>
              </a:spcBef>
              <a:buNone/>
              <a:defRPr/>
            </a:pPr>
            <a:r>
              <a:rPr lang="en-US" sz="2000" i="1" dirty="0">
                <a:solidFill>
                  <a:srgbClr val="94BF1F"/>
                </a:solidFill>
                <a:cs typeface="Arial" pitchFamily="34" charset="0"/>
              </a:rPr>
              <a:t>Student 1: ???</a:t>
            </a:r>
          </a:p>
          <a:p>
            <a:pPr marL="800100" lvl="2" indent="0">
              <a:spcBef>
                <a:spcPts val="0"/>
              </a:spcBef>
              <a:buNone/>
              <a:defRPr/>
            </a:pPr>
            <a:r>
              <a:rPr lang="en-US" sz="2000" i="1" dirty="0">
                <a:solidFill>
                  <a:srgbClr val="94BF1F"/>
                </a:solidFill>
                <a:cs typeface="Arial" pitchFamily="34" charset="0"/>
              </a:rPr>
              <a:t>Pupil 2: It means: Give me pencil please. </a:t>
            </a:r>
            <a:r>
              <a:rPr lang="en-US" sz="2000" dirty="0">
                <a:solidFill>
                  <a:srgbClr val="94BF1F"/>
                </a:solidFill>
                <a:cs typeface="Arial" pitchFamily="34" charset="0"/>
              </a:rPr>
              <a:t>(</a:t>
            </a:r>
            <a:r>
              <a:rPr lang="de-DE" sz="2000" dirty="0" err="1">
                <a:solidFill>
                  <a:srgbClr val="94BF1F"/>
                </a:solidFill>
                <a:cs typeface="Arial" pitchFamily="34" charset="0"/>
              </a:rPr>
              <a:t>Dirim</a:t>
            </a:r>
            <a:r>
              <a:rPr lang="de-DE" sz="2000" dirty="0">
                <a:solidFill>
                  <a:srgbClr val="94BF1F"/>
                </a:solidFill>
                <a:cs typeface="Arial" pitchFamily="34" charset="0"/>
              </a:rPr>
              <a:t> &amp; Müller 2007: 6)</a:t>
            </a:r>
            <a:endParaRPr lang="de-DE" sz="2000" dirty="0">
              <a:cs typeface="Arial" pitchFamily="34" charset="0"/>
            </a:endParaRPr>
          </a:p>
          <a:p>
            <a:pPr marL="363538" indent="0">
              <a:spcBef>
                <a:spcPts val="496"/>
              </a:spcBef>
              <a:buNone/>
              <a:defRPr/>
            </a:pPr>
            <a:r>
              <a:rPr lang="en-US" sz="2000" dirty="0">
                <a:cs typeface="Arial" pitchFamily="34" charset="0"/>
              </a:rPr>
              <a:t>Depending on the first language, the errors can differ. Knowledge of this creates understanding and allows for individual support measures.</a:t>
            </a:r>
            <a:endParaRPr lang="de-DE" sz="2000" dirty="0">
              <a:cs typeface="Arial" panose="020B0604020202020204" pitchFamily="34" charset="0"/>
            </a:endParaRP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1066800" y="271139"/>
            <a:ext cx="8229600" cy="585936"/>
          </a:xfrm>
          <a:prstGeom prst="rect">
            <a:avLst/>
          </a:prstGeom>
          <a:noFill/>
          <a:ln>
            <a:noFill/>
          </a:ln>
        </p:spPr>
        <p:txBody>
          <a:bodyPr spcFirstLastPara="1" wrap="square" lIns="91425" tIns="45700" rIns="91425" bIns="45700" anchor="t" anchorCtr="0">
            <a:noAutofit/>
          </a:bodyPr>
          <a:lstStyle/>
          <a:p>
            <a:pPr marL="361950" lvl="0" indent="0" algn="l" rtl="0">
              <a:lnSpc>
                <a:spcPct val="100000"/>
              </a:lnSpc>
              <a:spcBef>
                <a:spcPts val="0"/>
              </a:spcBef>
              <a:spcAft>
                <a:spcPts val="0"/>
              </a:spcAft>
              <a:buClr>
                <a:srgbClr val="31859B"/>
              </a:buClr>
              <a:buSzPts val="3600"/>
              <a:buFont typeface="Calibri"/>
              <a:buNone/>
            </a:pPr>
            <a:r>
              <a:rPr lang="de-DE" sz="3600" dirty="0" err="1"/>
              <a:t>Step</a:t>
            </a:r>
            <a:r>
              <a:rPr lang="de-DE" sz="3600" dirty="0"/>
              <a:t> 2: Use the </a:t>
            </a:r>
            <a:r>
              <a:rPr lang="de-DE" sz="3600" dirty="0" err="1"/>
              <a:t>languages</a:t>
            </a:r>
            <a:r>
              <a:rPr lang="de-DE" sz="3600" dirty="0"/>
              <a:t> of the </a:t>
            </a:r>
            <a:r>
              <a:rPr lang="de-DE" sz="3600" dirty="0" err="1"/>
              <a:t>learners</a:t>
            </a:r>
            <a:endParaRPr sz="3600" dirty="0">
              <a:solidFill>
                <a:srgbClr val="94BF1F"/>
              </a:solidFill>
            </a:endParaRPr>
          </a:p>
        </p:txBody>
      </p:sp>
    </p:spTree>
    <p:extLst>
      <p:ext uri="{BB962C8B-B14F-4D97-AF65-F5344CB8AC3E}">
        <p14:creationId xmlns:p14="http://schemas.microsoft.com/office/powerpoint/2010/main" val="2901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1000" y="1600200"/>
            <a:ext cx="8077200" cy="4191000"/>
          </a:xfrm>
          <a:solidFill>
            <a:schemeClr val="bg1"/>
          </a:solidFill>
        </p:spPr>
        <p:txBody>
          <a:bodyPr>
            <a:noAutofit/>
          </a:bodyPr>
          <a:lstStyle/>
          <a:p>
            <a:pPr>
              <a:spcBef>
                <a:spcPts val="496"/>
              </a:spcBef>
              <a:defRPr/>
            </a:pPr>
            <a:r>
              <a:rPr lang="en-US" sz="2000" dirty="0">
                <a:cs typeface="Arial" pitchFamily="34" charset="0"/>
              </a:rPr>
              <a:t>In language learning, as in all learning, we inevitably draw on prior knowledge. It is therefore important that children experience how helpful it is to compare the different languages they have in their heads. </a:t>
            </a:r>
          </a:p>
          <a:p>
            <a:pPr>
              <a:spcBef>
                <a:spcPts val="496"/>
              </a:spcBef>
              <a:defRPr/>
            </a:pPr>
            <a:r>
              <a:rPr lang="en-US" sz="2000" dirty="0">
                <a:cs typeface="Arial" pitchFamily="34" charset="0"/>
              </a:rPr>
              <a:t>Multilinguals often have already developed language awareness. It is important to make use of this.</a:t>
            </a:r>
            <a:endParaRPr lang="de-DE" sz="2000" dirty="0">
              <a:cs typeface="Arial" pitchFamily="34" charset="0"/>
            </a:endParaRPr>
          </a:p>
          <a:p>
            <a:pPr marL="0" indent="0">
              <a:spcBef>
                <a:spcPts val="496"/>
              </a:spcBef>
              <a:buNone/>
              <a:defRPr/>
            </a:pPr>
            <a:r>
              <a:rPr lang="de-DE" sz="2000" i="1" dirty="0">
                <a:solidFill>
                  <a:srgbClr val="94BF1F"/>
                </a:solidFill>
                <a:cs typeface="Arial" pitchFamily="34" charset="0"/>
              </a:rPr>
              <a:t>                  </a:t>
            </a:r>
            <a:r>
              <a:rPr lang="en-US" sz="2000" i="1" dirty="0">
                <a:solidFill>
                  <a:srgbClr val="94BF1F"/>
                </a:solidFill>
                <a:cs typeface="Arial" pitchFamily="34" charset="0"/>
              </a:rPr>
              <a:t>When I say “</a:t>
            </a:r>
            <a:r>
              <a:rPr lang="en-US" sz="2000" i="1" dirty="0" err="1">
                <a:solidFill>
                  <a:srgbClr val="94BF1F"/>
                </a:solidFill>
                <a:cs typeface="Arial" pitchFamily="34" charset="0"/>
              </a:rPr>
              <a:t>Katze</a:t>
            </a:r>
            <a:r>
              <a:rPr lang="en-US" sz="2000" i="1" dirty="0">
                <a:solidFill>
                  <a:srgbClr val="94BF1F"/>
                </a:solidFill>
                <a:cs typeface="Arial" pitchFamily="34" charset="0"/>
              </a:rPr>
              <a:t>“ [German word for “cat”] in Greek, </a:t>
            </a:r>
            <a:br>
              <a:rPr lang="en-US" sz="2000" i="1" dirty="0">
                <a:solidFill>
                  <a:srgbClr val="94BF1F"/>
                </a:solidFill>
                <a:cs typeface="Arial" pitchFamily="34" charset="0"/>
              </a:rPr>
            </a:br>
            <a:r>
              <a:rPr lang="en-US" sz="2000" i="1" dirty="0">
                <a:solidFill>
                  <a:srgbClr val="94BF1F"/>
                </a:solidFill>
                <a:cs typeface="Arial" pitchFamily="34" charset="0"/>
              </a:rPr>
              <a:t>	  it means "sit down."</a:t>
            </a:r>
            <a:endParaRPr lang="de-DE" sz="2000" i="1" dirty="0">
              <a:solidFill>
                <a:srgbClr val="94BF1F"/>
              </a:solidFill>
              <a:cs typeface="Arial" pitchFamily="34" charset="0"/>
            </a:endParaRPr>
          </a:p>
          <a:p>
            <a:pPr>
              <a:spcBef>
                <a:spcPts val="496"/>
              </a:spcBef>
              <a:defRPr/>
            </a:pPr>
            <a:r>
              <a:rPr lang="en-US" sz="2000" dirty="0">
                <a:cs typeface="Arial" pitchFamily="34" charset="0"/>
              </a:rPr>
              <a:t>Teachers do not need to know the languages of the learners. But they do need knowledge about similarities and differences between the learners' languages and the school language.</a:t>
            </a:r>
          </a:p>
          <a:p>
            <a:pPr>
              <a:spcBef>
                <a:spcPts val="496"/>
              </a:spcBef>
              <a:defRPr/>
            </a:pPr>
            <a:r>
              <a:rPr lang="en-US" sz="2000" dirty="0">
                <a:cs typeface="Arial" pitchFamily="34" charset="0"/>
              </a:rPr>
              <a:t>The better a child knows his or her (first) language, the better he or she can use it for further language learning. It is important that the first language is cultivated in the family context.</a:t>
            </a:r>
          </a:p>
          <a:p>
            <a:pPr>
              <a:spcBef>
                <a:spcPts val="496"/>
              </a:spcBef>
              <a:defRPr/>
            </a:pPr>
            <a:endParaRPr lang="en-US" sz="2000" dirty="0">
              <a:cs typeface="Arial" pitchFamily="34" charset="0"/>
            </a:endParaRPr>
          </a:p>
          <a:p>
            <a:pPr>
              <a:spcBef>
                <a:spcPts val="496"/>
              </a:spcBef>
              <a:defRPr/>
            </a:pPr>
            <a:endParaRPr lang="de-DE" sz="2000" dirty="0"/>
          </a:p>
          <a:p>
            <a:pPr>
              <a:spcBef>
                <a:spcPts val="0"/>
              </a:spcBef>
              <a:spcAft>
                <a:spcPts val="1131"/>
              </a:spcAft>
            </a:pPr>
            <a:endParaRPr lang="de-DE" sz="2000" dirty="0">
              <a:cs typeface="Arial" panose="020B0604020202020204" pitchFamily="34" charset="0"/>
            </a:endParaRP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914400" y="404664"/>
            <a:ext cx="8229600" cy="585936"/>
          </a:xfrm>
          <a:prstGeom prst="rect">
            <a:avLst/>
          </a:prstGeom>
          <a:noFill/>
          <a:ln>
            <a:noFill/>
          </a:ln>
        </p:spPr>
        <p:txBody>
          <a:bodyPr spcFirstLastPara="1" wrap="square" lIns="91425" tIns="45700" rIns="91425" bIns="45700" anchor="t" anchorCtr="0">
            <a:noAutofit/>
          </a:bodyPr>
          <a:lstStyle/>
          <a:p>
            <a:pPr marL="361950" lvl="0" indent="0" algn="ctr" rtl="0">
              <a:lnSpc>
                <a:spcPct val="100000"/>
              </a:lnSpc>
              <a:spcBef>
                <a:spcPts val="0"/>
              </a:spcBef>
              <a:spcAft>
                <a:spcPts val="0"/>
              </a:spcAft>
              <a:buClr>
                <a:srgbClr val="31859B"/>
              </a:buClr>
              <a:buSzPts val="3600"/>
              <a:buFont typeface="Calibri"/>
              <a:buNone/>
            </a:pPr>
            <a:r>
              <a:rPr lang="de-DE" sz="3600" dirty="0" err="1"/>
              <a:t>Step</a:t>
            </a:r>
            <a:r>
              <a:rPr lang="de-DE" sz="3600" dirty="0"/>
              <a:t> 2: Use the </a:t>
            </a:r>
            <a:r>
              <a:rPr lang="de-DE" sz="3600" dirty="0" err="1"/>
              <a:t>languages</a:t>
            </a:r>
            <a:r>
              <a:rPr lang="de-DE" sz="3600" dirty="0"/>
              <a:t> of the </a:t>
            </a:r>
            <a:r>
              <a:rPr lang="de-DE" sz="3600" dirty="0" err="1"/>
              <a:t>learners</a:t>
            </a:r>
            <a:endParaRPr sz="3600" dirty="0">
              <a:solidFill>
                <a:srgbClr val="94BF1F"/>
              </a:solidFill>
            </a:endParaRPr>
          </a:p>
        </p:txBody>
      </p:sp>
    </p:spTree>
    <p:extLst>
      <p:ext uri="{BB962C8B-B14F-4D97-AF65-F5344CB8AC3E}">
        <p14:creationId xmlns:p14="http://schemas.microsoft.com/office/powerpoint/2010/main" val="3592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752600"/>
            <a:ext cx="8229600" cy="4191000"/>
          </a:xfrm>
          <a:solidFill>
            <a:schemeClr val="bg1"/>
          </a:solidFill>
        </p:spPr>
        <p:txBody>
          <a:bodyPr>
            <a:noAutofit/>
          </a:bodyPr>
          <a:lstStyle/>
          <a:p>
            <a:pPr marL="0" indent="0">
              <a:spcBef>
                <a:spcPts val="0"/>
              </a:spcBef>
              <a:spcAft>
                <a:spcPts val="1131"/>
              </a:spcAft>
              <a:buNone/>
            </a:pPr>
            <a:r>
              <a:rPr lang="de-DE" sz="2000" dirty="0">
                <a:cs typeface="Arial" panose="020B0604020202020204" pitchFamily="34" charset="0"/>
              </a:rPr>
              <a:t>Project MALEDIVE: </a:t>
            </a:r>
            <a:r>
              <a:rPr lang="de-DE" sz="2000" dirty="0">
                <a:cs typeface="Arial" panose="020B0604020202020204" pitchFamily="34" charset="0"/>
                <a:hlinkClick r:id="rId2"/>
              </a:rPr>
              <a:t>https://maledive.ecml.at/Studymaterials/tabid/3623/language/en-GB/Default.aspx</a:t>
            </a:r>
            <a:r>
              <a:rPr lang="de-DE" sz="2000" dirty="0">
                <a:cs typeface="Arial" panose="020B0604020202020204" pitchFamily="34" charset="0"/>
              </a:rPr>
              <a:t>  </a:t>
            </a:r>
          </a:p>
          <a:p>
            <a:pPr marL="0" indent="0">
              <a:spcBef>
                <a:spcPts val="496"/>
              </a:spcBef>
              <a:buNone/>
              <a:defRPr/>
            </a:pPr>
            <a:endParaRPr lang="de-DE" sz="2000" dirty="0">
              <a:cs typeface="Arial" panose="020B0604020202020204" pitchFamily="34" charset="0"/>
            </a:endParaRPr>
          </a:p>
          <a:p>
            <a:pPr marL="0" indent="0">
              <a:spcBef>
                <a:spcPts val="496"/>
              </a:spcBef>
              <a:buNone/>
              <a:defRPr/>
            </a:pPr>
            <a:r>
              <a:rPr lang="de-DE" sz="2000" dirty="0">
                <a:cs typeface="Arial" panose="020B0604020202020204" pitchFamily="34" charset="0"/>
              </a:rPr>
              <a:t>A </a:t>
            </a:r>
            <a:r>
              <a:rPr lang="de-DE" sz="2000" dirty="0" err="1">
                <a:cs typeface="Arial" panose="020B0604020202020204" pitchFamily="34" charset="0"/>
              </a:rPr>
              <a:t>lot</a:t>
            </a:r>
            <a:r>
              <a:rPr lang="de-DE" sz="2000" dirty="0">
                <a:cs typeface="Arial" panose="020B0604020202020204" pitchFamily="34" charset="0"/>
              </a:rPr>
              <a:t> of material </a:t>
            </a:r>
            <a:r>
              <a:rPr lang="de-DE" sz="2000" dirty="0" err="1">
                <a:cs typeface="Arial" pitchFamily="34" charset="0"/>
              </a:rPr>
              <a:t>about</a:t>
            </a:r>
            <a:r>
              <a:rPr lang="de-DE" sz="2000" dirty="0">
                <a:cs typeface="Arial" pitchFamily="34" charset="0"/>
              </a:rPr>
              <a:t> </a:t>
            </a:r>
            <a:r>
              <a:rPr lang="de-DE" sz="2000" dirty="0" err="1">
                <a:cs typeface="Arial" pitchFamily="34" charset="0"/>
              </a:rPr>
              <a:t>how</a:t>
            </a:r>
            <a:r>
              <a:rPr lang="de-DE" sz="2000" dirty="0">
                <a:cs typeface="Arial" pitchFamily="34" charset="0"/>
              </a:rPr>
              <a:t> to</a:t>
            </a:r>
          </a:p>
          <a:p>
            <a:pPr>
              <a:spcBef>
                <a:spcPts val="496"/>
              </a:spcBef>
              <a:defRPr/>
            </a:pPr>
            <a:r>
              <a:rPr lang="de-DE" sz="2000" dirty="0" err="1">
                <a:cs typeface="Arial" pitchFamily="34" charset="0"/>
              </a:rPr>
              <a:t>assess</a:t>
            </a:r>
            <a:r>
              <a:rPr lang="de-DE" sz="2000" dirty="0">
                <a:cs typeface="Arial" pitchFamily="34" charset="0"/>
              </a:rPr>
              <a:t> </a:t>
            </a:r>
            <a:r>
              <a:rPr lang="de-DE" sz="2000" dirty="0" err="1">
                <a:cs typeface="Arial" pitchFamily="34" charset="0"/>
              </a:rPr>
              <a:t>language</a:t>
            </a:r>
            <a:r>
              <a:rPr lang="de-DE" sz="2000" dirty="0">
                <a:cs typeface="Arial" pitchFamily="34" charset="0"/>
              </a:rPr>
              <a:t> </a:t>
            </a:r>
            <a:r>
              <a:rPr lang="de-DE" sz="2000" dirty="0" err="1">
                <a:cs typeface="Arial" pitchFamily="34" charset="0"/>
              </a:rPr>
              <a:t>competences</a:t>
            </a:r>
            <a:endParaRPr lang="de-DE" sz="2000" dirty="0">
              <a:cs typeface="Arial" pitchFamily="34" charset="0"/>
            </a:endParaRPr>
          </a:p>
          <a:p>
            <a:pPr>
              <a:spcBef>
                <a:spcPts val="496"/>
              </a:spcBef>
              <a:defRPr/>
            </a:pPr>
            <a:r>
              <a:rPr lang="de-DE" sz="2000" dirty="0" err="1">
                <a:cs typeface="Arial" pitchFamily="34" charset="0"/>
              </a:rPr>
              <a:t>scaffold</a:t>
            </a:r>
            <a:endParaRPr lang="de-DE" sz="2000" dirty="0">
              <a:cs typeface="Arial" pitchFamily="34" charset="0"/>
            </a:endParaRPr>
          </a:p>
          <a:p>
            <a:pPr>
              <a:spcBef>
                <a:spcPts val="496"/>
              </a:spcBef>
              <a:defRPr/>
            </a:pPr>
            <a:r>
              <a:rPr lang="de-DE" sz="2000" dirty="0" err="1">
                <a:cs typeface="Arial" pitchFamily="34" charset="0"/>
              </a:rPr>
              <a:t>build</a:t>
            </a:r>
            <a:r>
              <a:rPr lang="de-DE" sz="2000" dirty="0">
                <a:cs typeface="Arial" pitchFamily="34" charset="0"/>
              </a:rPr>
              <a:t> on </a:t>
            </a:r>
            <a:r>
              <a:rPr lang="de-DE" sz="2000" dirty="0" err="1">
                <a:cs typeface="Arial" pitchFamily="34" charset="0"/>
              </a:rPr>
              <a:t>plurilingualism</a:t>
            </a:r>
            <a:endParaRPr lang="de-DE" sz="2000" dirty="0">
              <a:cs typeface="Arial" pitchFamily="34" charset="0"/>
            </a:endParaRPr>
          </a:p>
          <a:p>
            <a:pPr>
              <a:spcBef>
                <a:spcPts val="496"/>
              </a:spcBef>
              <a:defRPr/>
            </a:pPr>
            <a:r>
              <a:rPr lang="de-DE" sz="2000" dirty="0" err="1">
                <a:cs typeface="Arial" pitchFamily="34" charset="0"/>
              </a:rPr>
              <a:t>develop</a:t>
            </a:r>
            <a:r>
              <a:rPr lang="de-DE" sz="2000" dirty="0">
                <a:cs typeface="Arial" pitchFamily="34" charset="0"/>
              </a:rPr>
              <a:t> </a:t>
            </a:r>
            <a:r>
              <a:rPr lang="de-DE" sz="2000" dirty="0" err="1">
                <a:cs typeface="Arial" pitchFamily="34" charset="0"/>
              </a:rPr>
              <a:t>collaboration</a:t>
            </a:r>
            <a:r>
              <a:rPr lang="de-DE" sz="2000" dirty="0">
                <a:cs typeface="Arial" pitchFamily="34" charset="0"/>
              </a:rPr>
              <a:t> </a:t>
            </a:r>
            <a:r>
              <a:rPr lang="de-DE" sz="2000" dirty="0" err="1">
                <a:cs typeface="Arial" pitchFamily="34" charset="0"/>
              </a:rPr>
              <a:t>across</a:t>
            </a:r>
            <a:r>
              <a:rPr lang="de-DE" sz="2000" dirty="0">
                <a:cs typeface="Arial" pitchFamily="34" charset="0"/>
              </a:rPr>
              <a:t> </a:t>
            </a:r>
            <a:r>
              <a:rPr lang="de-DE" sz="2000" dirty="0" err="1">
                <a:cs typeface="Arial" pitchFamily="34" charset="0"/>
              </a:rPr>
              <a:t>subjects</a:t>
            </a:r>
            <a:endParaRPr lang="de-DE" sz="2000" dirty="0">
              <a:cs typeface="Arial" pitchFamily="34" charset="0"/>
            </a:endParaRPr>
          </a:p>
          <a:p>
            <a:pPr>
              <a:spcBef>
                <a:spcPts val="496"/>
              </a:spcBef>
              <a:defRPr/>
            </a:pPr>
            <a:endParaRPr lang="de-DE" sz="2000" dirty="0">
              <a:cs typeface="Arial" pitchFamily="34" charset="0"/>
            </a:endParaRPr>
          </a:p>
          <a:p>
            <a:pPr marL="0" indent="0">
              <a:spcBef>
                <a:spcPts val="496"/>
              </a:spcBef>
              <a:buNone/>
              <a:defRPr/>
            </a:pPr>
            <a:endParaRPr lang="de-DE" sz="2000" dirty="0">
              <a:cs typeface="Arial" pitchFamily="34" charset="0"/>
            </a:endParaRPr>
          </a:p>
          <a:p>
            <a:pPr marL="0" indent="0">
              <a:spcBef>
                <a:spcPts val="496"/>
              </a:spcBef>
              <a:buNone/>
              <a:defRPr/>
            </a:pPr>
            <a:endParaRPr lang="de-DE" sz="2000" dirty="0">
              <a:cs typeface="Arial" pitchFamily="34" charset="0"/>
            </a:endParaRPr>
          </a:p>
          <a:p>
            <a:pPr marL="0" indent="0">
              <a:spcBef>
                <a:spcPts val="496"/>
              </a:spcBef>
              <a:buNone/>
              <a:defRPr/>
            </a:pPr>
            <a:endParaRPr lang="de-DE" sz="2000" dirty="0"/>
          </a:p>
          <a:p>
            <a:pPr marL="0" indent="0">
              <a:spcBef>
                <a:spcPts val="0"/>
              </a:spcBef>
              <a:spcAft>
                <a:spcPts val="1131"/>
              </a:spcAft>
              <a:buNone/>
            </a:pPr>
            <a:endParaRPr lang="de-DE" sz="2000" dirty="0">
              <a:cs typeface="Arial" panose="020B0604020202020204" pitchFamily="34" charset="0"/>
            </a:endParaRP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914400" y="404664"/>
            <a:ext cx="8229600" cy="1119336"/>
          </a:xfrm>
          <a:prstGeom prst="rect">
            <a:avLst/>
          </a:prstGeom>
          <a:noFill/>
          <a:ln>
            <a:noFill/>
          </a:ln>
        </p:spPr>
        <p:txBody>
          <a:bodyPr spcFirstLastPara="1" wrap="square" lIns="91425" tIns="45700" rIns="91425" bIns="45700" anchor="t" anchorCtr="0">
            <a:noAutofit/>
          </a:bodyPr>
          <a:lstStyle/>
          <a:p>
            <a:pPr marL="361950" lvl="0" indent="0" algn="ctr" rtl="0">
              <a:lnSpc>
                <a:spcPct val="100000"/>
              </a:lnSpc>
              <a:spcBef>
                <a:spcPts val="0"/>
              </a:spcBef>
              <a:spcAft>
                <a:spcPts val="0"/>
              </a:spcAft>
              <a:buClr>
                <a:srgbClr val="31859B"/>
              </a:buClr>
              <a:buSzPts val="3600"/>
              <a:buFont typeface="Calibri"/>
              <a:buNone/>
            </a:pPr>
            <a:r>
              <a:rPr lang="de-DE" sz="3200" dirty="0" err="1"/>
              <a:t>Step</a:t>
            </a:r>
            <a:r>
              <a:rPr lang="de-DE" sz="3200" dirty="0"/>
              <a:t> 2: Use the </a:t>
            </a:r>
            <a:r>
              <a:rPr lang="de-DE" sz="3200" dirty="0" err="1"/>
              <a:t>languages</a:t>
            </a:r>
            <a:r>
              <a:rPr lang="de-DE" sz="3200" dirty="0"/>
              <a:t> of the </a:t>
            </a:r>
            <a:r>
              <a:rPr lang="de-DE" sz="3200" dirty="0" err="1"/>
              <a:t>learners</a:t>
            </a:r>
            <a:br>
              <a:rPr lang="de-DE" sz="3200" dirty="0"/>
            </a:br>
            <a:r>
              <a:rPr lang="de-DE" sz="3200" dirty="0"/>
              <a:t>for </a:t>
            </a:r>
            <a:r>
              <a:rPr lang="de-DE" sz="3200" dirty="0" err="1"/>
              <a:t>language</a:t>
            </a:r>
            <a:r>
              <a:rPr lang="de-DE" sz="3200" dirty="0"/>
              <a:t> </a:t>
            </a:r>
            <a:r>
              <a:rPr lang="de-DE" sz="3200" dirty="0" err="1"/>
              <a:t>learning</a:t>
            </a:r>
            <a:r>
              <a:rPr lang="de-DE" sz="3200" dirty="0"/>
              <a:t> </a:t>
            </a:r>
            <a:r>
              <a:rPr lang="de-DE" sz="3200" dirty="0" err="1"/>
              <a:t>processes</a:t>
            </a:r>
            <a:endParaRPr sz="3200" dirty="0">
              <a:solidFill>
                <a:srgbClr val="94BF1F"/>
              </a:solidFill>
            </a:endParaRPr>
          </a:p>
        </p:txBody>
      </p:sp>
    </p:spTree>
    <p:extLst>
      <p:ext uri="{BB962C8B-B14F-4D97-AF65-F5344CB8AC3E}">
        <p14:creationId xmlns:p14="http://schemas.microsoft.com/office/powerpoint/2010/main" val="168655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752600"/>
            <a:ext cx="8229600" cy="4191000"/>
          </a:xfrm>
          <a:solidFill>
            <a:schemeClr val="bg1"/>
          </a:solidFill>
        </p:spPr>
        <p:txBody>
          <a:bodyPr>
            <a:noAutofit/>
          </a:bodyPr>
          <a:lstStyle/>
          <a:p>
            <a:pPr marL="0" indent="0">
              <a:spcBef>
                <a:spcPts val="496"/>
              </a:spcBef>
              <a:buNone/>
              <a:defRPr/>
            </a:pPr>
            <a:endParaRPr lang="de-DE" sz="2000" dirty="0">
              <a:cs typeface="Arial" panose="020B0604020202020204" pitchFamily="34" charset="0"/>
            </a:endParaRPr>
          </a:p>
          <a:p>
            <a:pPr marL="0" indent="0">
              <a:spcBef>
                <a:spcPts val="496"/>
              </a:spcBef>
              <a:buNone/>
              <a:defRPr/>
            </a:pPr>
            <a:endParaRPr lang="de-DE" sz="2000" dirty="0">
              <a:cs typeface="Arial" panose="020B0604020202020204" pitchFamily="34" charset="0"/>
            </a:endParaRPr>
          </a:p>
          <a:p>
            <a:pPr marL="0" indent="0">
              <a:spcBef>
                <a:spcPts val="496"/>
              </a:spcBef>
              <a:buNone/>
              <a:defRPr/>
            </a:pPr>
            <a:endParaRPr lang="de-DE" sz="2000" dirty="0"/>
          </a:p>
          <a:p>
            <a:pPr marL="0" indent="0">
              <a:spcBef>
                <a:spcPts val="0"/>
              </a:spcBef>
              <a:spcAft>
                <a:spcPts val="1131"/>
              </a:spcAft>
              <a:buNone/>
            </a:pPr>
            <a:endParaRPr lang="de-DE" sz="2000" dirty="0">
              <a:cs typeface="Arial" panose="020B0604020202020204" pitchFamily="34" charset="0"/>
            </a:endParaRPr>
          </a:p>
        </p:txBody>
      </p:sp>
      <p:sp>
        <p:nvSpPr>
          <p:cNvPr id="5" name="Google Shape;159;p24">
            <a:extLst>
              <a:ext uri="{FF2B5EF4-FFF2-40B4-BE49-F238E27FC236}">
                <a16:creationId xmlns:a16="http://schemas.microsoft.com/office/drawing/2014/main" id="{B0C6239F-BAC1-A8BD-E602-647A0711DE34}"/>
              </a:ext>
            </a:extLst>
          </p:cNvPr>
          <p:cNvSpPr txBox="1">
            <a:spLocks noGrp="1"/>
          </p:cNvSpPr>
          <p:nvPr>
            <p:ph type="title"/>
          </p:nvPr>
        </p:nvSpPr>
        <p:spPr>
          <a:xfrm>
            <a:off x="1447800" y="404664"/>
            <a:ext cx="7696200" cy="1119336"/>
          </a:xfrm>
          <a:prstGeom prst="rect">
            <a:avLst/>
          </a:prstGeom>
          <a:noFill/>
          <a:ln>
            <a:noFill/>
          </a:ln>
        </p:spPr>
        <p:txBody>
          <a:bodyPr spcFirstLastPara="1" wrap="square" lIns="91425" tIns="45700" rIns="91425" bIns="45700" anchor="t" anchorCtr="0">
            <a:noAutofit/>
          </a:bodyPr>
          <a:lstStyle/>
          <a:p>
            <a:pPr marL="0" indent="0">
              <a:spcBef>
                <a:spcPts val="0"/>
              </a:spcBef>
              <a:spcAft>
                <a:spcPts val="1131"/>
              </a:spcAft>
              <a:buNone/>
            </a:pPr>
            <a:r>
              <a:rPr lang="de-DE" sz="4000" dirty="0" err="1">
                <a:cs typeface="Arial" panose="020B0604020202020204" pitchFamily="34" charset="0"/>
              </a:rPr>
              <a:t>Example:Language</a:t>
            </a:r>
            <a:r>
              <a:rPr lang="de-DE" sz="4000" dirty="0">
                <a:cs typeface="Arial" panose="020B0604020202020204" pitchFamily="34" charset="0"/>
              </a:rPr>
              <a:t> </a:t>
            </a:r>
            <a:r>
              <a:rPr lang="de-DE" sz="4000" dirty="0" err="1">
                <a:cs typeface="Arial" panose="020B0604020202020204" pitchFamily="34" charset="0"/>
              </a:rPr>
              <a:t>comparison</a:t>
            </a:r>
            <a:r>
              <a:rPr lang="de-DE" sz="4000" dirty="0">
                <a:cs typeface="Arial" panose="020B0604020202020204" pitchFamily="34" charset="0"/>
              </a:rPr>
              <a:t> </a:t>
            </a:r>
            <a:br>
              <a:rPr lang="de-DE" sz="3200" dirty="0">
                <a:cs typeface="Arial" panose="020B0604020202020204" pitchFamily="34" charset="0"/>
              </a:rPr>
            </a:br>
            <a:r>
              <a:rPr lang="de-DE" sz="2400" dirty="0">
                <a:cs typeface="Arial" panose="020B0604020202020204" pitchFamily="34" charset="0"/>
              </a:rPr>
              <a:t>(carap.ecml.at)</a:t>
            </a:r>
            <a:endParaRPr lang="de-DE" sz="3200" dirty="0">
              <a:cs typeface="Arial" panose="020B0604020202020204" pitchFamily="34" charset="0"/>
            </a:endParaRPr>
          </a:p>
        </p:txBody>
      </p:sp>
      <p:pic>
        <p:nvPicPr>
          <p:cNvPr id="4" name="Picture 3">
            <a:extLst>
              <a:ext uri="{FF2B5EF4-FFF2-40B4-BE49-F238E27FC236}">
                <a16:creationId xmlns:a16="http://schemas.microsoft.com/office/drawing/2014/main" id="{A80B55F9-D49E-A265-9E92-9B63A512164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2013580"/>
            <a:ext cx="7543800" cy="366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93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4E93-4E63-4C5C-A4E9-43935DB0B375}"/>
              </a:ext>
            </a:extLst>
          </p:cNvPr>
          <p:cNvSpPr>
            <a:spLocks noGrp="1"/>
          </p:cNvSpPr>
          <p:nvPr>
            <p:ph type="title"/>
          </p:nvPr>
        </p:nvSpPr>
        <p:spPr>
          <a:xfrm>
            <a:off x="311944" y="381000"/>
            <a:ext cx="8520112" cy="792087"/>
          </a:xfrm>
        </p:spPr>
        <p:txBody>
          <a:bodyPr/>
          <a:lstStyle/>
          <a:p>
            <a:r>
              <a:rPr lang="en-GB" dirty="0"/>
              <a:t>       </a:t>
            </a:r>
          </a:p>
        </p:txBody>
      </p:sp>
      <p:pic>
        <p:nvPicPr>
          <p:cNvPr id="12" name="Inhaltsplatzhalter 5">
            <a:extLst>
              <a:ext uri="{FF2B5EF4-FFF2-40B4-BE49-F238E27FC236}">
                <a16:creationId xmlns:a16="http://schemas.microsoft.com/office/drawing/2014/main" id="{187F7C3D-9F05-76C1-5DBE-4E76E5441EC6}"/>
              </a:ext>
            </a:extLst>
          </p:cNvPr>
          <p:cNvPicPr>
            <a:picLocks noChangeAspect="1"/>
          </p:cNvPicPr>
          <p:nvPr/>
        </p:nvPicPr>
        <p:blipFill rotWithShape="1">
          <a:blip r:embed="rId3" cstate="email">
            <a:alphaModFix amt="35000"/>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a:ext>
            </a:extLst>
          </a:blip>
          <a:srcRect l="32365" r="14693"/>
          <a:stretch/>
        </p:blipFill>
        <p:spPr>
          <a:xfrm>
            <a:off x="5976166" y="10"/>
            <a:ext cx="3167834"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5" name="Titel 1">
            <a:extLst>
              <a:ext uri="{FF2B5EF4-FFF2-40B4-BE49-F238E27FC236}">
                <a16:creationId xmlns:a16="http://schemas.microsoft.com/office/drawing/2014/main" id="{9DA438F1-7BC8-9FFD-1BAB-A1EDADD47DE7}"/>
              </a:ext>
            </a:extLst>
          </p:cNvPr>
          <p:cNvSpPr txBox="1">
            <a:spLocks/>
          </p:cNvSpPr>
          <p:nvPr/>
        </p:nvSpPr>
        <p:spPr bwMode="auto">
          <a:xfrm>
            <a:off x="890588" y="437239"/>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94BF1F"/>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GB" sz="4000" dirty="0"/>
              <a:t>Easing a state of emergency</a:t>
            </a:r>
            <a:endParaRPr lang="de-DE" sz="4000" dirty="0"/>
          </a:p>
        </p:txBody>
      </p:sp>
      <p:sp>
        <p:nvSpPr>
          <p:cNvPr id="11" name="Textfeld 10">
            <a:extLst>
              <a:ext uri="{FF2B5EF4-FFF2-40B4-BE49-F238E27FC236}">
                <a16:creationId xmlns:a16="http://schemas.microsoft.com/office/drawing/2014/main" id="{B17B4903-71A7-BDFA-E3AD-BB65985C7506}"/>
              </a:ext>
            </a:extLst>
          </p:cNvPr>
          <p:cNvSpPr txBox="1"/>
          <p:nvPr/>
        </p:nvSpPr>
        <p:spPr>
          <a:xfrm>
            <a:off x="685800" y="1371600"/>
            <a:ext cx="8291512" cy="4616648"/>
          </a:xfrm>
          <a:prstGeom prst="rect">
            <a:avLst/>
          </a:prstGeom>
          <a:noFill/>
        </p:spPr>
        <p:txBody>
          <a:bodyPr wrap="square">
            <a:spAutoFit/>
          </a:bodyPr>
          <a:lstStyle/>
          <a:p>
            <a:pPr>
              <a:buFont typeface="Wingdings" pitchFamily="2" charset="2"/>
              <a:buChar char="§"/>
            </a:pPr>
            <a:r>
              <a:rPr lang="en-GB" sz="2600" dirty="0">
                <a:latin typeface="+mn-lt"/>
              </a:rPr>
              <a:t>  These experiences trigger </a:t>
            </a:r>
            <a:r>
              <a:rPr lang="en-GB" sz="2600" b="1" dirty="0">
                <a:latin typeface="+mn-lt"/>
              </a:rPr>
              <a:t>rupture, loss, insecurity </a:t>
            </a:r>
            <a:r>
              <a:rPr lang="en-GB" sz="2600" dirty="0">
                <a:latin typeface="+mn-lt"/>
              </a:rPr>
              <a:t>that can cause severe traumas</a:t>
            </a:r>
          </a:p>
          <a:p>
            <a:pPr>
              <a:buFont typeface="Wingdings" pitchFamily="2" charset="2"/>
              <a:buChar char="§"/>
            </a:pPr>
            <a:r>
              <a:rPr lang="en-GB" sz="2600" b="1" dirty="0">
                <a:latin typeface="+mn-lt"/>
              </a:rPr>
              <a:t>  3 stages of trauma</a:t>
            </a:r>
            <a:r>
              <a:rPr lang="en-GB" sz="2600" dirty="0">
                <a:latin typeface="+mn-lt"/>
              </a:rPr>
              <a:t>: leaving home, on the journey,, arriving in a new place</a:t>
            </a:r>
          </a:p>
          <a:p>
            <a:pPr>
              <a:buFont typeface="Wingdings" pitchFamily="2" charset="2"/>
              <a:buChar char="§"/>
            </a:pPr>
            <a:r>
              <a:rPr lang="de-DE" sz="2600" dirty="0">
                <a:latin typeface="+mn-lt"/>
              </a:rPr>
              <a:t>  The </a:t>
            </a:r>
            <a:r>
              <a:rPr lang="de-DE" sz="2600" dirty="0" err="1">
                <a:latin typeface="+mn-lt"/>
              </a:rPr>
              <a:t>decisive</a:t>
            </a:r>
            <a:r>
              <a:rPr lang="de-DE" sz="2600" dirty="0">
                <a:latin typeface="+mn-lt"/>
              </a:rPr>
              <a:t> </a:t>
            </a:r>
            <a:r>
              <a:rPr lang="de-DE" sz="2600" dirty="0" err="1">
                <a:latin typeface="+mn-lt"/>
              </a:rPr>
              <a:t>factor</a:t>
            </a:r>
            <a:r>
              <a:rPr lang="de-DE" sz="2600" dirty="0">
                <a:latin typeface="+mn-lt"/>
              </a:rPr>
              <a:t> in </a:t>
            </a:r>
            <a:r>
              <a:rPr lang="de-DE" sz="2600" dirty="0" err="1">
                <a:latin typeface="+mn-lt"/>
              </a:rPr>
              <a:t>trauma</a:t>
            </a:r>
            <a:r>
              <a:rPr lang="de-DE" sz="2600" dirty="0">
                <a:latin typeface="+mn-lt"/>
              </a:rPr>
              <a:t> </a:t>
            </a:r>
            <a:r>
              <a:rPr lang="de-DE" sz="2600" dirty="0" err="1">
                <a:latin typeface="+mn-lt"/>
              </a:rPr>
              <a:t>education</a:t>
            </a:r>
            <a:r>
              <a:rPr lang="de-DE" sz="2600" dirty="0">
                <a:latin typeface="+mn-lt"/>
              </a:rPr>
              <a:t> </a:t>
            </a:r>
            <a:r>
              <a:rPr lang="de-DE" sz="2600" dirty="0" err="1">
                <a:latin typeface="+mn-lt"/>
              </a:rPr>
              <a:t>is</a:t>
            </a:r>
            <a:r>
              <a:rPr lang="de-DE" sz="2600" dirty="0">
                <a:latin typeface="+mn-lt"/>
              </a:rPr>
              <a:t> </a:t>
            </a:r>
            <a:r>
              <a:rPr lang="de-DE" sz="2600" dirty="0" err="1">
                <a:latin typeface="+mn-lt"/>
              </a:rPr>
              <a:t>the</a:t>
            </a:r>
            <a:r>
              <a:rPr lang="de-DE" sz="2600" dirty="0">
                <a:latin typeface="+mn-lt"/>
              </a:rPr>
              <a:t> </a:t>
            </a:r>
            <a:r>
              <a:rPr lang="de-DE" sz="2600" b="1" dirty="0" err="1">
                <a:latin typeface="+mn-lt"/>
              </a:rPr>
              <a:t>attitude</a:t>
            </a:r>
            <a:r>
              <a:rPr lang="de-DE" sz="2600" b="1" dirty="0">
                <a:latin typeface="+mn-lt"/>
              </a:rPr>
              <a:t> </a:t>
            </a:r>
            <a:r>
              <a:rPr lang="de-DE" sz="2600" b="1" dirty="0" err="1">
                <a:latin typeface="+mn-lt"/>
              </a:rPr>
              <a:t>towards</a:t>
            </a:r>
            <a:r>
              <a:rPr lang="de-DE" sz="2600" b="1" dirty="0">
                <a:latin typeface="+mn-lt"/>
              </a:rPr>
              <a:t> </a:t>
            </a:r>
            <a:r>
              <a:rPr lang="de-DE" sz="2600" b="1" dirty="0" err="1">
                <a:latin typeface="+mn-lt"/>
              </a:rPr>
              <a:t>affected</a:t>
            </a:r>
            <a:r>
              <a:rPr lang="de-DE" sz="2600" b="1" dirty="0">
                <a:latin typeface="+mn-lt"/>
              </a:rPr>
              <a:t> </a:t>
            </a:r>
            <a:r>
              <a:rPr lang="de-DE" sz="2600" b="1" dirty="0" err="1">
                <a:latin typeface="+mn-lt"/>
              </a:rPr>
              <a:t>children</a:t>
            </a:r>
            <a:r>
              <a:rPr lang="de-DE" sz="2600" b="1" dirty="0">
                <a:latin typeface="+mn-lt"/>
              </a:rPr>
              <a:t> and </a:t>
            </a:r>
            <a:r>
              <a:rPr lang="de-DE" sz="2600" b="1" dirty="0" err="1">
                <a:latin typeface="+mn-lt"/>
              </a:rPr>
              <a:t>young</a:t>
            </a:r>
            <a:r>
              <a:rPr lang="de-DE" sz="2600" b="1" dirty="0">
                <a:latin typeface="+mn-lt"/>
              </a:rPr>
              <a:t> </a:t>
            </a:r>
            <a:r>
              <a:rPr lang="de-DE" sz="2600" b="1" dirty="0" err="1">
                <a:latin typeface="+mn-lt"/>
              </a:rPr>
              <a:t>people</a:t>
            </a:r>
            <a:r>
              <a:rPr lang="de-DE" sz="2600" b="1" dirty="0">
                <a:latin typeface="+mn-lt"/>
              </a:rPr>
              <a:t>:</a:t>
            </a:r>
          </a:p>
          <a:p>
            <a:pPr lvl="1">
              <a:buFont typeface="Wingdings" pitchFamily="2" charset="2"/>
              <a:buChar char="§"/>
            </a:pPr>
            <a:r>
              <a:rPr lang="en-GB" sz="2200" dirty="0">
                <a:latin typeface="+mn-lt"/>
              </a:rPr>
              <a:t>  Appreciate and respect what they have achieved in order to survive, including in the case of behavioural problems!</a:t>
            </a:r>
          </a:p>
          <a:p>
            <a:pPr lvl="1">
              <a:buFont typeface="Wingdings" pitchFamily="2" charset="2"/>
              <a:buChar char="§"/>
            </a:pPr>
            <a:r>
              <a:rPr lang="de-DE" sz="2200" dirty="0">
                <a:latin typeface="+mn-lt"/>
              </a:rPr>
              <a:t>  </a:t>
            </a:r>
            <a:r>
              <a:rPr lang="de-DE" sz="2200" dirty="0" err="1">
                <a:latin typeface="+mn-lt"/>
              </a:rPr>
              <a:t>Enjoy</a:t>
            </a:r>
            <a:r>
              <a:rPr lang="de-DE" sz="2200" dirty="0">
                <a:latin typeface="+mn-lt"/>
              </a:rPr>
              <a:t> </a:t>
            </a:r>
            <a:r>
              <a:rPr lang="de-DE" sz="2200" dirty="0" err="1">
                <a:latin typeface="+mn-lt"/>
              </a:rPr>
              <a:t>working</a:t>
            </a:r>
            <a:r>
              <a:rPr lang="de-DE" sz="2200" dirty="0">
                <a:latin typeface="+mn-lt"/>
              </a:rPr>
              <a:t> </a:t>
            </a:r>
            <a:r>
              <a:rPr lang="de-DE" sz="2200" dirty="0" err="1">
                <a:latin typeface="+mn-lt"/>
              </a:rPr>
              <a:t>with</a:t>
            </a:r>
            <a:r>
              <a:rPr lang="de-DE" sz="2200" dirty="0">
                <a:latin typeface="+mn-lt"/>
              </a:rPr>
              <a:t> </a:t>
            </a:r>
            <a:r>
              <a:rPr lang="de-DE" sz="2200" dirty="0" err="1">
                <a:latin typeface="+mn-lt"/>
              </a:rPr>
              <a:t>these</a:t>
            </a:r>
            <a:r>
              <a:rPr lang="de-DE" sz="2200" dirty="0">
                <a:latin typeface="+mn-lt"/>
              </a:rPr>
              <a:t> </a:t>
            </a:r>
            <a:r>
              <a:rPr lang="de-DE" sz="2200" dirty="0" err="1">
                <a:latin typeface="+mn-lt"/>
              </a:rPr>
              <a:t>children</a:t>
            </a:r>
            <a:r>
              <a:rPr lang="de-DE" sz="2200" dirty="0">
                <a:latin typeface="+mn-lt"/>
              </a:rPr>
              <a:t>!</a:t>
            </a:r>
          </a:p>
          <a:p>
            <a:pPr>
              <a:buFont typeface="Wingdings" pitchFamily="2" charset="2"/>
              <a:buChar char="§"/>
            </a:pPr>
            <a:r>
              <a:rPr lang="en-GB" sz="2600" b="1" dirty="0">
                <a:latin typeface="+mn-lt"/>
              </a:rPr>
              <a:t>  Concept of “good reason”</a:t>
            </a:r>
            <a:r>
              <a:rPr lang="en-GB" sz="2600" dirty="0">
                <a:latin typeface="+mn-lt"/>
              </a:rPr>
              <a:t>: </a:t>
            </a:r>
            <a:r>
              <a:rPr lang="en-GB" sz="2200" dirty="0">
                <a:latin typeface="+mn-lt"/>
              </a:rPr>
              <a:t>show understanding and normalise their reaction/their feelings due the stress. </a:t>
            </a:r>
            <a:r>
              <a:rPr lang="en-GB" sz="2000" dirty="0">
                <a:latin typeface="+mn-lt"/>
              </a:rPr>
              <a:t>(“</a:t>
            </a:r>
            <a:r>
              <a:rPr lang="en-GB" sz="2000" i="1" dirty="0">
                <a:latin typeface="+mn-lt"/>
              </a:rPr>
              <a:t>There is good reason you feel the way you do, this is normal!”)</a:t>
            </a:r>
          </a:p>
        </p:txBody>
      </p:sp>
    </p:spTree>
    <p:extLst>
      <p:ext uri="{BB962C8B-B14F-4D97-AF65-F5344CB8AC3E}">
        <p14:creationId xmlns:p14="http://schemas.microsoft.com/office/powerpoint/2010/main" val="2322955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33839" y="1752600"/>
            <a:ext cx="8476321" cy="5732895"/>
          </a:xfrm>
          <a:noFill/>
        </p:spPr>
        <p:txBody>
          <a:bodyPr>
            <a:noAutofit/>
          </a:bodyPr>
          <a:lstStyle/>
          <a:p>
            <a:pPr marL="0" indent="0">
              <a:buNone/>
            </a:pPr>
            <a:r>
              <a:rPr lang="en-GB" sz="2000" dirty="0">
                <a:solidFill>
                  <a:srgbClr val="94BF1F"/>
                </a:solidFill>
                <a:ea typeface="+mj-ea"/>
                <a:cs typeface="+mj-cs"/>
              </a:rPr>
              <a:t>English translation:</a:t>
            </a:r>
          </a:p>
          <a:p>
            <a:pPr marL="0" indent="0">
              <a:buNone/>
            </a:pPr>
            <a:r>
              <a:rPr lang="en-GB" sz="2000" dirty="0">
                <a:ea typeface="+mj-ea"/>
                <a:cs typeface="+mj-cs"/>
              </a:rPr>
              <a:t>A mouse was walking around the house with her baby. </a:t>
            </a:r>
          </a:p>
          <a:p>
            <a:pPr marL="0" indent="0">
              <a:buNone/>
            </a:pPr>
            <a:r>
              <a:rPr lang="en-GB" sz="2000" dirty="0">
                <a:ea typeface="+mj-ea"/>
                <a:cs typeface="+mj-cs"/>
              </a:rPr>
              <a:t>All of a sudden, they heard a cat. </a:t>
            </a:r>
          </a:p>
          <a:p>
            <a:pPr marL="0" indent="0">
              <a:buNone/>
            </a:pPr>
            <a:r>
              <a:rPr lang="en-GB" sz="2000" dirty="0">
                <a:ea typeface="+mj-ea"/>
                <a:cs typeface="+mj-cs"/>
              </a:rPr>
              <a:t>The baby mouse was very frightened. </a:t>
            </a:r>
          </a:p>
          <a:p>
            <a:pPr marL="0" indent="0">
              <a:buNone/>
            </a:pPr>
            <a:r>
              <a:rPr lang="en-GB" sz="2000" dirty="0">
                <a:ea typeface="+mj-ea"/>
                <a:cs typeface="+mj-cs"/>
              </a:rPr>
              <a:t>The cat came closer. </a:t>
            </a:r>
          </a:p>
          <a:p>
            <a:pPr marL="0" indent="0">
              <a:buNone/>
            </a:pPr>
            <a:r>
              <a:rPr lang="en-GB" sz="2000" dirty="0">
                <a:ea typeface="+mj-ea"/>
                <a:cs typeface="+mj-cs"/>
              </a:rPr>
              <a:t>The mother mouse said to her baby : « Don’t be afraid. Listen! »</a:t>
            </a:r>
          </a:p>
          <a:p>
            <a:pPr marL="0" indent="0">
              <a:buNone/>
            </a:pPr>
            <a:r>
              <a:rPr lang="en-GB" sz="2000" dirty="0">
                <a:ea typeface="+mj-ea"/>
                <a:cs typeface="+mj-cs"/>
              </a:rPr>
              <a:t>And to the young mouse’s greatest surprise, she started barking  : « Woof, woof, woof, woof ! »</a:t>
            </a:r>
          </a:p>
          <a:p>
            <a:pPr marL="0" indent="0">
              <a:buNone/>
            </a:pPr>
            <a:r>
              <a:rPr lang="en-GB" sz="2000" dirty="0">
                <a:ea typeface="+mj-ea"/>
                <a:cs typeface="+mj-cs"/>
              </a:rPr>
              <a:t>Now it was the cat’s turn to be scared, and it ran off… </a:t>
            </a:r>
          </a:p>
          <a:p>
            <a:pPr marL="0" indent="0">
              <a:buNone/>
            </a:pPr>
            <a:r>
              <a:rPr lang="en-GB" sz="2000" dirty="0">
                <a:ea typeface="+mj-ea"/>
                <a:cs typeface="+mj-cs"/>
              </a:rPr>
              <a:t>The mother turned to her baby and said : </a:t>
            </a:r>
          </a:p>
          <a:p>
            <a:pPr marL="0" indent="0">
              <a:buNone/>
            </a:pPr>
            <a:r>
              <a:rPr lang="en-GB" sz="2000" dirty="0">
                <a:ea typeface="+mj-ea"/>
                <a:cs typeface="+mj-cs"/>
              </a:rPr>
              <a:t>« See how useful it is to be bilingual! »</a:t>
            </a:r>
          </a:p>
        </p:txBody>
      </p:sp>
      <p:sp>
        <p:nvSpPr>
          <p:cNvPr id="3" name="Textfeld 2"/>
          <p:cNvSpPr txBox="1"/>
          <p:nvPr/>
        </p:nvSpPr>
        <p:spPr>
          <a:xfrm>
            <a:off x="4571999" y="2895600"/>
            <a:ext cx="3736920" cy="369332"/>
          </a:xfrm>
          <a:prstGeom prst="rect">
            <a:avLst/>
          </a:prstGeom>
          <a:noFill/>
          <a:ln>
            <a:solidFill>
              <a:srgbClr val="94BF1F"/>
            </a:solidFill>
          </a:ln>
        </p:spPr>
        <p:txBody>
          <a:bodyPr wrap="none" rtlCol="0">
            <a:spAutoFit/>
          </a:bodyPr>
          <a:lstStyle/>
          <a:p>
            <a:r>
              <a:rPr lang="de-CH" dirty="0" err="1">
                <a:solidFill>
                  <a:srgbClr val="94BF1F"/>
                </a:solidFill>
              </a:rPr>
              <a:t>What</a:t>
            </a:r>
            <a:r>
              <a:rPr lang="de-CH" dirty="0">
                <a:solidFill>
                  <a:srgbClr val="94BF1F"/>
                </a:solidFill>
              </a:rPr>
              <a:t> </a:t>
            </a:r>
            <a:r>
              <a:rPr lang="de-CH" dirty="0" err="1">
                <a:solidFill>
                  <a:srgbClr val="94BF1F"/>
                </a:solidFill>
              </a:rPr>
              <a:t>languages</a:t>
            </a:r>
            <a:r>
              <a:rPr lang="de-CH" dirty="0">
                <a:solidFill>
                  <a:srgbClr val="94BF1F"/>
                </a:solidFill>
              </a:rPr>
              <a:t> </a:t>
            </a:r>
            <a:r>
              <a:rPr lang="de-CH" dirty="0" err="1">
                <a:solidFill>
                  <a:srgbClr val="94BF1F"/>
                </a:solidFill>
              </a:rPr>
              <a:t>did</a:t>
            </a:r>
            <a:r>
              <a:rPr lang="de-CH" dirty="0">
                <a:solidFill>
                  <a:srgbClr val="94BF1F"/>
                </a:solidFill>
              </a:rPr>
              <a:t> </a:t>
            </a:r>
            <a:r>
              <a:rPr lang="de-CH" dirty="0" err="1">
                <a:solidFill>
                  <a:srgbClr val="94BF1F"/>
                </a:solidFill>
              </a:rPr>
              <a:t>you</a:t>
            </a:r>
            <a:r>
              <a:rPr lang="de-CH" dirty="0">
                <a:solidFill>
                  <a:srgbClr val="94BF1F"/>
                </a:solidFill>
              </a:rPr>
              <a:t> </a:t>
            </a:r>
            <a:r>
              <a:rPr lang="de-CH" dirty="0" err="1">
                <a:solidFill>
                  <a:srgbClr val="94BF1F"/>
                </a:solidFill>
              </a:rPr>
              <a:t>regonize</a:t>
            </a:r>
            <a:r>
              <a:rPr lang="de-CH" dirty="0">
                <a:solidFill>
                  <a:srgbClr val="94BF1F"/>
                </a:solidFill>
              </a:rPr>
              <a:t>?</a:t>
            </a:r>
          </a:p>
        </p:txBody>
      </p:sp>
      <p:sp>
        <p:nvSpPr>
          <p:cNvPr id="6" name="Google Shape;159;p24">
            <a:extLst>
              <a:ext uri="{FF2B5EF4-FFF2-40B4-BE49-F238E27FC236}">
                <a16:creationId xmlns:a16="http://schemas.microsoft.com/office/drawing/2014/main" id="{FB38AE90-40A1-F8AB-66E4-7C8291C20DB9}"/>
              </a:ext>
            </a:extLst>
          </p:cNvPr>
          <p:cNvSpPr txBox="1">
            <a:spLocks/>
          </p:cNvSpPr>
          <p:nvPr/>
        </p:nvSpPr>
        <p:spPr bwMode="auto">
          <a:xfrm>
            <a:off x="1447800" y="404664"/>
            <a:ext cx="7696200" cy="11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algn="ctr" rtl="0" eaLnBrk="1" fontAlgn="base" hangingPunct="1">
              <a:spcBef>
                <a:spcPct val="0"/>
              </a:spcBef>
              <a:spcAft>
                <a:spcPct val="0"/>
              </a:spcAft>
              <a:defRPr sz="4400" kern="1200">
                <a:solidFill>
                  <a:srgbClr val="94BF1F"/>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spcBef>
                <a:spcPts val="0"/>
              </a:spcBef>
              <a:spcAft>
                <a:spcPts val="1131"/>
              </a:spcAft>
            </a:pPr>
            <a:r>
              <a:rPr lang="de-DE" sz="4000" dirty="0" err="1">
                <a:cs typeface="Arial" panose="020B0604020202020204" pitchFamily="34" charset="0"/>
              </a:rPr>
              <a:t>Example:Language</a:t>
            </a:r>
            <a:r>
              <a:rPr lang="de-DE" sz="4000" dirty="0">
                <a:cs typeface="Arial" panose="020B0604020202020204" pitchFamily="34" charset="0"/>
              </a:rPr>
              <a:t> </a:t>
            </a:r>
            <a:r>
              <a:rPr lang="de-DE" sz="4000" dirty="0" err="1">
                <a:cs typeface="Arial" panose="020B0604020202020204" pitchFamily="34" charset="0"/>
              </a:rPr>
              <a:t>comparison</a:t>
            </a:r>
            <a:r>
              <a:rPr lang="de-DE" sz="4000" dirty="0">
                <a:cs typeface="Arial" panose="020B0604020202020204" pitchFamily="34" charset="0"/>
              </a:rPr>
              <a:t> </a:t>
            </a:r>
            <a:r>
              <a:rPr lang="de-DE" sz="3200" dirty="0">
                <a:solidFill>
                  <a:srgbClr val="254061"/>
                </a:solidFill>
                <a:hlinkClick r:id="rId2"/>
              </a:rPr>
              <a:t>http://carap.ecml.at/</a:t>
            </a:r>
            <a:endParaRPr lang="de-DE" sz="3200" dirty="0">
              <a:solidFill>
                <a:srgbClr val="254061"/>
              </a:solidFill>
            </a:endParaRPr>
          </a:p>
          <a:p>
            <a:pPr>
              <a:spcBef>
                <a:spcPts val="0"/>
              </a:spcBef>
              <a:spcAft>
                <a:spcPts val="1131"/>
              </a:spcAft>
            </a:pPr>
            <a:endParaRPr lang="de-DE" sz="3200" dirty="0">
              <a:cs typeface="Arial" panose="020B0604020202020204" pitchFamily="34" charset="0"/>
            </a:endParaRPr>
          </a:p>
        </p:txBody>
      </p:sp>
    </p:spTree>
    <p:extLst>
      <p:ext uri="{BB962C8B-B14F-4D97-AF65-F5344CB8AC3E}">
        <p14:creationId xmlns:p14="http://schemas.microsoft.com/office/powerpoint/2010/main" val="266999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endParaRPr lang="fr-FR" dirty="0"/>
          </a:p>
        </p:txBody>
      </p:sp>
      <p:graphicFrame>
        <p:nvGraphicFramePr>
          <p:cNvPr id="4" name="Espace réservé du contenu 3"/>
          <p:cNvGraphicFramePr>
            <a:graphicFrameLocks noGrp="1"/>
          </p:cNvGraphicFramePr>
          <p:nvPr>
            <p:ph idx="1"/>
          </p:nvPr>
        </p:nvGraphicFramePr>
        <p:xfrm>
          <a:off x="762000" y="1676400"/>
          <a:ext cx="7800474" cy="4114800"/>
        </p:xfrm>
        <a:graphic>
          <a:graphicData uri="http://schemas.openxmlformats.org/drawingml/2006/table">
            <a:tbl>
              <a:tblPr firstRow="1" bandRow="1">
                <a:tableStyleId>{ED083AE6-46FA-4A59-8FB0-9F97EB10719F}</a:tableStyleId>
              </a:tblPr>
              <a:tblGrid>
                <a:gridCol w="3900237">
                  <a:extLst>
                    <a:ext uri="{9D8B030D-6E8A-4147-A177-3AD203B41FA5}">
                      <a16:colId xmlns:a16="http://schemas.microsoft.com/office/drawing/2014/main" val="20000"/>
                    </a:ext>
                  </a:extLst>
                </a:gridCol>
                <a:gridCol w="3900237">
                  <a:extLst>
                    <a:ext uri="{9D8B030D-6E8A-4147-A177-3AD203B41FA5}">
                      <a16:colId xmlns:a16="http://schemas.microsoft.com/office/drawing/2014/main" val="20001"/>
                    </a:ext>
                  </a:extLst>
                </a:gridCol>
              </a:tblGrid>
              <a:tr h="411480">
                <a:tc>
                  <a:txBody>
                    <a:bodyPr/>
                    <a:lstStyle/>
                    <a:p>
                      <a:r>
                        <a:rPr lang="fr-FR" sz="2000" b="0" dirty="0"/>
                        <a:t>English</a:t>
                      </a:r>
                    </a:p>
                  </a:txBody>
                  <a:tcPr/>
                </a:tc>
                <a:tc>
                  <a:txBody>
                    <a:bodyPr/>
                    <a:lstStyle/>
                    <a:p>
                      <a:r>
                        <a:rPr lang="fr-FR" sz="2000" b="0" dirty="0" err="1"/>
                        <a:t>Spanish</a:t>
                      </a:r>
                      <a:endParaRPr lang="fr-FR" sz="2000" b="0" dirty="0"/>
                    </a:p>
                  </a:txBody>
                  <a:tcPr/>
                </a:tc>
                <a:extLst>
                  <a:ext uri="{0D108BD9-81ED-4DB2-BD59-A6C34878D82A}">
                    <a16:rowId xmlns:a16="http://schemas.microsoft.com/office/drawing/2014/main" val="10000"/>
                  </a:ext>
                </a:extLst>
              </a:tr>
              <a:tr h="411480">
                <a:tc>
                  <a:txBody>
                    <a:bodyPr/>
                    <a:lstStyle/>
                    <a:p>
                      <a:r>
                        <a:rPr lang="fr-FR" sz="2000" dirty="0"/>
                        <a:t>Occitan</a:t>
                      </a:r>
                    </a:p>
                  </a:txBody>
                  <a:tcPr/>
                </a:tc>
                <a:tc>
                  <a:txBody>
                    <a:bodyPr/>
                    <a:lstStyle/>
                    <a:p>
                      <a:r>
                        <a:rPr lang="fr-FR" sz="2000" dirty="0" err="1"/>
                        <a:t>Swiss</a:t>
                      </a:r>
                      <a:r>
                        <a:rPr lang="fr-FR" sz="2000" dirty="0"/>
                        <a:t> </a:t>
                      </a:r>
                      <a:r>
                        <a:rPr lang="fr-FR" sz="2000" dirty="0" err="1"/>
                        <a:t>German</a:t>
                      </a:r>
                      <a:endParaRPr lang="fr-FR" sz="2000" dirty="0"/>
                    </a:p>
                  </a:txBody>
                  <a:tcPr/>
                </a:tc>
                <a:extLst>
                  <a:ext uri="{0D108BD9-81ED-4DB2-BD59-A6C34878D82A}">
                    <a16:rowId xmlns:a16="http://schemas.microsoft.com/office/drawing/2014/main" val="10001"/>
                  </a:ext>
                </a:extLst>
              </a:tr>
              <a:tr h="411480">
                <a:tc>
                  <a:txBody>
                    <a:bodyPr/>
                    <a:lstStyle/>
                    <a:p>
                      <a:r>
                        <a:rPr lang="fr-FR" sz="2000" dirty="0" err="1"/>
                        <a:t>Romanian</a:t>
                      </a:r>
                      <a:endParaRPr lang="fr-FR" sz="2000" dirty="0"/>
                    </a:p>
                  </a:txBody>
                  <a:tcPr/>
                </a:tc>
                <a:tc>
                  <a:txBody>
                    <a:bodyPr/>
                    <a:lstStyle/>
                    <a:p>
                      <a:r>
                        <a:rPr lang="fr-FR" sz="2000" dirty="0"/>
                        <a:t>English</a:t>
                      </a:r>
                    </a:p>
                  </a:txBody>
                  <a:tcPr/>
                </a:tc>
                <a:extLst>
                  <a:ext uri="{0D108BD9-81ED-4DB2-BD59-A6C34878D82A}">
                    <a16:rowId xmlns:a16="http://schemas.microsoft.com/office/drawing/2014/main" val="10002"/>
                  </a:ext>
                </a:extLst>
              </a:tr>
              <a:tr h="411480">
                <a:tc>
                  <a:txBody>
                    <a:bodyPr/>
                    <a:lstStyle/>
                    <a:p>
                      <a:r>
                        <a:rPr lang="fr-FR" sz="2000" dirty="0" err="1"/>
                        <a:t>Romansch</a:t>
                      </a:r>
                      <a:endParaRPr lang="fr-FR" sz="2000" dirty="0"/>
                    </a:p>
                  </a:txBody>
                  <a:tcPr/>
                </a:tc>
                <a:tc>
                  <a:txBody>
                    <a:bodyPr/>
                    <a:lstStyle/>
                    <a:p>
                      <a:r>
                        <a:rPr lang="fr-FR" sz="2000" dirty="0" err="1"/>
                        <a:t>German</a:t>
                      </a:r>
                      <a:endParaRPr lang="fr-FR" sz="2000" dirty="0"/>
                    </a:p>
                  </a:txBody>
                  <a:tcPr/>
                </a:tc>
                <a:extLst>
                  <a:ext uri="{0D108BD9-81ED-4DB2-BD59-A6C34878D82A}">
                    <a16:rowId xmlns:a16="http://schemas.microsoft.com/office/drawing/2014/main" val="10003"/>
                  </a:ext>
                </a:extLst>
              </a:tr>
              <a:tr h="411480">
                <a:tc>
                  <a:txBody>
                    <a:bodyPr/>
                    <a:lstStyle/>
                    <a:p>
                      <a:r>
                        <a:rPr lang="fr-FR" sz="2000" dirty="0" err="1"/>
                        <a:t>Serbo-Croatian</a:t>
                      </a:r>
                      <a:endParaRPr lang="fr-F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err="1"/>
                        <a:t>Guadeloupean</a:t>
                      </a:r>
                      <a:r>
                        <a:rPr lang="fr-FR" sz="2000" dirty="0"/>
                        <a:t> </a:t>
                      </a:r>
                      <a:r>
                        <a:rPr lang="fr-FR" sz="2000" dirty="0" err="1"/>
                        <a:t>creole</a:t>
                      </a:r>
                      <a:endParaRPr lang="fr-FR" sz="2000" dirty="0"/>
                    </a:p>
                  </a:txBody>
                  <a:tcPr/>
                </a:tc>
                <a:extLst>
                  <a:ext uri="{0D108BD9-81ED-4DB2-BD59-A6C34878D82A}">
                    <a16:rowId xmlns:a16="http://schemas.microsoft.com/office/drawing/2014/main" val="10004"/>
                  </a:ext>
                </a:extLst>
              </a:tr>
              <a:tr h="411480">
                <a:tc>
                  <a:txBody>
                    <a:bodyPr/>
                    <a:lstStyle/>
                    <a:p>
                      <a:r>
                        <a:rPr lang="fr-FR" sz="2000" dirty="0" err="1"/>
                        <a:t>Spanish</a:t>
                      </a:r>
                      <a:endParaRPr lang="fr-FR" sz="2000" dirty="0"/>
                    </a:p>
                  </a:txBody>
                  <a:tcPr/>
                </a:tc>
                <a:tc>
                  <a:txBody>
                    <a:bodyPr/>
                    <a:lstStyle/>
                    <a:p>
                      <a:r>
                        <a:rPr lang="fr-FR" sz="2000" dirty="0" err="1"/>
                        <a:t>Italian</a:t>
                      </a:r>
                      <a:endParaRPr lang="fr-FR" sz="2000" dirty="0"/>
                    </a:p>
                  </a:txBody>
                  <a:tcPr/>
                </a:tc>
                <a:extLst>
                  <a:ext uri="{0D108BD9-81ED-4DB2-BD59-A6C34878D82A}">
                    <a16:rowId xmlns:a16="http://schemas.microsoft.com/office/drawing/2014/main" val="10005"/>
                  </a:ext>
                </a:extLst>
              </a:tr>
              <a:tr h="411480">
                <a:tc>
                  <a:txBody>
                    <a:bodyPr/>
                    <a:lstStyle/>
                    <a:p>
                      <a:r>
                        <a:rPr lang="fr-FR" sz="2000" dirty="0" err="1"/>
                        <a:t>Guadeloupean</a:t>
                      </a:r>
                      <a:r>
                        <a:rPr lang="fr-FR" sz="2000" dirty="0"/>
                        <a:t> </a:t>
                      </a:r>
                      <a:r>
                        <a:rPr lang="fr-FR" sz="2000" dirty="0" err="1"/>
                        <a:t>creole</a:t>
                      </a:r>
                      <a:endParaRPr lang="fr-FR" sz="2000" dirty="0"/>
                    </a:p>
                  </a:txBody>
                  <a:tcPr/>
                </a:tc>
                <a:tc>
                  <a:txBody>
                    <a:bodyPr/>
                    <a:lstStyle/>
                    <a:p>
                      <a:r>
                        <a:rPr lang="fr-FR" sz="2000" dirty="0" err="1"/>
                        <a:t>Romansch</a:t>
                      </a:r>
                      <a:endParaRPr lang="fr-FR" sz="2000" dirty="0"/>
                    </a:p>
                  </a:txBody>
                  <a:tcPr/>
                </a:tc>
                <a:extLst>
                  <a:ext uri="{0D108BD9-81ED-4DB2-BD59-A6C34878D82A}">
                    <a16:rowId xmlns:a16="http://schemas.microsoft.com/office/drawing/2014/main" val="10006"/>
                  </a:ext>
                </a:extLst>
              </a:tr>
              <a:tr h="411480">
                <a:tc>
                  <a:txBody>
                    <a:bodyPr/>
                    <a:lstStyle/>
                    <a:p>
                      <a:r>
                        <a:rPr lang="fr-FR" sz="2000" dirty="0" err="1"/>
                        <a:t>Italian</a:t>
                      </a:r>
                      <a:endParaRPr lang="fr-FR" sz="2000" dirty="0"/>
                    </a:p>
                  </a:txBody>
                  <a:tcPr/>
                </a:tc>
                <a:tc>
                  <a:txBody>
                    <a:bodyPr/>
                    <a:lstStyle/>
                    <a:p>
                      <a:r>
                        <a:rPr lang="fr-FR" sz="2000" dirty="0" err="1"/>
                        <a:t>Portuguese</a:t>
                      </a:r>
                      <a:endParaRPr lang="fr-FR" sz="2000" dirty="0"/>
                    </a:p>
                  </a:txBody>
                  <a:tcPr/>
                </a:tc>
                <a:extLst>
                  <a:ext uri="{0D108BD9-81ED-4DB2-BD59-A6C34878D82A}">
                    <a16:rowId xmlns:a16="http://schemas.microsoft.com/office/drawing/2014/main" val="10007"/>
                  </a:ext>
                </a:extLst>
              </a:tr>
              <a:tr h="411480">
                <a:tc>
                  <a:txBody>
                    <a:bodyPr/>
                    <a:lstStyle/>
                    <a:p>
                      <a:r>
                        <a:rPr lang="fr-FR" sz="2000" dirty="0" err="1"/>
                        <a:t>German</a:t>
                      </a:r>
                      <a:endParaRPr lang="fr-FR" sz="2000" dirty="0"/>
                    </a:p>
                  </a:txBody>
                  <a:tcPr/>
                </a:tc>
                <a:tc>
                  <a:txBody>
                    <a:bodyPr/>
                    <a:lstStyle/>
                    <a:p>
                      <a:r>
                        <a:rPr lang="fr-FR" sz="2000" dirty="0" err="1"/>
                        <a:t>Romanian</a:t>
                      </a:r>
                      <a:endParaRPr lang="fr-FR" sz="2000" dirty="0"/>
                    </a:p>
                  </a:txBody>
                  <a:tcPr/>
                </a:tc>
                <a:extLst>
                  <a:ext uri="{0D108BD9-81ED-4DB2-BD59-A6C34878D82A}">
                    <a16:rowId xmlns:a16="http://schemas.microsoft.com/office/drawing/2014/main" val="10008"/>
                  </a:ext>
                </a:extLst>
              </a:tr>
              <a:tr h="411480">
                <a:tc>
                  <a:txBody>
                    <a:bodyPr/>
                    <a:lstStyle/>
                    <a:p>
                      <a:r>
                        <a:rPr lang="fr-FR" sz="2000" dirty="0" err="1"/>
                        <a:t>Portuguese</a:t>
                      </a:r>
                      <a:endParaRPr lang="fr-FR" sz="2000" dirty="0"/>
                    </a:p>
                  </a:txBody>
                  <a:tcPr/>
                </a:tc>
                <a:tc>
                  <a:txBody>
                    <a:bodyPr/>
                    <a:lstStyle/>
                    <a:p>
                      <a:r>
                        <a:rPr lang="fr-FR" sz="2000" dirty="0"/>
                        <a:t>Occitan</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1875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3747656"/>
            <a:ext cx="1305030" cy="187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a:spLocks noGrp="1" noChangeArrowheads="1"/>
          </p:cNvSpPr>
          <p:nvPr>
            <p:ph type="title"/>
          </p:nvPr>
        </p:nvSpPr>
        <p:spPr>
          <a:xfrm>
            <a:off x="1447800" y="274638"/>
            <a:ext cx="7467600" cy="850106"/>
          </a:xfrm>
        </p:spPr>
        <p:txBody>
          <a:bodyPr>
            <a:noAutofit/>
          </a:bodyPr>
          <a:lstStyle/>
          <a:p>
            <a:r>
              <a:rPr lang="de-CH" sz="4000" dirty="0">
                <a:latin typeface="Calibri"/>
                <a:cs typeface="Calibri"/>
                <a:sym typeface="Calibri"/>
              </a:rPr>
              <a:t>The </a:t>
            </a:r>
            <a:r>
              <a:rPr lang="de-CH" sz="4000" dirty="0" err="1">
                <a:latin typeface="Calibri"/>
                <a:cs typeface="Calibri"/>
                <a:sym typeface="Calibri"/>
              </a:rPr>
              <a:t>first</a:t>
            </a:r>
            <a:r>
              <a:rPr lang="de-CH" sz="4000" dirty="0">
                <a:latin typeface="Calibri"/>
                <a:cs typeface="Calibri"/>
                <a:sym typeface="Calibri"/>
              </a:rPr>
              <a:t> </a:t>
            </a:r>
            <a:r>
              <a:rPr lang="de-CH" sz="4000" dirty="0" err="1">
                <a:latin typeface="Calibri"/>
                <a:cs typeface="Calibri"/>
                <a:sym typeface="Calibri"/>
              </a:rPr>
              <a:t>language</a:t>
            </a:r>
            <a:r>
              <a:rPr lang="de-CH" sz="4000" dirty="0">
                <a:latin typeface="Calibri"/>
                <a:cs typeface="Calibri"/>
                <a:sym typeface="Calibri"/>
              </a:rPr>
              <a:t> </a:t>
            </a:r>
            <a:r>
              <a:rPr lang="de-CH" sz="4000" dirty="0" err="1">
                <a:latin typeface="Calibri"/>
                <a:cs typeface="Calibri"/>
                <a:sym typeface="Calibri"/>
              </a:rPr>
              <a:t>can</a:t>
            </a:r>
            <a:r>
              <a:rPr lang="de-CH" sz="4000" dirty="0">
                <a:latin typeface="Calibri"/>
                <a:cs typeface="Calibri"/>
                <a:sym typeface="Calibri"/>
              </a:rPr>
              <a:t> </a:t>
            </a:r>
            <a:r>
              <a:rPr lang="de-CH" sz="4000" dirty="0" err="1">
                <a:latin typeface="Calibri"/>
                <a:cs typeface="Calibri"/>
                <a:sym typeface="Calibri"/>
              </a:rPr>
              <a:t>be</a:t>
            </a:r>
            <a:r>
              <a:rPr lang="de-CH" sz="4000" dirty="0">
                <a:latin typeface="Calibri"/>
                <a:cs typeface="Calibri"/>
                <a:sym typeface="Calibri"/>
              </a:rPr>
              <a:t> </a:t>
            </a:r>
            <a:r>
              <a:rPr lang="de-CH" sz="4000" dirty="0" err="1">
                <a:latin typeface="Calibri"/>
                <a:cs typeface="Calibri"/>
                <a:sym typeface="Calibri"/>
              </a:rPr>
              <a:t>used</a:t>
            </a:r>
            <a:r>
              <a:rPr lang="de-CH" sz="4000" dirty="0">
                <a:latin typeface="Calibri"/>
                <a:cs typeface="Calibri"/>
                <a:sym typeface="Calibri"/>
              </a:rPr>
              <a:t> </a:t>
            </a:r>
            <a:r>
              <a:rPr lang="de-CH" sz="4000" dirty="0" err="1">
                <a:latin typeface="Calibri"/>
                <a:cs typeface="Calibri"/>
                <a:sym typeface="Calibri"/>
              </a:rPr>
              <a:t>for</a:t>
            </a:r>
            <a:r>
              <a:rPr lang="de-CH" sz="4000" dirty="0">
                <a:latin typeface="Calibri"/>
                <a:cs typeface="Calibri"/>
                <a:sym typeface="Calibri"/>
              </a:rPr>
              <a:t>…</a:t>
            </a:r>
            <a:endParaRPr lang="de-DE" altLang="de-DE" sz="4000" dirty="0">
              <a:latin typeface="Calibri"/>
              <a:cs typeface="Calibri"/>
              <a:sym typeface="Calibri"/>
            </a:endParaRPr>
          </a:p>
        </p:txBody>
      </p:sp>
      <p:sp>
        <p:nvSpPr>
          <p:cNvPr id="7" name="Textfeld 6">
            <a:extLst>
              <a:ext uri="{FF2B5EF4-FFF2-40B4-BE49-F238E27FC236}">
                <a16:creationId xmlns:a16="http://schemas.microsoft.com/office/drawing/2014/main" id="{5CBCD377-0F09-0BC6-CE71-138CAC5D9645}"/>
              </a:ext>
            </a:extLst>
          </p:cNvPr>
          <p:cNvSpPr txBox="1"/>
          <p:nvPr/>
        </p:nvSpPr>
        <p:spPr>
          <a:xfrm>
            <a:off x="370996" y="1524000"/>
            <a:ext cx="5157588" cy="8533105"/>
          </a:xfrm>
          <a:prstGeom prst="rect">
            <a:avLst/>
          </a:prstGeom>
          <a:noFill/>
        </p:spPr>
        <p:txBody>
          <a:bodyPr wrap="square">
            <a:spAutoFit/>
          </a:bodyPr>
          <a:lstStyle/>
          <a:p>
            <a:pPr marL="285750" indent="-285750">
              <a:spcBef>
                <a:spcPts val="496"/>
              </a:spcBef>
              <a:buFont typeface="Arial" panose="020B0604020202020204" pitchFamily="34" charset="0"/>
              <a:buChar char="•"/>
              <a:defRPr/>
            </a:pPr>
            <a:r>
              <a:rPr lang="de-DE" dirty="0" err="1">
                <a:solidFill>
                  <a:srgbClr val="000000"/>
                </a:solidFill>
                <a:latin typeface="+mn-lt"/>
              </a:rPr>
              <a:t>Alphabetisation</a:t>
            </a:r>
            <a:endParaRPr lang="de-DE" dirty="0">
              <a:solidFill>
                <a:srgbClr val="000000"/>
              </a:solidFill>
              <a:latin typeface="+mn-lt"/>
            </a:endParaRPr>
          </a:p>
          <a:p>
            <a:pPr marL="742950" lvl="1" indent="-285750">
              <a:spcBef>
                <a:spcPts val="496"/>
              </a:spcBef>
              <a:buFont typeface="Arial" panose="020B0604020202020204" pitchFamily="34" charset="0"/>
              <a:buChar char="•"/>
              <a:defRPr/>
            </a:pPr>
            <a:r>
              <a:rPr lang="en-US" dirty="0">
                <a:solidFill>
                  <a:srgbClr val="000000"/>
                </a:solidFill>
                <a:latin typeface="+mn-lt"/>
                <a:cs typeface="Arial" pitchFamily="34" charset="0"/>
              </a:rPr>
              <a:t>If a child does not (yet) speak the school language, he or she can learn the alphabet through the first language.</a:t>
            </a:r>
          </a:p>
          <a:p>
            <a:pPr marL="742950" lvl="1" indent="-285750">
              <a:spcBef>
                <a:spcPts val="496"/>
              </a:spcBef>
              <a:buFont typeface="Arial" panose="020B0604020202020204" pitchFamily="34" charset="0"/>
              <a:buChar char="•"/>
              <a:defRPr/>
            </a:pPr>
            <a:r>
              <a:rPr lang="en-US" dirty="0">
                <a:solidFill>
                  <a:srgbClr val="000000"/>
                </a:solidFill>
                <a:latin typeface="+mn-lt"/>
                <a:cs typeface="Arial" pitchFamily="34" charset="0"/>
              </a:rPr>
              <a:t>Knowledge of writing systems is helpful (do the signs stand for sounds, syllables or words?).</a:t>
            </a:r>
            <a:endParaRPr lang="de-DE" dirty="0">
              <a:solidFill>
                <a:srgbClr val="000000"/>
              </a:solidFill>
              <a:latin typeface="+mn-lt"/>
              <a:cs typeface="Arial" pitchFamily="34" charset="0"/>
            </a:endParaRPr>
          </a:p>
          <a:p>
            <a:pPr marL="285750" indent="-285750">
              <a:spcBef>
                <a:spcPts val="496"/>
              </a:spcBef>
              <a:buFont typeface="Arial" panose="020B0604020202020204" pitchFamily="34" charset="0"/>
              <a:buChar char="•"/>
              <a:defRPr/>
            </a:pPr>
            <a:r>
              <a:rPr lang="en-US" dirty="0">
                <a:latin typeface="+mn-lt"/>
                <a:cs typeface="Arial" pitchFamily="34" charset="0"/>
              </a:rPr>
              <a:t>Knowledge about different types of texts</a:t>
            </a:r>
          </a:p>
          <a:p>
            <a:pPr marL="742950" lvl="1" indent="-285750">
              <a:spcBef>
                <a:spcPts val="496"/>
              </a:spcBef>
              <a:buFont typeface="Arial" panose="020B0604020202020204" pitchFamily="34" charset="0"/>
              <a:buChar char="•"/>
              <a:defRPr/>
            </a:pPr>
            <a:r>
              <a:rPr lang="en-US" dirty="0">
                <a:latin typeface="+mn-lt"/>
                <a:cs typeface="Arial" pitchFamily="34" charset="0"/>
              </a:rPr>
              <a:t>Fairy tales have the same structure in every language! This can be experienced through the first language.</a:t>
            </a:r>
          </a:p>
          <a:p>
            <a:pPr marL="742950" lvl="1" indent="-285750">
              <a:spcBef>
                <a:spcPts val="496"/>
              </a:spcBef>
              <a:buFont typeface="Arial" panose="020B0604020202020204" pitchFamily="34" charset="0"/>
              <a:buChar char="•"/>
              <a:defRPr/>
            </a:pPr>
            <a:r>
              <a:rPr lang="en-US" dirty="0">
                <a:latin typeface="+mn-lt"/>
                <a:cs typeface="Arial" pitchFamily="34" charset="0"/>
              </a:rPr>
              <a:t>Multilingual reading, e.g. with a "literary menu" together with parents at a school celebration allows collaboration with parents.</a:t>
            </a:r>
            <a:r>
              <a:rPr lang="de-DE" dirty="0">
                <a:latin typeface="+mn-lt"/>
                <a:cs typeface="Arial" pitchFamily="34" charset="0"/>
              </a:rPr>
              <a:t>	</a:t>
            </a:r>
          </a:p>
          <a:p>
            <a:pPr>
              <a:spcBef>
                <a:spcPts val="496"/>
              </a:spcBef>
              <a:defRPr/>
            </a:pPr>
            <a:endParaRPr lang="de-DE" dirty="0">
              <a:latin typeface="+mn-lt"/>
              <a:cs typeface="Arial" pitchFamily="34" charset="0"/>
            </a:endParaRPr>
          </a:p>
          <a:p>
            <a:pPr>
              <a:spcBef>
                <a:spcPts val="496"/>
              </a:spcBef>
              <a:defRPr/>
            </a:pPr>
            <a:endParaRPr lang="de-DE" dirty="0">
              <a:latin typeface="+mn-lt"/>
              <a:cs typeface="Arial" pitchFamily="34" charset="0"/>
            </a:endParaRPr>
          </a:p>
          <a:p>
            <a:pPr>
              <a:spcBef>
                <a:spcPts val="496"/>
              </a:spcBef>
              <a:defRPr/>
            </a:pPr>
            <a:endParaRPr lang="de-DE" dirty="0">
              <a:latin typeface="+mn-lt"/>
              <a:cs typeface="Arial" pitchFamily="34" charset="0"/>
            </a:endParaRPr>
          </a:p>
          <a:p>
            <a:pPr>
              <a:spcBef>
                <a:spcPts val="496"/>
              </a:spcBef>
              <a:defRPr/>
            </a:pPr>
            <a:endParaRPr lang="de-DE" dirty="0">
              <a:latin typeface="+mn-lt"/>
              <a:cs typeface="Arial" pitchFamily="34" charset="0"/>
            </a:endParaRPr>
          </a:p>
          <a:p>
            <a:pPr>
              <a:spcBef>
                <a:spcPts val="496"/>
              </a:spcBef>
              <a:defRPr/>
            </a:pPr>
            <a:r>
              <a:rPr lang="de-DE" dirty="0" err="1">
                <a:latin typeface="+mn-lt"/>
                <a:cs typeface="Arial" pitchFamily="34" charset="0"/>
              </a:rPr>
              <a:t>app</a:t>
            </a:r>
            <a:r>
              <a:rPr lang="de-DE" dirty="0">
                <a:latin typeface="+mn-lt"/>
                <a:cs typeface="Arial" pitchFamily="34" charset="0"/>
              </a:rPr>
              <a:t> </a:t>
            </a:r>
            <a:r>
              <a:rPr lang="de-DE" dirty="0" err="1">
                <a:latin typeface="+mn-lt"/>
                <a:cs typeface="Arial" pitchFamily="34" charset="0"/>
              </a:rPr>
              <a:t>for</a:t>
            </a:r>
            <a:r>
              <a:rPr lang="de-DE" dirty="0">
                <a:latin typeface="+mn-lt"/>
                <a:cs typeface="Arial" pitchFamily="34" charset="0"/>
              </a:rPr>
              <a:t> </a:t>
            </a:r>
            <a:r>
              <a:rPr lang="de-DE" dirty="0" err="1">
                <a:latin typeface="+mn-lt"/>
                <a:cs typeface="Arial" pitchFamily="34" charset="0"/>
              </a:rPr>
              <a:t>creating</a:t>
            </a:r>
            <a:r>
              <a:rPr lang="de-DE" dirty="0">
                <a:latin typeface="+mn-lt"/>
                <a:cs typeface="Arial" pitchFamily="34" charset="0"/>
              </a:rPr>
              <a:t> „</a:t>
            </a:r>
            <a:r>
              <a:rPr lang="de-DE" dirty="0" err="1">
                <a:latin typeface="+mn-lt"/>
                <a:cs typeface="Arial" pitchFamily="34" charset="0"/>
              </a:rPr>
              <a:t>identity</a:t>
            </a:r>
            <a:r>
              <a:rPr lang="de-DE" dirty="0">
                <a:latin typeface="+mn-lt"/>
                <a:cs typeface="Arial" pitchFamily="34" charset="0"/>
              </a:rPr>
              <a:t> </a:t>
            </a:r>
            <a:r>
              <a:rPr lang="de-DE" dirty="0" err="1">
                <a:latin typeface="+mn-lt"/>
                <a:cs typeface="Arial" pitchFamily="34" charset="0"/>
              </a:rPr>
              <a:t>texts</a:t>
            </a:r>
            <a:r>
              <a:rPr lang="de-DE" dirty="0">
                <a:latin typeface="+mn-lt"/>
                <a:cs typeface="Arial" pitchFamily="34" charset="0"/>
              </a:rPr>
              <a:t>“: 	</a:t>
            </a:r>
            <a:r>
              <a:rPr lang="de-DE" dirty="0">
                <a:latin typeface="+mn-lt"/>
                <a:cs typeface="Arial" pitchFamily="34" charset="0"/>
                <a:hlinkClick r:id="rId4"/>
              </a:rPr>
              <a:t>https://scribjab.com/</a:t>
            </a:r>
            <a:r>
              <a:rPr lang="de-DE" dirty="0">
                <a:latin typeface="+mn-lt"/>
                <a:cs typeface="Arial" pitchFamily="34" charset="0"/>
              </a:rPr>
              <a:t> </a:t>
            </a:r>
          </a:p>
          <a:p>
            <a:pPr>
              <a:spcBef>
                <a:spcPts val="496"/>
              </a:spcBef>
              <a:defRPr/>
            </a:pPr>
            <a:br>
              <a:rPr lang="de-DE" dirty="0">
                <a:latin typeface="+mn-lt"/>
                <a:cs typeface="Arial" pitchFamily="34" charset="0"/>
              </a:rPr>
            </a:br>
            <a:endParaRPr lang="de-DE" dirty="0">
              <a:latin typeface="+mn-lt"/>
              <a:cs typeface="Arial" pitchFamily="34" charset="0"/>
            </a:endParaRPr>
          </a:p>
          <a:p>
            <a:pPr marL="285750" indent="-285750">
              <a:spcBef>
                <a:spcPts val="496"/>
              </a:spcBef>
              <a:buFont typeface="Arial" panose="020B0604020202020204" pitchFamily="34" charset="0"/>
              <a:buChar char="•"/>
              <a:defRPr/>
            </a:pPr>
            <a:endParaRPr lang="de-DE" dirty="0">
              <a:latin typeface="+mn-lt"/>
              <a:cs typeface="Arial" pitchFamily="34" charset="0"/>
            </a:endParaRPr>
          </a:p>
          <a:p>
            <a:pPr marL="285750" indent="-285750">
              <a:spcBef>
                <a:spcPts val="496"/>
              </a:spcBef>
              <a:buFont typeface="Arial" panose="020B0604020202020204" pitchFamily="34" charset="0"/>
              <a:buChar char="•"/>
              <a:defRPr/>
            </a:pPr>
            <a:endParaRPr lang="de-DE" dirty="0">
              <a:latin typeface="+mn-lt"/>
              <a:cs typeface="Arial" pitchFamily="34" charset="0"/>
            </a:endParaRPr>
          </a:p>
          <a:p>
            <a:pPr marL="285750" indent="-285750">
              <a:spcBef>
                <a:spcPts val="496"/>
              </a:spcBef>
              <a:buFont typeface="Arial" panose="020B0604020202020204" pitchFamily="34" charset="0"/>
              <a:buChar char="•"/>
              <a:defRPr/>
            </a:pPr>
            <a:endParaRPr lang="de-DE" dirty="0">
              <a:latin typeface="+mn-lt"/>
              <a:cs typeface="Arial" pitchFamily="34" charset="0"/>
            </a:endParaRPr>
          </a:p>
          <a:p>
            <a:pPr marL="285750" indent="-285750">
              <a:spcBef>
                <a:spcPts val="496"/>
              </a:spcBef>
              <a:buFont typeface="Arial" panose="020B0604020202020204" pitchFamily="34" charset="0"/>
              <a:buChar char="•"/>
              <a:defRPr/>
            </a:pPr>
            <a:endParaRPr lang="de-DE" dirty="0">
              <a:latin typeface="+mn-lt"/>
              <a:cs typeface="Arial" pitchFamily="34" charset="0"/>
            </a:endParaRPr>
          </a:p>
        </p:txBody>
      </p:sp>
      <p:grpSp>
        <p:nvGrpSpPr>
          <p:cNvPr id="22" name="Gruppieren 21">
            <a:extLst>
              <a:ext uri="{FF2B5EF4-FFF2-40B4-BE49-F238E27FC236}">
                <a16:creationId xmlns:a16="http://schemas.microsoft.com/office/drawing/2014/main" id="{81E8B828-8D4D-F5C1-C256-EBB71B76C850}"/>
              </a:ext>
            </a:extLst>
          </p:cNvPr>
          <p:cNvGrpSpPr/>
          <p:nvPr/>
        </p:nvGrpSpPr>
        <p:grpSpPr>
          <a:xfrm>
            <a:off x="5563982" y="2195944"/>
            <a:ext cx="3209022" cy="914401"/>
            <a:chOff x="4050863" y="1542546"/>
            <a:chExt cx="4604377" cy="1542521"/>
          </a:xfrm>
        </p:grpSpPr>
        <p:pic>
          <p:nvPicPr>
            <p:cNvPr id="23" name="Grafik 22">
              <a:extLst>
                <a:ext uri="{FF2B5EF4-FFF2-40B4-BE49-F238E27FC236}">
                  <a16:creationId xmlns:a16="http://schemas.microsoft.com/office/drawing/2014/main" id="{61A862A5-385E-0717-3852-2BB724CC22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50863" y="1542546"/>
              <a:ext cx="4553585" cy="1171739"/>
            </a:xfrm>
            <a:prstGeom prst="rect">
              <a:avLst/>
            </a:prstGeom>
          </p:spPr>
        </p:pic>
        <p:sp>
          <p:nvSpPr>
            <p:cNvPr id="24" name="Textfeld 23">
              <a:extLst>
                <a:ext uri="{FF2B5EF4-FFF2-40B4-BE49-F238E27FC236}">
                  <a16:creationId xmlns:a16="http://schemas.microsoft.com/office/drawing/2014/main" id="{ECE44F86-0487-0C06-07C6-EA9C58EDCE53}"/>
                </a:ext>
              </a:extLst>
            </p:cNvPr>
            <p:cNvSpPr txBox="1"/>
            <p:nvPr/>
          </p:nvSpPr>
          <p:spPr>
            <a:xfrm>
              <a:off x="6438317" y="2714284"/>
              <a:ext cx="2216923" cy="370783"/>
            </a:xfrm>
            <a:prstGeom prst="rect">
              <a:avLst/>
            </a:prstGeom>
            <a:noFill/>
          </p:spPr>
          <p:txBody>
            <a:bodyPr wrap="square">
              <a:spAutoFit/>
            </a:bodyPr>
            <a:lstStyle/>
            <a:p>
              <a:pPr algn="r"/>
              <a:r>
                <a:rPr lang="de-CH" sz="1400" b="0" kern="0" dirty="0">
                  <a:latin typeface="+mn-lt"/>
                </a:rPr>
                <a:t>(</a:t>
              </a:r>
              <a:r>
                <a:rPr lang="de-CH" sz="1400" kern="0" dirty="0" err="1">
                  <a:latin typeface="+mn-lt"/>
                </a:rPr>
                <a:t>Hsueh</a:t>
              </a:r>
              <a:r>
                <a:rPr lang="de-CH" sz="1400" b="0" kern="0" dirty="0">
                  <a:latin typeface="+mn-lt"/>
                </a:rPr>
                <a:t> 2016)</a:t>
              </a:r>
              <a:endParaRPr lang="de-DE" sz="1400" dirty="0">
                <a:latin typeface="+mn-lt"/>
              </a:endParaRPr>
            </a:p>
          </p:txBody>
        </p:sp>
      </p:grpSp>
    </p:spTree>
    <p:extLst>
      <p:ext uri="{BB962C8B-B14F-4D97-AF65-F5344CB8AC3E}">
        <p14:creationId xmlns:p14="http://schemas.microsoft.com/office/powerpoint/2010/main" val="1190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1447800" y="304800"/>
            <a:ext cx="7467600" cy="850106"/>
          </a:xfrm>
        </p:spPr>
        <p:txBody>
          <a:bodyPr>
            <a:noAutofit/>
          </a:bodyPr>
          <a:lstStyle/>
          <a:p>
            <a:r>
              <a:rPr lang="de-CH" sz="4000" dirty="0">
                <a:latin typeface="Calibri"/>
                <a:cs typeface="Calibri"/>
                <a:sym typeface="Calibri"/>
              </a:rPr>
              <a:t>The </a:t>
            </a:r>
            <a:r>
              <a:rPr lang="de-CH" sz="4000" dirty="0" err="1">
                <a:latin typeface="Calibri"/>
                <a:cs typeface="Calibri"/>
                <a:sym typeface="Calibri"/>
              </a:rPr>
              <a:t>first</a:t>
            </a:r>
            <a:r>
              <a:rPr lang="de-CH" sz="4000" dirty="0">
                <a:latin typeface="Calibri"/>
                <a:cs typeface="Calibri"/>
                <a:sym typeface="Calibri"/>
              </a:rPr>
              <a:t> </a:t>
            </a:r>
            <a:r>
              <a:rPr lang="de-CH" sz="4000" dirty="0" err="1">
                <a:latin typeface="Calibri"/>
                <a:cs typeface="Calibri"/>
                <a:sym typeface="Calibri"/>
              </a:rPr>
              <a:t>language</a:t>
            </a:r>
            <a:r>
              <a:rPr lang="de-CH" sz="4000" dirty="0">
                <a:latin typeface="Calibri"/>
                <a:cs typeface="Calibri"/>
                <a:sym typeface="Calibri"/>
              </a:rPr>
              <a:t> </a:t>
            </a:r>
            <a:r>
              <a:rPr lang="de-CH" sz="4000" dirty="0" err="1">
                <a:latin typeface="Calibri"/>
                <a:cs typeface="Calibri"/>
                <a:sym typeface="Calibri"/>
              </a:rPr>
              <a:t>can</a:t>
            </a:r>
            <a:r>
              <a:rPr lang="de-CH" sz="4000" dirty="0">
                <a:latin typeface="Calibri"/>
                <a:cs typeface="Calibri"/>
                <a:sym typeface="Calibri"/>
              </a:rPr>
              <a:t> </a:t>
            </a:r>
            <a:r>
              <a:rPr lang="de-CH" sz="4000" dirty="0" err="1">
                <a:latin typeface="Calibri"/>
                <a:cs typeface="Calibri"/>
                <a:sym typeface="Calibri"/>
              </a:rPr>
              <a:t>be</a:t>
            </a:r>
            <a:r>
              <a:rPr lang="de-CH" sz="4000" dirty="0">
                <a:latin typeface="Calibri"/>
                <a:cs typeface="Calibri"/>
                <a:sym typeface="Calibri"/>
              </a:rPr>
              <a:t> </a:t>
            </a:r>
            <a:r>
              <a:rPr lang="de-CH" sz="4000" dirty="0" err="1">
                <a:latin typeface="Calibri"/>
                <a:cs typeface="Calibri"/>
                <a:sym typeface="Calibri"/>
              </a:rPr>
              <a:t>used</a:t>
            </a:r>
            <a:r>
              <a:rPr lang="de-CH" sz="4000" dirty="0">
                <a:latin typeface="Calibri"/>
                <a:cs typeface="Calibri"/>
                <a:sym typeface="Calibri"/>
              </a:rPr>
              <a:t> </a:t>
            </a:r>
            <a:r>
              <a:rPr lang="de-CH" sz="4000" dirty="0" err="1">
                <a:latin typeface="Calibri"/>
                <a:cs typeface="Calibri"/>
                <a:sym typeface="Calibri"/>
              </a:rPr>
              <a:t>for</a:t>
            </a:r>
            <a:r>
              <a:rPr lang="de-CH" sz="4000" dirty="0">
                <a:latin typeface="Calibri"/>
                <a:cs typeface="Calibri"/>
                <a:sym typeface="Calibri"/>
              </a:rPr>
              <a:t>…</a:t>
            </a:r>
            <a:endParaRPr lang="de-DE" altLang="de-DE" sz="4000" dirty="0">
              <a:latin typeface="Calibri"/>
              <a:cs typeface="Calibri"/>
              <a:sym typeface="Calibri"/>
            </a:endParaRPr>
          </a:p>
        </p:txBody>
      </p:sp>
      <p:sp>
        <p:nvSpPr>
          <p:cNvPr id="7" name="Textfeld 6">
            <a:extLst>
              <a:ext uri="{FF2B5EF4-FFF2-40B4-BE49-F238E27FC236}">
                <a16:creationId xmlns:a16="http://schemas.microsoft.com/office/drawing/2014/main" id="{5CBCD377-0F09-0BC6-CE71-138CAC5D9645}"/>
              </a:ext>
            </a:extLst>
          </p:cNvPr>
          <p:cNvSpPr txBox="1"/>
          <p:nvPr/>
        </p:nvSpPr>
        <p:spPr>
          <a:xfrm>
            <a:off x="339436" y="1648581"/>
            <a:ext cx="4953000" cy="5773375"/>
          </a:xfrm>
          <a:prstGeom prst="rect">
            <a:avLst/>
          </a:prstGeom>
          <a:noFill/>
        </p:spPr>
        <p:txBody>
          <a:bodyPr wrap="square">
            <a:spAutoFit/>
          </a:bodyPr>
          <a:lstStyle/>
          <a:p>
            <a:pPr marL="342900" indent="-342900">
              <a:spcBef>
                <a:spcPts val="496"/>
              </a:spcBef>
              <a:buFont typeface="Arial" panose="020B0604020202020204" pitchFamily="34" charset="0"/>
              <a:buChar char="•"/>
              <a:defRPr/>
            </a:pPr>
            <a:r>
              <a:rPr lang="de-DE" sz="2000" dirty="0" err="1">
                <a:latin typeface="+mn-lt"/>
                <a:cs typeface="Arial" pitchFamily="34" charset="0"/>
              </a:rPr>
              <a:t>Production</a:t>
            </a:r>
            <a:r>
              <a:rPr lang="de-DE" sz="2000" dirty="0">
                <a:latin typeface="+mn-lt"/>
                <a:cs typeface="Arial" pitchFamily="34" charset="0"/>
              </a:rPr>
              <a:t> </a:t>
            </a:r>
            <a:r>
              <a:rPr lang="de-DE" sz="2000" dirty="0" err="1">
                <a:latin typeface="+mn-lt"/>
                <a:cs typeface="Arial" pitchFamily="34" charset="0"/>
              </a:rPr>
              <a:t>of</a:t>
            </a:r>
            <a:r>
              <a:rPr lang="de-DE" sz="2000" dirty="0">
                <a:latin typeface="+mn-lt"/>
                <a:cs typeface="Arial" pitchFamily="34" charset="0"/>
              </a:rPr>
              <a:t> </a:t>
            </a:r>
            <a:r>
              <a:rPr lang="de-DE" sz="2000" dirty="0" err="1">
                <a:latin typeface="+mn-lt"/>
                <a:cs typeface="Arial" pitchFamily="34" charset="0"/>
              </a:rPr>
              <a:t>texts</a:t>
            </a:r>
            <a:endParaRPr lang="de-DE" sz="2000" dirty="0">
              <a:latin typeface="+mn-lt"/>
              <a:cs typeface="Arial" pitchFamily="34" charset="0"/>
            </a:endParaRPr>
          </a:p>
          <a:p>
            <a:pPr marL="800100" lvl="1" indent="-342900">
              <a:spcBef>
                <a:spcPts val="496"/>
              </a:spcBef>
              <a:buFont typeface="Arial" panose="020B0604020202020204" pitchFamily="34" charset="0"/>
              <a:buChar char="•"/>
              <a:defRPr/>
            </a:pPr>
            <a:r>
              <a:rPr lang="en-US" sz="2000" dirty="0">
                <a:latin typeface="+mn-lt"/>
                <a:cs typeface="Arial" pitchFamily="34" charset="0"/>
              </a:rPr>
              <a:t>when planning a text in the school language (or a foreign language), the ideas can be written down in the first language</a:t>
            </a:r>
          </a:p>
          <a:p>
            <a:pPr marL="800100" lvl="1" indent="-342900">
              <a:spcBef>
                <a:spcPts val="496"/>
              </a:spcBef>
              <a:buFont typeface="Arial" panose="020B0604020202020204" pitchFamily="34" charset="0"/>
              <a:buChar char="•"/>
              <a:defRPr/>
            </a:pPr>
            <a:r>
              <a:rPr lang="en-US" sz="2000" dirty="0">
                <a:latin typeface="+mn-lt"/>
                <a:cs typeface="Arial" pitchFamily="34" charset="0"/>
              </a:rPr>
              <a:t>"Identity texts" are a creative way to feel one's L1 as a resource, and they reflect one's identity.</a:t>
            </a:r>
            <a:br>
              <a:rPr lang="en-US" sz="2000" dirty="0">
                <a:latin typeface="+mn-lt"/>
                <a:cs typeface="Arial" pitchFamily="34" charset="0"/>
              </a:rPr>
            </a:br>
            <a:br>
              <a:rPr lang="en-US" sz="2000" dirty="0">
                <a:latin typeface="+mn-lt"/>
                <a:cs typeface="Arial" pitchFamily="34" charset="0"/>
              </a:rPr>
            </a:br>
            <a:r>
              <a:rPr lang="de-DE" sz="2000" dirty="0" err="1">
                <a:latin typeface="+mn-lt"/>
                <a:cs typeface="Arial" pitchFamily="34" charset="0"/>
              </a:rPr>
              <a:t>app</a:t>
            </a:r>
            <a:r>
              <a:rPr lang="de-DE" sz="2000" dirty="0">
                <a:latin typeface="+mn-lt"/>
                <a:cs typeface="Arial" pitchFamily="34" charset="0"/>
              </a:rPr>
              <a:t> </a:t>
            </a:r>
            <a:r>
              <a:rPr lang="de-DE" sz="2000" dirty="0" err="1">
                <a:latin typeface="+mn-lt"/>
                <a:cs typeface="Arial" pitchFamily="34" charset="0"/>
              </a:rPr>
              <a:t>for</a:t>
            </a:r>
            <a:r>
              <a:rPr lang="de-DE" sz="2000" dirty="0">
                <a:latin typeface="+mn-lt"/>
                <a:cs typeface="Arial" pitchFamily="34" charset="0"/>
              </a:rPr>
              <a:t> </a:t>
            </a:r>
            <a:r>
              <a:rPr lang="de-DE" sz="2000" dirty="0" err="1">
                <a:latin typeface="+mn-lt"/>
                <a:cs typeface="Arial" pitchFamily="34" charset="0"/>
              </a:rPr>
              <a:t>creating</a:t>
            </a:r>
            <a:r>
              <a:rPr lang="de-DE" sz="2000" dirty="0">
                <a:latin typeface="+mn-lt"/>
                <a:cs typeface="Arial" pitchFamily="34" charset="0"/>
              </a:rPr>
              <a:t> „</a:t>
            </a:r>
            <a:r>
              <a:rPr lang="de-DE" sz="2000" dirty="0" err="1">
                <a:latin typeface="+mn-lt"/>
                <a:cs typeface="Arial" pitchFamily="34" charset="0"/>
              </a:rPr>
              <a:t>identity</a:t>
            </a:r>
            <a:r>
              <a:rPr lang="de-DE" sz="2000" dirty="0">
                <a:latin typeface="+mn-lt"/>
                <a:cs typeface="Arial" pitchFamily="34" charset="0"/>
              </a:rPr>
              <a:t> </a:t>
            </a:r>
            <a:r>
              <a:rPr lang="de-DE" sz="2000" dirty="0" err="1">
                <a:latin typeface="+mn-lt"/>
                <a:cs typeface="Arial" pitchFamily="34" charset="0"/>
              </a:rPr>
              <a:t>texts</a:t>
            </a:r>
            <a:r>
              <a:rPr lang="de-DE" sz="2000" dirty="0">
                <a:latin typeface="+mn-lt"/>
                <a:cs typeface="Arial" pitchFamily="34" charset="0"/>
              </a:rPr>
              <a:t>“: </a:t>
            </a:r>
            <a:r>
              <a:rPr lang="de-DE" sz="2000" dirty="0">
                <a:latin typeface="+mn-lt"/>
                <a:cs typeface="Arial" pitchFamily="34" charset="0"/>
                <a:hlinkClick r:id="rId3"/>
              </a:rPr>
              <a:t>https://scribjab.com/</a:t>
            </a:r>
            <a:r>
              <a:rPr lang="de-DE" sz="2000" dirty="0">
                <a:latin typeface="+mn-lt"/>
                <a:cs typeface="Arial" pitchFamily="34" charset="0"/>
              </a:rPr>
              <a:t> </a:t>
            </a:r>
          </a:p>
          <a:p>
            <a:pPr>
              <a:spcBef>
                <a:spcPts val="496"/>
              </a:spcBef>
              <a:defRPr/>
            </a:pPr>
            <a:br>
              <a:rPr lang="de-DE" sz="2000" dirty="0">
                <a:latin typeface="+mn-lt"/>
                <a:cs typeface="Arial" pitchFamily="34" charset="0"/>
              </a:rPr>
            </a:br>
            <a:endParaRPr lang="de-DE" sz="2000" dirty="0">
              <a:latin typeface="+mn-lt"/>
              <a:cs typeface="Arial" pitchFamily="34" charset="0"/>
            </a:endParaRPr>
          </a:p>
          <a:p>
            <a:pPr marL="285750" indent="-285750">
              <a:spcBef>
                <a:spcPts val="496"/>
              </a:spcBef>
              <a:buFont typeface="Arial" panose="020B0604020202020204" pitchFamily="34" charset="0"/>
              <a:buChar char="•"/>
              <a:defRPr/>
            </a:pPr>
            <a:endParaRPr lang="de-DE" sz="2000" dirty="0">
              <a:latin typeface="+mn-lt"/>
              <a:cs typeface="Arial" pitchFamily="34" charset="0"/>
            </a:endParaRPr>
          </a:p>
          <a:p>
            <a:pPr marL="285750" indent="-285750">
              <a:spcBef>
                <a:spcPts val="496"/>
              </a:spcBef>
              <a:buFont typeface="Arial" panose="020B0604020202020204" pitchFamily="34" charset="0"/>
              <a:buChar char="•"/>
              <a:defRPr/>
            </a:pPr>
            <a:endParaRPr lang="de-DE" sz="2000" dirty="0">
              <a:latin typeface="+mn-lt"/>
              <a:cs typeface="Arial" pitchFamily="34" charset="0"/>
            </a:endParaRPr>
          </a:p>
          <a:p>
            <a:pPr marL="285750" indent="-285750">
              <a:spcBef>
                <a:spcPts val="496"/>
              </a:spcBef>
              <a:buFont typeface="Arial" panose="020B0604020202020204" pitchFamily="34" charset="0"/>
              <a:buChar char="•"/>
              <a:defRPr/>
            </a:pPr>
            <a:endParaRPr lang="de-DE" sz="2000" dirty="0">
              <a:latin typeface="+mn-lt"/>
              <a:cs typeface="Arial" pitchFamily="34" charset="0"/>
            </a:endParaRPr>
          </a:p>
          <a:p>
            <a:pPr marL="285750" indent="-285750">
              <a:spcBef>
                <a:spcPts val="496"/>
              </a:spcBef>
              <a:buFont typeface="Arial" panose="020B0604020202020204" pitchFamily="34" charset="0"/>
              <a:buChar char="•"/>
              <a:defRPr/>
            </a:pPr>
            <a:endParaRPr lang="de-DE" sz="2000" dirty="0">
              <a:latin typeface="+mn-lt"/>
              <a:cs typeface="Arial" pitchFamily="34" charset="0"/>
            </a:endParaRPr>
          </a:p>
        </p:txBody>
      </p:sp>
      <p:grpSp>
        <p:nvGrpSpPr>
          <p:cNvPr id="16" name="Gruppieren 15">
            <a:extLst>
              <a:ext uri="{FF2B5EF4-FFF2-40B4-BE49-F238E27FC236}">
                <a16:creationId xmlns:a16="http://schemas.microsoft.com/office/drawing/2014/main" id="{A296BFFC-49FE-80C8-279F-15B9D02E5531}"/>
              </a:ext>
            </a:extLst>
          </p:cNvPr>
          <p:cNvGrpSpPr/>
          <p:nvPr/>
        </p:nvGrpSpPr>
        <p:grpSpPr>
          <a:xfrm>
            <a:off x="5410200" y="1905000"/>
            <a:ext cx="3318164" cy="3336140"/>
            <a:chOff x="-1905000" y="3375018"/>
            <a:chExt cx="3318164" cy="3336140"/>
          </a:xfrm>
        </p:grpSpPr>
        <p:grpSp>
          <p:nvGrpSpPr>
            <p:cNvPr id="14" name="Gruppieren 13">
              <a:extLst>
                <a:ext uri="{FF2B5EF4-FFF2-40B4-BE49-F238E27FC236}">
                  <a16:creationId xmlns:a16="http://schemas.microsoft.com/office/drawing/2014/main" id="{B6675231-C23C-2ADD-69EE-993D7BE8A90B}"/>
                </a:ext>
              </a:extLst>
            </p:cNvPr>
            <p:cNvGrpSpPr/>
            <p:nvPr/>
          </p:nvGrpSpPr>
          <p:grpSpPr>
            <a:xfrm>
              <a:off x="-1905000" y="3657600"/>
              <a:ext cx="3221182" cy="3053558"/>
              <a:chOff x="-1930623" y="3640859"/>
              <a:chExt cx="3221182" cy="3053558"/>
            </a:xfrm>
          </p:grpSpPr>
          <p:pic>
            <p:nvPicPr>
              <p:cNvPr id="8" name="Bild 3" descr="Bildschirmfoto 2017-05-07 um 23.44.21.png">
                <a:extLst>
                  <a:ext uri="{FF2B5EF4-FFF2-40B4-BE49-F238E27FC236}">
                    <a16:creationId xmlns:a16="http://schemas.microsoft.com/office/drawing/2014/main" id="{1EDC1EE9-A3F4-E967-A158-2AA9861DC0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9841" y="3640859"/>
                <a:ext cx="3200400" cy="2410691"/>
              </a:xfrm>
              <a:prstGeom prst="rect">
                <a:avLst/>
              </a:prstGeom>
            </p:spPr>
          </p:pic>
          <p:sp>
            <p:nvSpPr>
              <p:cNvPr id="9" name="Textfeld 8">
                <a:extLst>
                  <a:ext uri="{FF2B5EF4-FFF2-40B4-BE49-F238E27FC236}">
                    <a16:creationId xmlns:a16="http://schemas.microsoft.com/office/drawing/2014/main" id="{2AF0AF4D-E9C4-7757-3051-AD67ED7FA079}"/>
                  </a:ext>
                </a:extLst>
              </p:cNvPr>
              <p:cNvSpPr txBox="1"/>
              <p:nvPr/>
            </p:nvSpPr>
            <p:spPr>
              <a:xfrm>
                <a:off x="-1930623" y="6048086"/>
                <a:ext cx="3200400" cy="646331"/>
              </a:xfrm>
              <a:prstGeom prst="rect">
                <a:avLst/>
              </a:prstGeom>
              <a:noFill/>
            </p:spPr>
            <p:txBody>
              <a:bodyPr wrap="square">
                <a:spAutoFit/>
              </a:bodyPr>
              <a:lstStyle/>
              <a:p>
                <a:pPr marL="0" indent="0">
                  <a:buNone/>
                </a:pPr>
                <a:r>
                  <a:rPr lang="de-DE" sz="1200" dirty="0">
                    <a:hlinkClick r:id="rId5"/>
                  </a:rPr>
                  <a:t>http://www.luc.edu/media/lucedu/education/pdfs/languagematters/Cohen%20-%20.Identity%20Texts.pdf</a:t>
                </a:r>
                <a:endParaRPr lang="de-DE" sz="1200" dirty="0"/>
              </a:p>
            </p:txBody>
          </p:sp>
        </p:grpSp>
        <p:sp>
          <p:nvSpPr>
            <p:cNvPr id="11" name="Textfeld 10">
              <a:extLst>
                <a:ext uri="{FF2B5EF4-FFF2-40B4-BE49-F238E27FC236}">
                  <a16:creationId xmlns:a16="http://schemas.microsoft.com/office/drawing/2014/main" id="{90BE2F0A-2DB3-717C-7CE3-2F546D37A619}"/>
                </a:ext>
              </a:extLst>
            </p:cNvPr>
            <p:cNvSpPr txBox="1"/>
            <p:nvPr/>
          </p:nvSpPr>
          <p:spPr>
            <a:xfrm>
              <a:off x="-1884218" y="3375018"/>
              <a:ext cx="3297382" cy="307777"/>
            </a:xfrm>
            <a:prstGeom prst="rect">
              <a:avLst/>
            </a:prstGeom>
            <a:noFill/>
          </p:spPr>
          <p:txBody>
            <a:bodyPr wrap="square">
              <a:spAutoFit/>
            </a:bodyPr>
            <a:lstStyle/>
            <a:p>
              <a:r>
                <a:rPr lang="de-DE" sz="1400" dirty="0">
                  <a:latin typeface="+mn-lt"/>
                </a:rPr>
                <a:t>Dr. Sarah Cohen, Loyola University (2014)</a:t>
              </a:r>
            </a:p>
          </p:txBody>
        </p:sp>
      </p:grpSp>
    </p:spTree>
    <p:extLst>
      <p:ext uri="{BB962C8B-B14F-4D97-AF65-F5344CB8AC3E}">
        <p14:creationId xmlns:p14="http://schemas.microsoft.com/office/powerpoint/2010/main" val="2087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nt20100108160620">
            <a:extLst>
              <a:ext uri="{FF2B5EF4-FFF2-40B4-BE49-F238E27FC236}">
                <a16:creationId xmlns:a16="http://schemas.microsoft.com/office/drawing/2014/main" id="{BA32C1C7-B597-F3C6-0413-7E853947E4FF}"/>
              </a:ext>
            </a:extLst>
          </p:cNvPr>
          <p:cNvPicPr>
            <a:picLocks noChangeAspect="1" noChangeArrowheads="1"/>
          </p:cNvPicPr>
          <p:nvPr/>
        </p:nvPicPr>
        <p:blipFill rotWithShape="1">
          <a:blip r:embed="rId2" cstate="email">
            <a:alphaModFix amt="70000"/>
            <a:extLst>
              <a:ext uri="{28A0092B-C50C-407E-A947-70E740481C1C}">
                <a14:useLocalDpi xmlns:a14="http://schemas.microsoft.com/office/drawing/2010/main"/>
              </a:ext>
            </a:extLst>
          </a:blip>
          <a:srcRect/>
          <a:stretch/>
        </p:blipFill>
        <p:spPr bwMode="auto">
          <a:xfrm>
            <a:off x="5919" y="10"/>
            <a:ext cx="9143999"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A5BBE482-3315-DFF7-835C-A4BAFAE69E66}"/>
              </a:ext>
            </a:extLst>
          </p:cNvPr>
          <p:cNvSpPr txBox="1">
            <a:spLocks/>
          </p:cNvSpPr>
          <p:nvPr/>
        </p:nvSpPr>
        <p:spPr>
          <a:xfrm>
            <a:off x="914400" y="53340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500" dirty="0">
                <a:solidFill>
                  <a:srgbClr val="FFFFFF"/>
                </a:solidFill>
              </a:rPr>
              <a:t>How to work with all the learners’ languages</a:t>
            </a:r>
          </a:p>
        </p:txBody>
      </p:sp>
    </p:spTree>
    <p:extLst>
      <p:ext uri="{BB962C8B-B14F-4D97-AF65-F5344CB8AC3E}">
        <p14:creationId xmlns:p14="http://schemas.microsoft.com/office/powerpoint/2010/main" val="3311360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6936F-65BC-BD48-81F8-76BDCE6101CA}"/>
              </a:ext>
            </a:extLst>
          </p:cNvPr>
          <p:cNvSpPr>
            <a:spLocks noGrp="1"/>
          </p:cNvSpPr>
          <p:nvPr>
            <p:ph type="title"/>
          </p:nvPr>
        </p:nvSpPr>
        <p:spPr>
          <a:xfrm>
            <a:off x="426244" y="575865"/>
            <a:ext cx="8291512" cy="792163"/>
          </a:xfrm>
        </p:spPr>
        <p:txBody>
          <a:bodyPr/>
          <a:lstStyle/>
          <a:p>
            <a:pPr algn="ctr"/>
            <a:r>
              <a:rPr lang="en-US" b="1" dirty="0"/>
              <a:t>Empowerment</a:t>
            </a:r>
          </a:p>
        </p:txBody>
      </p:sp>
      <p:sp>
        <p:nvSpPr>
          <p:cNvPr id="3" name="Content Placeholder 2">
            <a:extLst>
              <a:ext uri="{FF2B5EF4-FFF2-40B4-BE49-F238E27FC236}">
                <a16:creationId xmlns:a16="http://schemas.microsoft.com/office/drawing/2014/main" id="{405C2143-04BF-B341-B94B-5207B7087C95}"/>
              </a:ext>
            </a:extLst>
          </p:cNvPr>
          <p:cNvSpPr>
            <a:spLocks noGrp="1"/>
          </p:cNvSpPr>
          <p:nvPr>
            <p:ph idx="1"/>
          </p:nvPr>
        </p:nvSpPr>
        <p:spPr>
          <a:xfrm>
            <a:off x="628650" y="2037464"/>
            <a:ext cx="7886700" cy="3452508"/>
          </a:xfrm>
        </p:spPr>
        <p:txBody>
          <a:bodyPr>
            <a:normAutofit fontScale="85000" lnSpcReduction="20000"/>
          </a:bodyPr>
          <a:lstStyle/>
          <a:p>
            <a:r>
              <a:rPr lang="en-US" sz="2250" dirty="0"/>
              <a:t>Children may not remember what we say but they will always remember how we made them feel</a:t>
            </a:r>
          </a:p>
          <a:p>
            <a:pPr marL="0" indent="0">
              <a:buNone/>
            </a:pPr>
            <a:endParaRPr lang="en-US" sz="2250" dirty="0"/>
          </a:p>
          <a:p>
            <a:r>
              <a:rPr lang="en-US" sz="2250" dirty="0"/>
              <a:t>Our attitude shows through our body language</a:t>
            </a:r>
          </a:p>
          <a:p>
            <a:pPr marL="0" indent="0">
              <a:buNone/>
            </a:pPr>
            <a:r>
              <a:rPr lang="en-US" sz="2250" dirty="0"/>
              <a:t> – show the the child that she/he is priority; she/he is valued; she/he is safe</a:t>
            </a:r>
          </a:p>
          <a:p>
            <a:pPr marL="0" indent="0">
              <a:buNone/>
            </a:pPr>
            <a:endParaRPr lang="en-US" sz="2250" dirty="0"/>
          </a:p>
          <a:p>
            <a:r>
              <a:rPr lang="en-US" sz="2400" dirty="0"/>
              <a:t>People fleeing war may not want photos of themselves or their children to be taken but they may feel afraid to say no. Empower those we seek to help – </a:t>
            </a:r>
            <a:r>
              <a:rPr lang="en-US" sz="2400" i="1" dirty="0"/>
              <a:t>How can we help you? What can we do for you?</a:t>
            </a:r>
          </a:p>
          <a:p>
            <a:endParaRPr lang="en-US" sz="2250" dirty="0"/>
          </a:p>
          <a:p>
            <a:r>
              <a:rPr lang="en-US" sz="2250" i="1" dirty="0"/>
              <a:t>Establishing peace is the work of education. All politics can do is keep us out of war </a:t>
            </a:r>
            <a:r>
              <a:rPr lang="en-US" sz="1800" dirty="0"/>
              <a:t>Maria Montessori</a:t>
            </a:r>
          </a:p>
        </p:txBody>
      </p:sp>
    </p:spTree>
    <p:extLst>
      <p:ext uri="{BB962C8B-B14F-4D97-AF65-F5344CB8AC3E}">
        <p14:creationId xmlns:p14="http://schemas.microsoft.com/office/powerpoint/2010/main" val="417623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9ABC0B-1CFB-ED4B-9D37-6EB0D9ACB84B}"/>
              </a:ext>
            </a:extLst>
          </p:cNvPr>
          <p:cNvSpPr/>
          <p:nvPr/>
        </p:nvSpPr>
        <p:spPr>
          <a:xfrm>
            <a:off x="0" y="2574493"/>
            <a:ext cx="9144000" cy="1415492"/>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latin typeface="+mj-lt"/>
              </a:rPr>
              <a:t>Including everybody’s language using </a:t>
            </a:r>
          </a:p>
          <a:p>
            <a:pPr algn="ctr"/>
            <a:r>
              <a:rPr lang="en-US" sz="3300" dirty="0">
                <a:latin typeface="+mj-lt"/>
              </a:rPr>
              <a:t>ECML resources</a:t>
            </a:r>
          </a:p>
        </p:txBody>
      </p:sp>
    </p:spTree>
    <p:extLst>
      <p:ext uri="{BB962C8B-B14F-4D97-AF65-F5344CB8AC3E}">
        <p14:creationId xmlns:p14="http://schemas.microsoft.com/office/powerpoint/2010/main" val="3912677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F911-92CC-394E-B788-7FA8765FB555}"/>
              </a:ext>
            </a:extLst>
          </p:cNvPr>
          <p:cNvSpPr>
            <a:spLocks noGrp="1"/>
          </p:cNvSpPr>
          <p:nvPr>
            <p:ph type="title"/>
          </p:nvPr>
        </p:nvSpPr>
        <p:spPr>
          <a:xfrm>
            <a:off x="304800" y="426632"/>
            <a:ext cx="9144000" cy="861236"/>
          </a:xfrm>
        </p:spPr>
        <p:txBody>
          <a:bodyPr>
            <a:noAutofit/>
          </a:bodyPr>
          <a:lstStyle/>
          <a:p>
            <a:pPr algn="ctr"/>
            <a:r>
              <a:rPr lang="en-US" sz="3600" b="1" dirty="0"/>
              <a:t>ECML: </a:t>
            </a:r>
            <a:r>
              <a:rPr lang="en-US" sz="3600" b="1" i="1" dirty="0"/>
              <a:t>Inspiring Language Learning in the </a:t>
            </a:r>
            <a:br>
              <a:rPr lang="en-US" sz="3600" b="1" i="1" dirty="0"/>
            </a:br>
            <a:r>
              <a:rPr lang="en-US" sz="3600" b="1" i="1" dirty="0"/>
              <a:t>Early Years (ILLEY)</a:t>
            </a:r>
            <a:br>
              <a:rPr lang="en-US" sz="3600" b="1" i="1" dirty="0"/>
            </a:br>
            <a:endParaRPr lang="en-US" sz="3600" b="1" i="1" dirty="0"/>
          </a:p>
        </p:txBody>
      </p:sp>
      <p:sp>
        <p:nvSpPr>
          <p:cNvPr id="3" name="Content Placeholder 2">
            <a:extLst>
              <a:ext uri="{FF2B5EF4-FFF2-40B4-BE49-F238E27FC236}">
                <a16:creationId xmlns:a16="http://schemas.microsoft.com/office/drawing/2014/main" id="{4BB25DD3-5965-5740-8477-373A5A002A37}"/>
              </a:ext>
            </a:extLst>
          </p:cNvPr>
          <p:cNvSpPr>
            <a:spLocks noGrp="1"/>
          </p:cNvSpPr>
          <p:nvPr>
            <p:ph idx="1"/>
          </p:nvPr>
        </p:nvSpPr>
        <p:spPr>
          <a:xfrm>
            <a:off x="628650" y="1718488"/>
            <a:ext cx="7886700" cy="4282262"/>
          </a:xfrm>
        </p:spPr>
        <p:txBody>
          <a:bodyPr>
            <a:normAutofit/>
          </a:bodyPr>
          <a:lstStyle/>
          <a:p>
            <a:r>
              <a:rPr lang="en-GB" sz="1950" dirty="0"/>
              <a:t>The adaptability of ILLEY to the various contexts in which learning and teaching take place lies in its child-centred approach</a:t>
            </a:r>
          </a:p>
          <a:p>
            <a:endParaRPr lang="en-GB" sz="1950" dirty="0"/>
          </a:p>
          <a:p>
            <a:r>
              <a:rPr lang="en-GB" sz="1950" b="1" i="1" dirty="0"/>
              <a:t>Build on what the children know</a:t>
            </a:r>
          </a:p>
          <a:p>
            <a:endParaRPr lang="en-GB" sz="1950" dirty="0"/>
          </a:p>
          <a:p>
            <a:r>
              <a:rPr lang="en-GB" sz="1950" dirty="0"/>
              <a:t>The focus is on encouraging the use of what the child brings to the learning situation, </a:t>
            </a:r>
            <a:r>
              <a:rPr lang="en-GB" sz="1950" b="1" i="1" dirty="0"/>
              <a:t>even when this is in a language not known by the teache</a:t>
            </a:r>
            <a:r>
              <a:rPr lang="en-GB" sz="1950" dirty="0"/>
              <a:t>r</a:t>
            </a:r>
          </a:p>
          <a:p>
            <a:endParaRPr lang="en-GB" sz="1950" dirty="0"/>
          </a:p>
          <a:p>
            <a:r>
              <a:rPr lang="en-GB" sz="1950" dirty="0"/>
              <a:t>Whatever the language, wherever it is being learned, the ideas presented in ILLEY can be applied in schools and classrooms throughout Europe and beyond</a:t>
            </a:r>
          </a:p>
          <a:p>
            <a:pPr marL="0" indent="0">
              <a:buNone/>
            </a:pPr>
            <a:endParaRPr lang="en-GB" dirty="0"/>
          </a:p>
          <a:p>
            <a:endParaRPr lang="en-US" dirty="0"/>
          </a:p>
        </p:txBody>
      </p:sp>
    </p:spTree>
    <p:extLst>
      <p:ext uri="{BB962C8B-B14F-4D97-AF65-F5344CB8AC3E}">
        <p14:creationId xmlns:p14="http://schemas.microsoft.com/office/powerpoint/2010/main" val="3992388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99F8E-3FC4-5048-894E-CAE07D5DF1EF}"/>
              </a:ext>
            </a:extLst>
          </p:cNvPr>
          <p:cNvSpPr txBox="1"/>
          <p:nvPr/>
        </p:nvSpPr>
        <p:spPr>
          <a:xfrm>
            <a:off x="637954" y="4927126"/>
            <a:ext cx="7288619" cy="415498"/>
          </a:xfrm>
          <a:prstGeom prst="rect">
            <a:avLst/>
          </a:prstGeom>
          <a:noFill/>
        </p:spPr>
        <p:txBody>
          <a:bodyPr wrap="square" rtlCol="0">
            <a:spAutoFit/>
          </a:bodyPr>
          <a:lstStyle/>
          <a:p>
            <a:r>
              <a:rPr lang="en-GB" sz="2100" b="1" dirty="0">
                <a:hlinkClick r:id="rId2"/>
              </a:rPr>
              <a:t>ILLEY</a:t>
            </a:r>
            <a:endParaRPr lang="en-US" dirty="0"/>
          </a:p>
        </p:txBody>
      </p:sp>
      <p:pic>
        <p:nvPicPr>
          <p:cNvPr id="1026" name="Picture 2" descr="/var/folders/zt/3cynqz4n41vdlw7g8vksmt_h0000gn/T/com.microsoft.Powerpoint/WebArchiveCopyPasteTempFiles/ILLEY-flower.gif">
            <a:extLst>
              <a:ext uri="{FF2B5EF4-FFF2-40B4-BE49-F238E27FC236}">
                <a16:creationId xmlns:a16="http://schemas.microsoft.com/office/drawing/2014/main" id="{A969984A-9C23-DC46-B55C-861256FFC9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8487" y="1185309"/>
            <a:ext cx="3228532" cy="3228532"/>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a:extLst>
              <a:ext uri="{FF2B5EF4-FFF2-40B4-BE49-F238E27FC236}">
                <a16:creationId xmlns:a16="http://schemas.microsoft.com/office/drawing/2014/main" id="{D5DE46BD-D36D-8247-9836-588AC4F36D80}"/>
              </a:ext>
            </a:extLst>
          </p:cNvPr>
          <p:cNvSpPr/>
          <p:nvPr/>
        </p:nvSpPr>
        <p:spPr>
          <a:xfrm>
            <a:off x="5917019" y="3361217"/>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33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33F1-C3C2-EA4B-B03B-99F572B965C1}"/>
              </a:ext>
            </a:extLst>
          </p:cNvPr>
          <p:cNvSpPr>
            <a:spLocks noGrp="1"/>
          </p:cNvSpPr>
          <p:nvPr>
            <p:ph type="title"/>
          </p:nvPr>
        </p:nvSpPr>
        <p:spPr>
          <a:xfrm>
            <a:off x="1066800" y="761999"/>
            <a:ext cx="8291512" cy="792163"/>
          </a:xfrm>
        </p:spPr>
        <p:txBody>
          <a:bodyPr/>
          <a:lstStyle/>
          <a:p>
            <a:pPr algn="ctr"/>
            <a:r>
              <a:rPr lang="en-US" b="1" dirty="0"/>
              <a:t>ILLEY links (age 3 to 6)</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6E7721-9FC5-3E48-ADD1-FCEA9ED775DF}"/>
                  </a:ext>
                </a:extLst>
              </p:cNvPr>
              <p:cNvSpPr>
                <a:spLocks noGrp="1"/>
              </p:cNvSpPr>
              <p:nvPr>
                <p:ph idx="1"/>
              </p:nvPr>
            </p:nvSpPr>
            <p:spPr/>
            <p:txBody>
              <a:bodyPr>
                <a:normAutofit/>
              </a:bodyPr>
              <a:lstStyle/>
              <a:p>
                <a:r>
                  <a:rPr lang="en-US" i="1" dirty="0">
                    <a:hlinkClick r:id="rId2"/>
                  </a:rPr>
                  <a:t>One, two, trois, quatre, fünf, sechs</a:t>
                </a:r>
                <a:endParaRPr lang="en-US" sz="1800" dirty="0"/>
              </a:p>
              <a:p>
                <a:endParaRPr lang="en-US" sz="1800" dirty="0"/>
              </a:p>
              <a:p>
                <a:r>
                  <a:rPr lang="en-US" i="1" dirty="0">
                    <a:hlinkClick r:id="rId3"/>
                  </a:rPr>
                  <a:t>Identity texts  using home language and the language of schoolin</a:t>
                </a:r>
                <a:r>
                  <a:rPr lang="en-US" dirty="0">
                    <a:hlinkClick r:id="rId3"/>
                  </a:rPr>
                  <a:t>g</a:t>
                </a:r>
                <a:endParaRPr lang="en-US" dirty="0"/>
              </a:p>
              <a:p>
                <a:r>
                  <a:rPr lang="en-US" sz="1800" dirty="0"/>
                  <a:t>˴</a:t>
                </a:r>
                <a14:m>
                  <m:oMath xmlns:m="http://schemas.openxmlformats.org/officeDocument/2006/math">
                    <m:r>
                      <a:rPr lang="en-IE" sz="1800" b="0" i="1" smtClean="0">
                        <a:latin typeface="Cambria Math" panose="02040503050406030204" pitchFamily="18" charset="0"/>
                      </a:rPr>
                      <m:t>⚄</m:t>
                    </m:r>
                  </m:oMath>
                </a14:m>
                <a:endParaRPr lang="en-US" sz="1800" dirty="0"/>
              </a:p>
              <a:p>
                <a:r>
                  <a:rPr lang="en-US" i="1" dirty="0">
                    <a:hlinkClick r:id="rId4"/>
                  </a:rPr>
                  <a:t>Traditional Tales</a:t>
                </a:r>
                <a:endParaRPr lang="en-US" i="1" dirty="0"/>
              </a:p>
              <a:p>
                <a:endParaRPr lang="en-US" dirty="0"/>
              </a:p>
            </p:txBody>
          </p:sp>
        </mc:Choice>
        <mc:Fallback xmlns="">
          <p:sp>
            <p:nvSpPr>
              <p:cNvPr id="3" name="Content Placeholder 2">
                <a:extLst>
                  <a:ext uri="{FF2B5EF4-FFF2-40B4-BE49-F238E27FC236}">
                    <a16:creationId xmlns:a16="http://schemas.microsoft.com/office/drawing/2014/main" id="{3C6E7721-9FC5-3E48-ADD1-FCEA9ED775DF}"/>
                  </a:ext>
                </a:extLst>
              </p:cNvPr>
              <p:cNvSpPr>
                <a:spLocks noGrp="1" noRot="1" noChangeAspect="1" noMove="1" noResize="1" noEditPoints="1" noAdjustHandles="1" noChangeArrowheads="1" noChangeShapeType="1" noTextEdit="1"/>
              </p:cNvSpPr>
              <p:nvPr>
                <p:ph idx="1"/>
              </p:nvPr>
            </p:nvSpPr>
            <p:spPr>
              <a:blipFill>
                <a:blip r:embed="rId5"/>
                <a:stretch>
                  <a:fillRect l="-1529" t="-2083"/>
                </a:stretch>
              </a:blipFill>
            </p:spPr>
            <p:txBody>
              <a:bodyPr/>
              <a:lstStyle/>
              <a:p>
                <a:r>
                  <a:rPr lang="en-US">
                    <a:noFill/>
                  </a:rPr>
                  <a:t> </a:t>
                </a:r>
              </a:p>
            </p:txBody>
          </p:sp>
        </mc:Fallback>
      </mc:AlternateContent>
    </p:spTree>
    <p:extLst>
      <p:ext uri="{BB962C8B-B14F-4D97-AF65-F5344CB8AC3E}">
        <p14:creationId xmlns:p14="http://schemas.microsoft.com/office/powerpoint/2010/main" val="326252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07FC8BD-38E8-AE3D-0E1B-E9747D459991}"/>
              </a:ext>
            </a:extLst>
          </p:cNvPr>
          <p:cNvPicPr>
            <a:picLocks noChangeAspect="1"/>
          </p:cNvPicPr>
          <p:nvPr/>
        </p:nvPicPr>
        <p:blipFill>
          <a:blip r:embed="rId3" cstate="email">
            <a:alphaModFix amt="57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a:ext>
            </a:extLst>
          </a:blip>
          <a:stretch>
            <a:fillRect/>
          </a:stretch>
        </p:blipFill>
        <p:spPr>
          <a:xfrm>
            <a:off x="6324600" y="1517578"/>
            <a:ext cx="2593418" cy="4604519"/>
          </a:xfrm>
          <a:prstGeom prst="rect">
            <a:avLst/>
          </a:prstGeom>
        </p:spPr>
      </p:pic>
      <p:sp>
        <p:nvSpPr>
          <p:cNvPr id="2" name="Titel 1">
            <a:extLst>
              <a:ext uri="{FF2B5EF4-FFF2-40B4-BE49-F238E27FC236}">
                <a16:creationId xmlns:a16="http://schemas.microsoft.com/office/drawing/2014/main" id="{B39FB064-044F-94CC-275B-D3F2464D60CA}"/>
              </a:ext>
            </a:extLst>
          </p:cNvPr>
          <p:cNvSpPr>
            <a:spLocks noGrp="1"/>
          </p:cNvSpPr>
          <p:nvPr>
            <p:ph type="title"/>
          </p:nvPr>
        </p:nvSpPr>
        <p:spPr>
          <a:xfrm>
            <a:off x="762000" y="228600"/>
            <a:ext cx="8291512" cy="873946"/>
          </a:xfrm>
        </p:spPr>
        <p:txBody>
          <a:bodyPr/>
          <a:lstStyle/>
          <a:p>
            <a:r>
              <a:rPr lang="de-DE" dirty="0"/>
              <a:t>    </a:t>
            </a:r>
            <a:r>
              <a:rPr lang="de-DE" sz="4000" dirty="0" err="1"/>
              <a:t>Giving</a:t>
            </a:r>
            <a:r>
              <a:rPr lang="de-DE" sz="4000" dirty="0"/>
              <a:t> </a:t>
            </a:r>
            <a:r>
              <a:rPr lang="de-DE" sz="4000" dirty="0" err="1"/>
              <a:t>children</a:t>
            </a:r>
            <a:r>
              <a:rPr lang="de-DE" sz="4000" dirty="0"/>
              <a:t> time to </a:t>
            </a:r>
            <a:r>
              <a:rPr lang="de-DE" sz="4000" dirty="0" err="1"/>
              <a:t>settle</a:t>
            </a:r>
            <a:r>
              <a:rPr lang="de-DE" sz="4000" dirty="0"/>
              <a:t> </a:t>
            </a:r>
            <a:br>
              <a:rPr lang="de-DE" sz="4000" dirty="0"/>
            </a:br>
            <a:r>
              <a:rPr lang="de-DE" sz="4000" dirty="0"/>
              <a:t>in </a:t>
            </a:r>
            <a:r>
              <a:rPr lang="de-DE" sz="4000" dirty="0" err="1"/>
              <a:t>their</a:t>
            </a:r>
            <a:r>
              <a:rPr lang="de-DE" sz="4000" dirty="0"/>
              <a:t> </a:t>
            </a:r>
            <a:r>
              <a:rPr lang="de-DE" sz="4000" dirty="0" err="1"/>
              <a:t>new</a:t>
            </a:r>
            <a:r>
              <a:rPr lang="de-DE" sz="4000" dirty="0"/>
              <a:t> </a:t>
            </a:r>
            <a:r>
              <a:rPr lang="de-DE" sz="4000" dirty="0" err="1"/>
              <a:t>school</a:t>
            </a:r>
            <a:endParaRPr lang="de-DE" sz="4000" dirty="0"/>
          </a:p>
        </p:txBody>
      </p:sp>
      <p:sp>
        <p:nvSpPr>
          <p:cNvPr id="3" name="Inhaltsplatzhalter 2">
            <a:extLst>
              <a:ext uri="{FF2B5EF4-FFF2-40B4-BE49-F238E27FC236}">
                <a16:creationId xmlns:a16="http://schemas.microsoft.com/office/drawing/2014/main" id="{649CF083-2C40-6B21-A8DF-392C1B10C0D5}"/>
              </a:ext>
            </a:extLst>
          </p:cNvPr>
          <p:cNvSpPr>
            <a:spLocks noGrp="1"/>
          </p:cNvSpPr>
          <p:nvPr>
            <p:ph idx="1"/>
          </p:nvPr>
        </p:nvSpPr>
        <p:spPr>
          <a:xfrm>
            <a:off x="381000" y="1682834"/>
            <a:ext cx="7329937" cy="4581600"/>
          </a:xfrm>
        </p:spPr>
        <p:txBody>
          <a:bodyPr/>
          <a:lstStyle/>
          <a:p>
            <a:pPr marL="0" indent="0">
              <a:buNone/>
            </a:pPr>
            <a:r>
              <a:rPr lang="en-GB" sz="2800" b="1" dirty="0"/>
              <a:t>The most important tasks of the school:</a:t>
            </a:r>
          </a:p>
          <a:p>
            <a:pPr>
              <a:buFont typeface="Wingdings" pitchFamily="2" charset="2"/>
              <a:buChar char="§"/>
            </a:pPr>
            <a:r>
              <a:rPr lang="en-GB" sz="2400" dirty="0"/>
              <a:t>It welcomes the children together with their “backpack”, which contains not only painful experiences, but also many resources and memories </a:t>
            </a:r>
          </a:p>
          <a:p>
            <a:pPr>
              <a:buFont typeface="Wingdings" pitchFamily="2" charset="2"/>
              <a:buChar char="§"/>
            </a:pPr>
            <a:r>
              <a:rPr lang="en-GB" sz="2400" dirty="0"/>
              <a:t>It enables new, positive experiences that counteract the traumatic experiences</a:t>
            </a:r>
          </a:p>
          <a:p>
            <a:pPr>
              <a:buFont typeface="Wingdings" pitchFamily="2" charset="2"/>
              <a:buChar char="§"/>
            </a:pPr>
            <a:r>
              <a:rPr lang="de-DE" sz="2400" dirty="0"/>
              <a:t>All </a:t>
            </a:r>
            <a:r>
              <a:rPr lang="de-DE" sz="2400" dirty="0" err="1"/>
              <a:t>school</a:t>
            </a:r>
            <a:r>
              <a:rPr lang="de-DE" sz="2400" dirty="0"/>
              <a:t> </a:t>
            </a:r>
            <a:r>
              <a:rPr lang="de-DE" sz="2400" dirty="0" err="1"/>
              <a:t>staff</a:t>
            </a:r>
            <a:r>
              <a:rPr lang="de-DE" sz="2400" dirty="0"/>
              <a:t> </a:t>
            </a:r>
            <a:r>
              <a:rPr lang="de-DE" sz="2400" dirty="0" err="1"/>
              <a:t>provide</a:t>
            </a:r>
            <a:r>
              <a:rPr lang="de-DE" sz="2400" dirty="0"/>
              <a:t> </a:t>
            </a:r>
            <a:r>
              <a:rPr lang="de-DE" sz="2400" dirty="0" err="1"/>
              <a:t>protection</a:t>
            </a:r>
            <a:r>
              <a:rPr lang="de-DE" sz="2400" dirty="0"/>
              <a:t>, external </a:t>
            </a:r>
            <a:r>
              <a:rPr lang="de-DE" sz="2400" dirty="0" err="1"/>
              <a:t>security</a:t>
            </a:r>
            <a:r>
              <a:rPr lang="de-DE" sz="2400" dirty="0"/>
              <a:t> and </a:t>
            </a:r>
            <a:r>
              <a:rPr lang="de-DE" sz="2400" dirty="0" err="1"/>
              <a:t>good</a:t>
            </a:r>
            <a:r>
              <a:rPr lang="de-DE" sz="2400" dirty="0"/>
              <a:t> care</a:t>
            </a:r>
          </a:p>
          <a:p>
            <a:pPr>
              <a:buFont typeface="Wingdings" pitchFamily="2" charset="2"/>
              <a:buChar char="§"/>
            </a:pPr>
            <a:r>
              <a:rPr lang="en-GB" sz="2400" dirty="0"/>
              <a:t>Caregivers should as much as possible be protected too: dialogue, supervision, work in multi-professional teams</a:t>
            </a:r>
          </a:p>
          <a:p>
            <a:pPr>
              <a:buFont typeface="Wingdings" pitchFamily="2" charset="2"/>
              <a:buChar char="§"/>
            </a:pPr>
            <a:endParaRPr lang="de-DE" sz="2800" dirty="0"/>
          </a:p>
        </p:txBody>
      </p:sp>
    </p:spTree>
    <p:extLst>
      <p:ext uri="{BB962C8B-B14F-4D97-AF65-F5344CB8AC3E}">
        <p14:creationId xmlns:p14="http://schemas.microsoft.com/office/powerpoint/2010/main" val="2917815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59D2-2DCC-EE41-A22F-E72196EB4AAA}"/>
              </a:ext>
            </a:extLst>
          </p:cNvPr>
          <p:cNvSpPr>
            <a:spLocks noGrp="1"/>
          </p:cNvSpPr>
          <p:nvPr>
            <p:ph type="title"/>
          </p:nvPr>
        </p:nvSpPr>
        <p:spPr>
          <a:xfrm>
            <a:off x="1447800" y="838200"/>
            <a:ext cx="8291512" cy="792163"/>
          </a:xfrm>
        </p:spPr>
        <p:txBody>
          <a:bodyPr>
            <a:normAutofit fontScale="90000"/>
          </a:bodyPr>
          <a:lstStyle/>
          <a:p>
            <a:pPr algn="ctr"/>
            <a:r>
              <a:rPr lang="en-US" b="1" dirty="0"/>
              <a:t>ILLEY links to written work </a:t>
            </a:r>
            <a:br>
              <a:rPr lang="en-US" b="1" dirty="0"/>
            </a:br>
            <a:r>
              <a:rPr lang="en-US" b="1" dirty="0"/>
              <a:t>(age 6 to 9)</a:t>
            </a:r>
            <a:br>
              <a:rPr lang="en-US" b="1" dirty="0"/>
            </a:br>
            <a:endParaRPr lang="en-US" b="1" dirty="0"/>
          </a:p>
        </p:txBody>
      </p:sp>
      <p:sp>
        <p:nvSpPr>
          <p:cNvPr id="3" name="Content Placeholder 2">
            <a:extLst>
              <a:ext uri="{FF2B5EF4-FFF2-40B4-BE49-F238E27FC236}">
                <a16:creationId xmlns:a16="http://schemas.microsoft.com/office/drawing/2014/main" id="{407F1BA0-5E11-6244-A04E-B855BD16DABC}"/>
              </a:ext>
            </a:extLst>
          </p:cNvPr>
          <p:cNvSpPr>
            <a:spLocks noGrp="1"/>
          </p:cNvSpPr>
          <p:nvPr>
            <p:ph idx="1"/>
          </p:nvPr>
        </p:nvSpPr>
        <p:spPr>
          <a:xfrm>
            <a:off x="628650" y="1905000"/>
            <a:ext cx="7886700" cy="4441751"/>
          </a:xfrm>
        </p:spPr>
        <p:txBody>
          <a:bodyPr>
            <a:normAutofit/>
          </a:bodyPr>
          <a:lstStyle/>
          <a:p>
            <a:pPr marL="0" indent="0">
              <a:buNone/>
            </a:pPr>
            <a:endParaRPr lang="en-US" sz="1800" i="1" dirty="0"/>
          </a:p>
          <a:p>
            <a:r>
              <a:rPr lang="en-US" i="1" dirty="0">
                <a:hlinkClick r:id="rId2"/>
              </a:rPr>
              <a:t>In the park</a:t>
            </a:r>
            <a:r>
              <a:rPr lang="en-US" dirty="0">
                <a:hlinkClick r:id="rId2"/>
              </a:rPr>
              <a:t> </a:t>
            </a:r>
            <a:r>
              <a:rPr lang="en-US" dirty="0"/>
              <a:t>(three languages: age 8)</a:t>
            </a:r>
          </a:p>
          <a:p>
            <a:endParaRPr lang="en-US" sz="1800" dirty="0"/>
          </a:p>
          <a:p>
            <a:r>
              <a:rPr lang="en-US" i="1" dirty="0">
                <a:hlinkClick r:id="rId3"/>
              </a:rPr>
              <a:t>The clue is in the word!</a:t>
            </a:r>
            <a:endParaRPr lang="en-US" i="1" dirty="0"/>
          </a:p>
          <a:p>
            <a:endParaRPr lang="en-US" dirty="0"/>
          </a:p>
          <a:p>
            <a:r>
              <a:rPr lang="en-US" i="1" dirty="0">
                <a:hlinkClick r:id="rId4"/>
              </a:rPr>
              <a:t>Diary</a:t>
            </a:r>
            <a:endParaRPr lang="en-US" i="1" dirty="0"/>
          </a:p>
          <a:p>
            <a:endParaRPr lang="en-US" dirty="0"/>
          </a:p>
          <a:p>
            <a:endParaRPr lang="en-US" dirty="0"/>
          </a:p>
        </p:txBody>
      </p:sp>
    </p:spTree>
    <p:extLst>
      <p:ext uri="{BB962C8B-B14F-4D97-AF65-F5344CB8AC3E}">
        <p14:creationId xmlns:p14="http://schemas.microsoft.com/office/powerpoint/2010/main" val="10898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33D2-06FD-2D49-80FC-D245B3D2DA6B}"/>
              </a:ext>
            </a:extLst>
          </p:cNvPr>
          <p:cNvSpPr>
            <a:spLocks noGrp="1"/>
          </p:cNvSpPr>
          <p:nvPr>
            <p:ph type="title"/>
          </p:nvPr>
        </p:nvSpPr>
        <p:spPr>
          <a:xfrm>
            <a:off x="914400" y="831850"/>
            <a:ext cx="8291512" cy="792163"/>
          </a:xfrm>
        </p:spPr>
        <p:txBody>
          <a:bodyPr/>
          <a:lstStyle/>
          <a:p>
            <a:pPr algn="ctr"/>
            <a:r>
              <a:rPr lang="en-US" b="1" dirty="0"/>
              <a:t>ILLEY links (age 9 to 12)</a:t>
            </a:r>
            <a:endParaRPr lang="en-US" dirty="0"/>
          </a:p>
        </p:txBody>
      </p:sp>
      <p:sp>
        <p:nvSpPr>
          <p:cNvPr id="3" name="Content Placeholder 2">
            <a:extLst>
              <a:ext uri="{FF2B5EF4-FFF2-40B4-BE49-F238E27FC236}">
                <a16:creationId xmlns:a16="http://schemas.microsoft.com/office/drawing/2014/main" id="{AD45B00D-2039-3D45-A0C9-997B4F99B777}"/>
              </a:ext>
            </a:extLst>
          </p:cNvPr>
          <p:cNvSpPr>
            <a:spLocks noGrp="1"/>
          </p:cNvSpPr>
          <p:nvPr>
            <p:ph idx="1"/>
          </p:nvPr>
        </p:nvSpPr>
        <p:spPr>
          <a:xfrm>
            <a:off x="255182" y="2438400"/>
            <a:ext cx="8888818" cy="3562350"/>
          </a:xfrm>
        </p:spPr>
        <p:txBody>
          <a:bodyPr>
            <a:normAutofit/>
          </a:bodyPr>
          <a:lstStyle/>
          <a:p>
            <a:pPr marL="0" indent="0">
              <a:buNone/>
            </a:pPr>
            <a:endParaRPr lang="en-US" sz="1500" dirty="0"/>
          </a:p>
          <a:p>
            <a:r>
              <a:rPr lang="en-US" i="1" dirty="0">
                <a:hlinkClick r:id="rId3"/>
              </a:rPr>
              <a:t>Plurilingual Fashion Show </a:t>
            </a:r>
            <a:r>
              <a:rPr lang="en-US" i="1" dirty="0"/>
              <a:t> (four languages age 12)</a:t>
            </a:r>
            <a:endParaRPr lang="en-US" dirty="0"/>
          </a:p>
          <a:p>
            <a:pPr marL="0" indent="0">
              <a:buNone/>
            </a:pPr>
            <a:endParaRPr lang="en-US" sz="1800" dirty="0"/>
          </a:p>
          <a:p>
            <a:pPr marL="0" indent="0">
              <a:buNone/>
            </a:pPr>
            <a:endParaRPr lang="en-US" sz="1800" dirty="0"/>
          </a:p>
          <a:p>
            <a:r>
              <a:rPr lang="en-US" i="1" dirty="0">
                <a:hlinkClick r:id="rId4"/>
              </a:rPr>
              <a:t>Madame – a story in English using French words</a:t>
            </a:r>
            <a:endParaRPr lang="en-US" i="1" dirty="0"/>
          </a:p>
          <a:p>
            <a:pPr marL="0" indent="0">
              <a:buNone/>
            </a:pPr>
            <a:endParaRPr lang="en-US" dirty="0"/>
          </a:p>
        </p:txBody>
      </p:sp>
    </p:spTree>
    <p:extLst>
      <p:ext uri="{BB962C8B-B14F-4D97-AF65-F5344CB8AC3E}">
        <p14:creationId xmlns:p14="http://schemas.microsoft.com/office/powerpoint/2010/main" val="3514116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01B6-82ED-3E4D-B8B9-0CCFF5B47785}"/>
              </a:ext>
            </a:extLst>
          </p:cNvPr>
          <p:cNvSpPr>
            <a:spLocks noGrp="1"/>
          </p:cNvSpPr>
          <p:nvPr>
            <p:ph type="title"/>
          </p:nvPr>
        </p:nvSpPr>
        <p:spPr/>
        <p:txBody>
          <a:bodyPr/>
          <a:lstStyle/>
          <a:p>
            <a:pPr algn="ctr"/>
            <a:r>
              <a:rPr lang="en-US" b="1" dirty="0"/>
              <a:t>Links to  books – ILLEY </a:t>
            </a:r>
          </a:p>
        </p:txBody>
      </p:sp>
      <p:sp>
        <p:nvSpPr>
          <p:cNvPr id="3" name="Content Placeholder 2">
            <a:extLst>
              <a:ext uri="{FF2B5EF4-FFF2-40B4-BE49-F238E27FC236}">
                <a16:creationId xmlns:a16="http://schemas.microsoft.com/office/drawing/2014/main" id="{30F4E64B-1006-E24E-871B-A157E6362A8F}"/>
              </a:ext>
            </a:extLst>
          </p:cNvPr>
          <p:cNvSpPr>
            <a:spLocks noGrp="1"/>
          </p:cNvSpPr>
          <p:nvPr>
            <p:ph idx="1"/>
          </p:nvPr>
        </p:nvSpPr>
        <p:spPr>
          <a:xfrm>
            <a:off x="628650" y="2547827"/>
            <a:ext cx="7886700" cy="2942146"/>
          </a:xfrm>
        </p:spPr>
        <p:txBody>
          <a:bodyPr/>
          <a:lstStyle/>
          <a:p>
            <a:r>
              <a:rPr lang="en-US" sz="2400" dirty="0">
                <a:hlinkClick r:id="rId2"/>
              </a:rPr>
              <a:t>Books without text</a:t>
            </a:r>
            <a:endParaRPr lang="en-US" sz="2400" dirty="0"/>
          </a:p>
          <a:p>
            <a:pPr marL="0" indent="0">
              <a:buNone/>
            </a:pPr>
            <a:endParaRPr lang="en-US" sz="1800" dirty="0"/>
          </a:p>
          <a:p>
            <a:r>
              <a:rPr lang="en-US" sz="2400" dirty="0">
                <a:hlinkClick r:id="rId3"/>
              </a:rPr>
              <a:t>Multilingual books</a:t>
            </a:r>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2023781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A647-32C3-B34D-9611-D3BEE48C3C78}"/>
              </a:ext>
            </a:extLst>
          </p:cNvPr>
          <p:cNvSpPr>
            <a:spLocks noGrp="1"/>
          </p:cNvSpPr>
          <p:nvPr>
            <p:ph type="title"/>
          </p:nvPr>
        </p:nvSpPr>
        <p:spPr>
          <a:xfrm>
            <a:off x="1066800" y="304800"/>
            <a:ext cx="7886700" cy="1315993"/>
          </a:xfrm>
        </p:spPr>
        <p:txBody>
          <a:bodyPr>
            <a:normAutofit fontScale="90000"/>
          </a:bodyPr>
          <a:lstStyle/>
          <a:p>
            <a:pPr algn="ctr"/>
            <a:r>
              <a:rPr lang="en-US" b="1" i="1" dirty="0"/>
              <a:t>       </a:t>
            </a:r>
            <a:r>
              <a:rPr lang="en-IE" sz="3600" b="1" i="1" dirty="0">
                <a:hlinkClick r:id="rId2">
                  <a:extLst>
                    <a:ext uri="{A12FA001-AC4F-418D-AE19-62706E023703}">
                      <ahyp:hlinkClr xmlns:ahyp="http://schemas.microsoft.com/office/drawing/2018/hyperlinkcolor" val="tx"/>
                    </a:ext>
                  </a:extLst>
                </a:hlinkClick>
              </a:rPr>
              <a:t>ECML Treasure Chest of Resources for learners, parents and teachers</a:t>
            </a:r>
            <a:br>
              <a:rPr lang="en-IE" sz="3600" b="1" i="1" dirty="0"/>
            </a:br>
            <a:endParaRPr lang="en-US" sz="3600" b="1" i="1" dirty="0"/>
          </a:p>
        </p:txBody>
      </p:sp>
      <p:sp>
        <p:nvSpPr>
          <p:cNvPr id="3" name="Content Placeholder 2">
            <a:extLst>
              <a:ext uri="{FF2B5EF4-FFF2-40B4-BE49-F238E27FC236}">
                <a16:creationId xmlns:a16="http://schemas.microsoft.com/office/drawing/2014/main" id="{88125BE3-9A5B-124B-AAB7-F7F56C3F622C}"/>
              </a:ext>
            </a:extLst>
          </p:cNvPr>
          <p:cNvSpPr>
            <a:spLocks noGrp="1"/>
          </p:cNvSpPr>
          <p:nvPr>
            <p:ph idx="1"/>
          </p:nvPr>
        </p:nvSpPr>
        <p:spPr>
          <a:xfrm>
            <a:off x="628650" y="1862027"/>
            <a:ext cx="7886700" cy="4138723"/>
          </a:xfrm>
        </p:spPr>
        <p:txBody>
          <a:bodyPr>
            <a:normAutofit fontScale="70000" lnSpcReduction="20000"/>
          </a:bodyPr>
          <a:lstStyle/>
          <a:p>
            <a:pPr marL="0" indent="0">
              <a:buNone/>
            </a:pPr>
            <a:endParaRPr lang="en-US" b="1" dirty="0"/>
          </a:p>
          <a:p>
            <a:pPr marL="0" indent="0">
              <a:spcBef>
                <a:spcPts val="0"/>
              </a:spcBef>
              <a:buNone/>
            </a:pPr>
            <a:r>
              <a:rPr lang="en-US" dirty="0"/>
              <a:t>The </a:t>
            </a:r>
            <a:r>
              <a:rPr lang="en-US" b="1" i="1" dirty="0"/>
              <a:t>Treasure Chest </a:t>
            </a:r>
            <a:r>
              <a:rPr lang="en-US" dirty="0"/>
              <a:t>supports learning that is:</a:t>
            </a:r>
          </a:p>
          <a:p>
            <a:pPr lvl="0"/>
            <a:r>
              <a:rPr lang="en-IE" dirty="0"/>
              <a:t>Learner-centred, motivating and fun for everyone involved</a:t>
            </a:r>
            <a:endParaRPr lang="en-GB" dirty="0"/>
          </a:p>
          <a:p>
            <a:pPr lvl="0"/>
            <a:r>
              <a:rPr lang="en-IE" dirty="0"/>
              <a:t>Develops learners’ plurilingual repertoires </a:t>
            </a:r>
            <a:r>
              <a:rPr lang="en-US" dirty="0"/>
              <a:t>–</a:t>
            </a:r>
            <a:r>
              <a:rPr lang="en-IE" dirty="0"/>
              <a:t> language of schooling, foreign languages and children’s home languages</a:t>
            </a:r>
            <a:endParaRPr lang="en-GB" dirty="0"/>
          </a:p>
          <a:p>
            <a:pPr lvl="0"/>
            <a:r>
              <a:rPr lang="en-IE" dirty="0"/>
              <a:t>Supports young people’s wellbeing in difficult situations</a:t>
            </a:r>
            <a:endParaRPr lang="en-GB" dirty="0"/>
          </a:p>
          <a:p>
            <a:pPr lvl="0"/>
            <a:r>
              <a:rPr lang="en-IE" dirty="0"/>
              <a:t>Gives parents/carers confidence in supporting their children’s learning</a:t>
            </a:r>
            <a:endParaRPr lang="en-GB" dirty="0"/>
          </a:p>
          <a:p>
            <a:pPr lvl="0"/>
            <a:r>
              <a:rPr lang="en-IE" dirty="0"/>
              <a:t>Includes self-management tools to develop learner autonomy and track progress</a:t>
            </a:r>
            <a:endParaRPr lang="en-GB" dirty="0"/>
          </a:p>
          <a:p>
            <a:pPr marL="0" indent="0">
              <a:spcBef>
                <a:spcPts val="0"/>
              </a:spcBef>
              <a:buNone/>
            </a:pPr>
            <a:endParaRPr lang="en-US" dirty="0"/>
          </a:p>
          <a:p>
            <a:pPr marL="0" indent="0">
              <a:spcBef>
                <a:spcPts val="0"/>
              </a:spcBef>
              <a:buNone/>
            </a:pPr>
            <a:r>
              <a:rPr lang="en-US" dirty="0">
                <a:solidFill>
                  <a:schemeClr val="tx1"/>
                </a:solidFill>
              </a:rPr>
              <a:t>Link to webinar: </a:t>
            </a:r>
            <a:r>
              <a:rPr lang="en-GB" dirty="0">
                <a:hlinkClick r:id="rId3"/>
              </a:rPr>
              <a:t>https://www.youtube.com/watch?v=ZAEZO_zPQVc</a:t>
            </a:r>
            <a:endParaRPr lang="en-US" dirty="0">
              <a:solidFill>
                <a:schemeClr val="tx1"/>
              </a:solidFill>
            </a:endParaRPr>
          </a:p>
        </p:txBody>
      </p:sp>
    </p:spTree>
    <p:extLst>
      <p:ext uri="{BB962C8B-B14F-4D97-AF65-F5344CB8AC3E}">
        <p14:creationId xmlns:p14="http://schemas.microsoft.com/office/powerpoint/2010/main" val="35028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EFB2-8FA2-0E4F-94C3-8DCE5FC253CD}"/>
              </a:ext>
            </a:extLst>
          </p:cNvPr>
          <p:cNvSpPr>
            <a:spLocks noGrp="1"/>
          </p:cNvSpPr>
          <p:nvPr>
            <p:ph type="title"/>
          </p:nvPr>
        </p:nvSpPr>
        <p:spPr>
          <a:xfrm>
            <a:off x="628650" y="1120165"/>
            <a:ext cx="8291512" cy="792163"/>
          </a:xfrm>
        </p:spPr>
        <p:txBody>
          <a:bodyPr>
            <a:normAutofit/>
          </a:bodyPr>
          <a:lstStyle/>
          <a:p>
            <a:pPr algn="ctr"/>
            <a:r>
              <a:rPr lang="en-GB" sz="3000" b="1" dirty="0"/>
              <a:t>Supporting Wellbeing</a:t>
            </a:r>
            <a:endParaRPr lang="en-US" sz="3000" b="1" dirty="0"/>
          </a:p>
        </p:txBody>
      </p:sp>
      <p:sp>
        <p:nvSpPr>
          <p:cNvPr id="3" name="Content Placeholder 2">
            <a:extLst>
              <a:ext uri="{FF2B5EF4-FFF2-40B4-BE49-F238E27FC236}">
                <a16:creationId xmlns:a16="http://schemas.microsoft.com/office/drawing/2014/main" id="{904687F4-3543-6A46-98FE-89C36888693C}"/>
              </a:ext>
            </a:extLst>
          </p:cNvPr>
          <p:cNvSpPr>
            <a:spLocks noGrp="1"/>
          </p:cNvSpPr>
          <p:nvPr>
            <p:ph idx="1"/>
          </p:nvPr>
        </p:nvSpPr>
        <p:spPr>
          <a:xfrm>
            <a:off x="628650" y="1781297"/>
            <a:ext cx="7886700" cy="3956538"/>
          </a:xfrm>
        </p:spPr>
        <p:txBody>
          <a:bodyPr>
            <a:normAutofit fontScale="92500" lnSpcReduction="10000"/>
          </a:bodyPr>
          <a:lstStyle/>
          <a:p>
            <a:endParaRPr lang="en-GB" b="1" dirty="0"/>
          </a:p>
          <a:p>
            <a:pPr marL="0" indent="0" algn="ctr">
              <a:buNone/>
            </a:pPr>
            <a:r>
              <a:rPr lang="en-GB" sz="2400" dirty="0">
                <a:hlinkClick r:id="rId2">
                  <a:extLst>
                    <a:ext uri="{A12FA001-AC4F-418D-AE19-62706E023703}">
                      <ahyp:hlinkClr xmlns:ahyp="http://schemas.microsoft.com/office/drawing/2018/hyperlinkcolor" val="tx"/>
                    </a:ext>
                  </a:extLst>
                </a:hlinkClick>
              </a:rPr>
              <a:t>Sink and float</a:t>
            </a:r>
            <a:endParaRPr lang="en-GB" sz="2400" dirty="0"/>
          </a:p>
          <a:p>
            <a:pPr marL="0" indent="0" algn="ctr">
              <a:buNone/>
            </a:pPr>
            <a:endParaRPr lang="en-GB" b="1" dirty="0"/>
          </a:p>
          <a:p>
            <a:r>
              <a:rPr lang="en-GB" sz="2250" b="1" dirty="0"/>
              <a:t>Playing with water is a very calming activity for children</a:t>
            </a:r>
            <a:r>
              <a:rPr lang="en-GB" sz="2250" dirty="0"/>
              <a:t> </a:t>
            </a:r>
          </a:p>
          <a:p>
            <a:endParaRPr lang="en-GB" sz="2250" dirty="0"/>
          </a:p>
          <a:p>
            <a:r>
              <a:rPr lang="en-GB" sz="2250" dirty="0"/>
              <a:t>What you need:</a:t>
            </a:r>
          </a:p>
          <a:p>
            <a:endParaRPr lang="en-GB" sz="2250" dirty="0"/>
          </a:p>
          <a:p>
            <a:r>
              <a:rPr lang="en-GB" sz="2250" dirty="0"/>
              <a:t>What to do:</a:t>
            </a:r>
          </a:p>
          <a:p>
            <a:endParaRPr lang="en-GB" sz="2250" dirty="0"/>
          </a:p>
          <a:p>
            <a:r>
              <a:rPr lang="en-GB" sz="2250" dirty="0"/>
              <a:t>Some more ideas</a:t>
            </a:r>
            <a:endParaRPr lang="en-US" sz="2250" dirty="0"/>
          </a:p>
        </p:txBody>
      </p:sp>
    </p:spTree>
    <p:extLst>
      <p:ext uri="{BB962C8B-B14F-4D97-AF65-F5344CB8AC3E}">
        <p14:creationId xmlns:p14="http://schemas.microsoft.com/office/powerpoint/2010/main" val="3972973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30A5-06BF-A949-9A82-34B43E1F293F}"/>
              </a:ext>
            </a:extLst>
          </p:cNvPr>
          <p:cNvSpPr>
            <a:spLocks noGrp="1"/>
          </p:cNvSpPr>
          <p:nvPr>
            <p:ph type="title"/>
          </p:nvPr>
        </p:nvSpPr>
        <p:spPr/>
        <p:txBody>
          <a:bodyPr/>
          <a:lstStyle/>
          <a:p>
            <a:pPr algn="ctr"/>
            <a:r>
              <a:rPr lang="en-GB">
                <a:hlinkClick r:id="rId2">
                  <a:extLst>
                    <a:ext uri="{A12FA001-AC4F-418D-AE19-62706E023703}">
                      <ahyp:hlinkClr xmlns:ahyp="http://schemas.microsoft.com/office/drawing/2018/hyperlinkcolor" val="tx"/>
                    </a:ext>
                  </a:extLst>
                </a:hlinkClick>
              </a:rPr>
              <a:t>Sink and float</a:t>
            </a:r>
            <a:endParaRPr lang="en-US"/>
          </a:p>
        </p:txBody>
      </p:sp>
      <p:graphicFrame>
        <p:nvGraphicFramePr>
          <p:cNvPr id="3" name="Table 2">
            <a:extLst>
              <a:ext uri="{FF2B5EF4-FFF2-40B4-BE49-F238E27FC236}">
                <a16:creationId xmlns:a16="http://schemas.microsoft.com/office/drawing/2014/main" id="{9CF661C4-8DBB-EC4B-80AD-01188A1041FB}"/>
              </a:ext>
            </a:extLst>
          </p:cNvPr>
          <p:cNvGraphicFramePr>
            <a:graphicFrameLocks noGrp="1"/>
          </p:cNvGraphicFramePr>
          <p:nvPr/>
        </p:nvGraphicFramePr>
        <p:xfrm>
          <a:off x="366823" y="2085311"/>
          <a:ext cx="2408276" cy="3502965"/>
        </p:xfrm>
        <a:graphic>
          <a:graphicData uri="http://schemas.openxmlformats.org/drawingml/2006/table">
            <a:tbl>
              <a:tblPr firstRow="1" bandRow="1">
                <a:tableStyleId>{5C22544A-7EE6-4342-B048-85BDC9FD1C3A}</a:tableStyleId>
              </a:tblPr>
              <a:tblGrid>
                <a:gridCol w="2408276">
                  <a:extLst>
                    <a:ext uri="{9D8B030D-6E8A-4147-A177-3AD203B41FA5}">
                      <a16:colId xmlns:a16="http://schemas.microsoft.com/office/drawing/2014/main" val="3745320615"/>
                    </a:ext>
                  </a:extLst>
                </a:gridCol>
              </a:tblGrid>
              <a:tr h="700593">
                <a:tc>
                  <a:txBody>
                    <a:bodyPr/>
                    <a:lstStyle/>
                    <a:p>
                      <a:r>
                        <a:rPr lang="en-US" sz="2400">
                          <a:solidFill>
                            <a:schemeClr val="bg1"/>
                          </a:solidFill>
                        </a:rPr>
                        <a:t>Image of object</a:t>
                      </a:r>
                    </a:p>
                  </a:txBody>
                  <a:tcPr marL="68580" marR="68580" marT="34290" marB="34290"/>
                </a:tc>
                <a:extLst>
                  <a:ext uri="{0D108BD9-81ED-4DB2-BD59-A6C34878D82A}">
                    <a16:rowId xmlns:a16="http://schemas.microsoft.com/office/drawing/2014/main" val="829824493"/>
                  </a:ext>
                </a:extLst>
              </a:tr>
              <a:tr h="700593">
                <a:tc>
                  <a:txBody>
                    <a:bodyPr/>
                    <a:lstStyle/>
                    <a:p>
                      <a:endParaRPr lang="en-US" sz="2400">
                        <a:solidFill>
                          <a:schemeClr val="bg1"/>
                        </a:solidFill>
                      </a:endParaRPr>
                    </a:p>
                  </a:txBody>
                  <a:tcPr marL="68580" marR="68580" marT="34290" marB="34290"/>
                </a:tc>
                <a:extLst>
                  <a:ext uri="{0D108BD9-81ED-4DB2-BD59-A6C34878D82A}">
                    <a16:rowId xmlns:a16="http://schemas.microsoft.com/office/drawing/2014/main" val="1501130693"/>
                  </a:ext>
                </a:extLst>
              </a:tr>
              <a:tr h="700593">
                <a:tc>
                  <a:txBody>
                    <a:bodyPr/>
                    <a:lstStyle/>
                    <a:p>
                      <a:endParaRPr lang="en-US" sz="2400">
                        <a:solidFill>
                          <a:schemeClr val="bg1"/>
                        </a:solidFill>
                      </a:endParaRPr>
                    </a:p>
                  </a:txBody>
                  <a:tcPr marL="68580" marR="68580" marT="34290" marB="34290"/>
                </a:tc>
                <a:extLst>
                  <a:ext uri="{0D108BD9-81ED-4DB2-BD59-A6C34878D82A}">
                    <a16:rowId xmlns:a16="http://schemas.microsoft.com/office/drawing/2014/main" val="3430460548"/>
                  </a:ext>
                </a:extLst>
              </a:tr>
              <a:tr h="700593">
                <a:tc>
                  <a:txBody>
                    <a:bodyPr/>
                    <a:lstStyle/>
                    <a:p>
                      <a:endParaRPr lang="en-US" sz="2400">
                        <a:solidFill>
                          <a:schemeClr val="bg1"/>
                        </a:solidFill>
                      </a:endParaRPr>
                    </a:p>
                  </a:txBody>
                  <a:tcPr marL="68580" marR="68580" marT="34290" marB="34290"/>
                </a:tc>
                <a:extLst>
                  <a:ext uri="{0D108BD9-81ED-4DB2-BD59-A6C34878D82A}">
                    <a16:rowId xmlns:a16="http://schemas.microsoft.com/office/drawing/2014/main" val="3615380303"/>
                  </a:ext>
                </a:extLst>
              </a:tr>
              <a:tr h="700593">
                <a:tc>
                  <a:txBody>
                    <a:bodyPr/>
                    <a:lstStyle/>
                    <a:p>
                      <a:endParaRPr lang="en-US" sz="2400">
                        <a:solidFill>
                          <a:schemeClr val="bg1"/>
                        </a:solidFill>
                      </a:endParaRPr>
                    </a:p>
                  </a:txBody>
                  <a:tcPr marL="68580" marR="68580" marT="34290" marB="34290"/>
                </a:tc>
                <a:extLst>
                  <a:ext uri="{0D108BD9-81ED-4DB2-BD59-A6C34878D82A}">
                    <a16:rowId xmlns:a16="http://schemas.microsoft.com/office/drawing/2014/main" val="2843432364"/>
                  </a:ext>
                </a:extLst>
              </a:tr>
            </a:tbl>
          </a:graphicData>
        </a:graphic>
      </p:graphicFrame>
      <p:graphicFrame>
        <p:nvGraphicFramePr>
          <p:cNvPr id="4" name="Table 3">
            <a:extLst>
              <a:ext uri="{FF2B5EF4-FFF2-40B4-BE49-F238E27FC236}">
                <a16:creationId xmlns:a16="http://schemas.microsoft.com/office/drawing/2014/main" id="{9E4EBD7B-A4A9-D545-A0E2-03DD6E6C8873}"/>
              </a:ext>
            </a:extLst>
          </p:cNvPr>
          <p:cNvGraphicFramePr>
            <a:graphicFrameLocks noGrp="1"/>
          </p:cNvGraphicFramePr>
          <p:nvPr/>
        </p:nvGraphicFramePr>
        <p:xfrm>
          <a:off x="2775099" y="2085311"/>
          <a:ext cx="2567762" cy="3504121"/>
        </p:xfrm>
        <a:graphic>
          <a:graphicData uri="http://schemas.openxmlformats.org/drawingml/2006/table">
            <a:tbl>
              <a:tblPr firstRow="1" bandRow="1">
                <a:tableStyleId>{5C22544A-7EE6-4342-B048-85BDC9FD1C3A}</a:tableStyleId>
              </a:tblPr>
              <a:tblGrid>
                <a:gridCol w="2567762">
                  <a:extLst>
                    <a:ext uri="{9D8B030D-6E8A-4147-A177-3AD203B41FA5}">
                      <a16:colId xmlns:a16="http://schemas.microsoft.com/office/drawing/2014/main" val="2788685984"/>
                    </a:ext>
                  </a:extLst>
                </a:gridCol>
              </a:tblGrid>
              <a:tr h="701749">
                <a:tc>
                  <a:txBody>
                    <a:bodyPr/>
                    <a:lstStyle/>
                    <a:p>
                      <a:r>
                        <a:rPr lang="en-US" sz="2400" dirty="0"/>
                        <a:t>Home Language</a:t>
                      </a:r>
                    </a:p>
                  </a:txBody>
                  <a:tcPr marL="68580" marR="68580" marT="34290" marB="34290"/>
                </a:tc>
                <a:extLst>
                  <a:ext uri="{0D108BD9-81ED-4DB2-BD59-A6C34878D82A}">
                    <a16:rowId xmlns:a16="http://schemas.microsoft.com/office/drawing/2014/main" val="4017861636"/>
                  </a:ext>
                </a:extLst>
              </a:tr>
              <a:tr h="700593">
                <a:tc>
                  <a:txBody>
                    <a:bodyPr/>
                    <a:lstStyle/>
                    <a:p>
                      <a:endParaRPr lang="en-US" sz="1400" dirty="0"/>
                    </a:p>
                    <a:p>
                      <a:r>
                        <a:rPr lang="en-US" sz="1800" dirty="0">
                          <a:solidFill>
                            <a:schemeClr val="accent5">
                              <a:lumMod val="50000"/>
                            </a:schemeClr>
                          </a:solidFill>
                        </a:rPr>
                        <a:t>Metal key</a:t>
                      </a:r>
                    </a:p>
                  </a:txBody>
                  <a:tcPr marL="68580" marR="68580" marT="34290" marB="34290"/>
                </a:tc>
                <a:extLst>
                  <a:ext uri="{0D108BD9-81ED-4DB2-BD59-A6C34878D82A}">
                    <a16:rowId xmlns:a16="http://schemas.microsoft.com/office/drawing/2014/main" val="220897700"/>
                  </a:ext>
                </a:extLst>
              </a:tr>
              <a:tr h="700593">
                <a:tc>
                  <a:txBody>
                    <a:bodyPr/>
                    <a:lstStyle/>
                    <a:p>
                      <a:endParaRPr lang="en-US" sz="1400"/>
                    </a:p>
                    <a:p>
                      <a:r>
                        <a:rPr lang="en-US" sz="1800">
                          <a:solidFill>
                            <a:schemeClr val="accent5">
                              <a:lumMod val="50000"/>
                            </a:schemeClr>
                          </a:solidFill>
                        </a:rPr>
                        <a:t>Plastic spoon</a:t>
                      </a:r>
                    </a:p>
                  </a:txBody>
                  <a:tcPr marL="68580" marR="68580" marT="34290" marB="34290"/>
                </a:tc>
                <a:extLst>
                  <a:ext uri="{0D108BD9-81ED-4DB2-BD59-A6C34878D82A}">
                    <a16:rowId xmlns:a16="http://schemas.microsoft.com/office/drawing/2014/main" val="3450860510"/>
                  </a:ext>
                </a:extLst>
              </a:tr>
              <a:tr h="700593">
                <a:tc>
                  <a:txBody>
                    <a:bodyPr/>
                    <a:lstStyle/>
                    <a:p>
                      <a:endParaRPr lang="en-US" sz="1400"/>
                    </a:p>
                    <a:p>
                      <a:r>
                        <a:rPr lang="en-US" sz="1800"/>
                        <a:t>Stone</a:t>
                      </a:r>
                    </a:p>
                  </a:txBody>
                  <a:tcPr marL="68580" marR="68580" marT="34290" marB="34290"/>
                </a:tc>
                <a:extLst>
                  <a:ext uri="{0D108BD9-81ED-4DB2-BD59-A6C34878D82A}">
                    <a16:rowId xmlns:a16="http://schemas.microsoft.com/office/drawing/2014/main" val="2778071933"/>
                  </a:ext>
                </a:extLst>
              </a:tr>
              <a:tr h="700593">
                <a:tc>
                  <a:txBody>
                    <a:bodyPr/>
                    <a:lstStyle/>
                    <a:p>
                      <a:endParaRPr lang="en-US" sz="1800" dirty="0"/>
                    </a:p>
                    <a:p>
                      <a:r>
                        <a:rPr lang="en-US" sz="1800" dirty="0"/>
                        <a:t>Etc.</a:t>
                      </a:r>
                    </a:p>
                  </a:txBody>
                  <a:tcPr marL="68580" marR="68580" marT="34290" marB="34290"/>
                </a:tc>
                <a:extLst>
                  <a:ext uri="{0D108BD9-81ED-4DB2-BD59-A6C34878D82A}">
                    <a16:rowId xmlns:a16="http://schemas.microsoft.com/office/drawing/2014/main" val="3253467676"/>
                  </a:ext>
                </a:extLst>
              </a:tr>
            </a:tbl>
          </a:graphicData>
        </a:graphic>
      </p:graphicFrame>
      <p:graphicFrame>
        <p:nvGraphicFramePr>
          <p:cNvPr id="6" name="Table 5">
            <a:extLst>
              <a:ext uri="{FF2B5EF4-FFF2-40B4-BE49-F238E27FC236}">
                <a16:creationId xmlns:a16="http://schemas.microsoft.com/office/drawing/2014/main" id="{F5B5330E-10C7-7F4C-BC03-A95DE54CA876}"/>
              </a:ext>
            </a:extLst>
          </p:cNvPr>
          <p:cNvGraphicFramePr>
            <a:graphicFrameLocks noGrp="1"/>
          </p:cNvGraphicFramePr>
          <p:nvPr/>
        </p:nvGraphicFramePr>
        <p:xfrm>
          <a:off x="5342860" y="2085311"/>
          <a:ext cx="3420140" cy="3349090"/>
        </p:xfrm>
        <a:graphic>
          <a:graphicData uri="http://schemas.openxmlformats.org/drawingml/2006/table">
            <a:tbl>
              <a:tblPr firstRow="1" bandRow="1">
                <a:tableStyleId>{5C22544A-7EE6-4342-B048-85BDC9FD1C3A}</a:tableStyleId>
              </a:tblPr>
              <a:tblGrid>
                <a:gridCol w="3420140">
                  <a:extLst>
                    <a:ext uri="{9D8B030D-6E8A-4147-A177-3AD203B41FA5}">
                      <a16:colId xmlns:a16="http://schemas.microsoft.com/office/drawing/2014/main" val="1824488023"/>
                    </a:ext>
                  </a:extLst>
                </a:gridCol>
              </a:tblGrid>
              <a:tr h="769620">
                <a:tc>
                  <a:txBody>
                    <a:bodyPr/>
                    <a:lstStyle/>
                    <a:p>
                      <a:r>
                        <a:rPr lang="en-US" sz="2300" dirty="0"/>
                        <a:t>Language of Schooling</a:t>
                      </a:r>
                    </a:p>
                  </a:txBody>
                  <a:tcPr marL="68580" marR="68580" marT="34290" marB="34290"/>
                </a:tc>
                <a:extLst>
                  <a:ext uri="{0D108BD9-81ED-4DB2-BD59-A6C34878D82A}">
                    <a16:rowId xmlns:a16="http://schemas.microsoft.com/office/drawing/2014/main" val="636504022"/>
                  </a:ext>
                </a:extLst>
              </a:tr>
              <a:tr h="731258">
                <a:tc>
                  <a:txBody>
                    <a:bodyPr/>
                    <a:lstStyle/>
                    <a:p>
                      <a:endParaRPr lang="en-US" sz="1400" dirty="0"/>
                    </a:p>
                  </a:txBody>
                  <a:tcPr marL="68580" marR="68580" marT="34290" marB="34290"/>
                </a:tc>
                <a:extLst>
                  <a:ext uri="{0D108BD9-81ED-4DB2-BD59-A6C34878D82A}">
                    <a16:rowId xmlns:a16="http://schemas.microsoft.com/office/drawing/2014/main" val="1165397613"/>
                  </a:ext>
                </a:extLst>
              </a:tr>
              <a:tr h="659007">
                <a:tc>
                  <a:txBody>
                    <a:bodyPr/>
                    <a:lstStyle/>
                    <a:p>
                      <a:endParaRPr lang="en-US" sz="1400" dirty="0"/>
                    </a:p>
                  </a:txBody>
                  <a:tcPr marL="68580" marR="68580" marT="34290" marB="34290"/>
                </a:tc>
                <a:extLst>
                  <a:ext uri="{0D108BD9-81ED-4DB2-BD59-A6C34878D82A}">
                    <a16:rowId xmlns:a16="http://schemas.microsoft.com/office/drawing/2014/main" val="4021135612"/>
                  </a:ext>
                </a:extLst>
              </a:tr>
              <a:tr h="648791">
                <a:tc>
                  <a:txBody>
                    <a:bodyPr/>
                    <a:lstStyle/>
                    <a:p>
                      <a:endParaRPr lang="en-US" sz="1400" dirty="0"/>
                    </a:p>
                  </a:txBody>
                  <a:tcPr marL="68580" marR="68580" marT="34290" marB="34290"/>
                </a:tc>
                <a:extLst>
                  <a:ext uri="{0D108BD9-81ED-4DB2-BD59-A6C34878D82A}">
                    <a16:rowId xmlns:a16="http://schemas.microsoft.com/office/drawing/2014/main" val="4009609643"/>
                  </a:ext>
                </a:extLst>
              </a:tr>
              <a:tr h="540414">
                <a:tc>
                  <a:txBody>
                    <a:bodyPr/>
                    <a:lstStyle/>
                    <a:p>
                      <a:endParaRPr lang="en-US" sz="1400" dirty="0"/>
                    </a:p>
                  </a:txBody>
                  <a:tcPr marL="68580" marR="68580" marT="34290" marB="34290"/>
                </a:tc>
                <a:extLst>
                  <a:ext uri="{0D108BD9-81ED-4DB2-BD59-A6C34878D82A}">
                    <a16:rowId xmlns:a16="http://schemas.microsoft.com/office/drawing/2014/main" val="674138866"/>
                  </a:ext>
                </a:extLst>
              </a:tr>
            </a:tbl>
          </a:graphicData>
        </a:graphic>
      </p:graphicFrame>
    </p:spTree>
    <p:extLst>
      <p:ext uri="{BB962C8B-B14F-4D97-AF65-F5344CB8AC3E}">
        <p14:creationId xmlns:p14="http://schemas.microsoft.com/office/powerpoint/2010/main" val="28137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4C5D-07E6-9D45-9C2A-31262A72B6AD}"/>
              </a:ext>
            </a:extLst>
          </p:cNvPr>
          <p:cNvSpPr>
            <a:spLocks noGrp="1"/>
          </p:cNvSpPr>
          <p:nvPr>
            <p:ph type="title"/>
          </p:nvPr>
        </p:nvSpPr>
        <p:spPr>
          <a:xfrm>
            <a:off x="538274" y="932896"/>
            <a:ext cx="7886700" cy="960145"/>
          </a:xfrm>
        </p:spPr>
        <p:txBody>
          <a:bodyPr>
            <a:normAutofit fontScale="90000"/>
          </a:bodyPr>
          <a:lstStyle/>
          <a:p>
            <a:pPr algn="ctr"/>
            <a:br>
              <a:rPr lang="en-GB" u="sng">
                <a:hlinkClick r:id="rId2">
                  <a:extLst>
                    <a:ext uri="{A12FA001-AC4F-418D-AE19-62706E023703}">
                      <ahyp:hlinkClr xmlns:ahyp="http://schemas.microsoft.com/office/drawing/2018/hyperlinkcolor" val="tx"/>
                    </a:ext>
                  </a:extLst>
                </a:hlinkClick>
              </a:rPr>
            </a:br>
            <a:br>
              <a:rPr lang="en-GB" u="sng">
                <a:hlinkClick r:id="rId2">
                  <a:extLst>
                    <a:ext uri="{A12FA001-AC4F-418D-AE19-62706E023703}">
                      <ahyp:hlinkClr xmlns:ahyp="http://schemas.microsoft.com/office/drawing/2018/hyperlinkcolor" val="tx"/>
                    </a:ext>
                  </a:extLst>
                </a:hlinkClick>
              </a:rPr>
            </a:br>
            <a:r>
              <a:rPr lang="en-GB" u="sng">
                <a:hlinkClick r:id="rId2">
                  <a:extLst>
                    <a:ext uri="{A12FA001-AC4F-418D-AE19-62706E023703}">
                      <ahyp:hlinkClr xmlns:ahyp="http://schemas.microsoft.com/office/drawing/2018/hyperlinkcolor" val="tx"/>
                    </a:ext>
                  </a:extLst>
                </a:hlinkClick>
              </a:rPr>
              <a:t>Get Growing!</a:t>
            </a:r>
            <a:br>
              <a:rPr lang="en-GB" u="sng">
                <a:hlinkClick r:id="rId2">
                  <a:extLst>
                    <a:ext uri="{A12FA001-AC4F-418D-AE19-62706E023703}">
                      <ahyp:hlinkClr xmlns:ahyp="http://schemas.microsoft.com/office/drawing/2018/hyperlinkcolor" val="tx"/>
                    </a:ext>
                  </a:extLst>
                </a:hlinkClick>
              </a:rPr>
            </a:br>
            <a:br>
              <a:rPr lang="en-GB" u="sng">
                <a:hlinkClick r:id="rId2">
                  <a:extLst>
                    <a:ext uri="{A12FA001-AC4F-418D-AE19-62706E023703}">
                      <ahyp:hlinkClr xmlns:ahyp="http://schemas.microsoft.com/office/drawing/2018/hyperlinkcolor" val="tx"/>
                    </a:ext>
                  </a:extLst>
                </a:hlinkClick>
              </a:rPr>
            </a:br>
            <a:br>
              <a:rPr lang="en-GB"/>
            </a:br>
            <a:endParaRPr lang="en-US"/>
          </a:p>
        </p:txBody>
      </p:sp>
      <p:sp>
        <p:nvSpPr>
          <p:cNvPr id="6" name="Rectangle 4">
            <a:extLst>
              <a:ext uri="{FF2B5EF4-FFF2-40B4-BE49-F238E27FC236}">
                <a16:creationId xmlns:a16="http://schemas.microsoft.com/office/drawing/2014/main" id="{E09AA8E2-6AA1-7540-A20C-D9768DDC26A0}"/>
              </a:ext>
            </a:extLst>
          </p:cNvPr>
          <p:cNvSpPr>
            <a:spLocks noChangeArrowheads="1"/>
          </p:cNvSpPr>
          <p:nvPr/>
        </p:nvSpPr>
        <p:spPr bwMode="auto">
          <a:xfrm flipV="1">
            <a:off x="-433007" y="701270"/>
            <a:ext cx="957700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12" descr="page1image2237100672">
            <a:extLst>
              <a:ext uri="{FF2B5EF4-FFF2-40B4-BE49-F238E27FC236}">
                <a16:creationId xmlns:a16="http://schemas.microsoft.com/office/drawing/2014/main" id="{A663A0CF-62F3-6A42-88F1-FAE869B34EE9}"/>
              </a:ext>
            </a:extLst>
          </p:cNvPr>
          <p:cNvPicPr>
            <a:picLocks noGrp="1" noChangeAspect="1" noChangeArrowheads="1"/>
          </p:cNvPicPr>
          <p:nvPr>
            <p:ph idx="1"/>
          </p:nvPr>
        </p:nvPicPr>
        <p:blipFill>
          <a:blip r:embed="rId3" r:link="rId4" cstate="email">
            <a:extLst>
              <a:ext uri="{28A0092B-C50C-407E-A947-70E740481C1C}">
                <a14:useLocalDpi xmlns:a14="http://schemas.microsoft.com/office/drawing/2010/main"/>
              </a:ext>
            </a:extLst>
          </a:blip>
          <a:srcRect/>
          <a:stretch>
            <a:fillRect/>
          </a:stretch>
        </p:blipFill>
        <p:spPr bwMode="auto">
          <a:xfrm>
            <a:off x="1073805" y="2152900"/>
            <a:ext cx="1933575"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03BD7C-5E96-234F-81E1-533B592179FC}"/>
              </a:ext>
            </a:extLst>
          </p:cNvPr>
          <p:cNvSpPr txBox="1"/>
          <p:nvPr/>
        </p:nvSpPr>
        <p:spPr>
          <a:xfrm>
            <a:off x="813391" y="3935375"/>
            <a:ext cx="3009157" cy="1708160"/>
          </a:xfrm>
          <a:prstGeom prst="rect">
            <a:avLst/>
          </a:prstGeom>
          <a:noFill/>
        </p:spPr>
        <p:txBody>
          <a:bodyPr wrap="none" rtlCol="0">
            <a:spAutoFit/>
          </a:bodyPr>
          <a:lstStyle/>
          <a:p>
            <a:r>
              <a:rPr lang="en-GB" sz="2100" u="sng">
                <a:solidFill>
                  <a:schemeClr val="accent5">
                    <a:lumMod val="50000"/>
                  </a:schemeClr>
                </a:solidFill>
                <a:hlinkClick r:id="rId2">
                  <a:extLst>
                    <a:ext uri="{A12FA001-AC4F-418D-AE19-62706E023703}">
                      <ahyp:hlinkClr xmlns:ahyp="http://schemas.microsoft.com/office/drawing/2018/hyperlinkcolor" val="tx"/>
                    </a:ext>
                  </a:extLst>
                </a:hlinkClick>
              </a:rPr>
              <a:t>Grow your own onions! </a:t>
            </a:r>
            <a:endParaRPr lang="en-GB" sz="2100" u="sng">
              <a:solidFill>
                <a:schemeClr val="accent5">
                  <a:lumMod val="50000"/>
                </a:schemeClr>
              </a:solidFill>
            </a:endParaRPr>
          </a:p>
          <a:p>
            <a:endParaRPr lang="en-GB" sz="2100" u="sng">
              <a:solidFill>
                <a:schemeClr val="accent5">
                  <a:lumMod val="50000"/>
                </a:schemeClr>
              </a:solidFill>
            </a:endParaRPr>
          </a:p>
          <a:p>
            <a:r>
              <a:rPr lang="en-US" sz="2100">
                <a:solidFill>
                  <a:schemeClr val="accent5">
                    <a:lumMod val="50000"/>
                  </a:schemeClr>
                </a:solidFill>
              </a:rPr>
              <a:t>What you need…</a:t>
            </a:r>
          </a:p>
          <a:p>
            <a:r>
              <a:rPr lang="en-US" sz="2100">
                <a:solidFill>
                  <a:schemeClr val="accent5">
                    <a:lumMod val="50000"/>
                  </a:schemeClr>
                </a:solidFill>
              </a:rPr>
              <a:t>What to do… </a:t>
            </a:r>
          </a:p>
          <a:p>
            <a:r>
              <a:rPr lang="en-US" sz="2100">
                <a:solidFill>
                  <a:schemeClr val="accent5">
                    <a:lumMod val="50000"/>
                  </a:schemeClr>
                </a:solidFill>
              </a:rPr>
              <a:t>Some more ideas…</a:t>
            </a:r>
          </a:p>
        </p:txBody>
      </p:sp>
      <p:sp>
        <p:nvSpPr>
          <p:cNvPr id="8" name="TextBox 7">
            <a:extLst>
              <a:ext uri="{FF2B5EF4-FFF2-40B4-BE49-F238E27FC236}">
                <a16:creationId xmlns:a16="http://schemas.microsoft.com/office/drawing/2014/main" id="{9CB1CB39-74FD-644A-A930-4C4BC235EB12}"/>
              </a:ext>
            </a:extLst>
          </p:cNvPr>
          <p:cNvSpPr txBox="1"/>
          <p:nvPr/>
        </p:nvSpPr>
        <p:spPr>
          <a:xfrm>
            <a:off x="4481623" y="2152900"/>
            <a:ext cx="4855934" cy="4293483"/>
          </a:xfrm>
          <a:prstGeom prst="rect">
            <a:avLst/>
          </a:prstGeom>
          <a:noFill/>
        </p:spPr>
        <p:txBody>
          <a:bodyPr wrap="square" rtlCol="0">
            <a:spAutoFit/>
          </a:bodyPr>
          <a:lstStyle/>
          <a:p>
            <a:r>
              <a:rPr lang="en-US" sz="2100" b="1" dirty="0">
                <a:solidFill>
                  <a:schemeClr val="accent5">
                    <a:lumMod val="50000"/>
                  </a:schemeClr>
                </a:solidFill>
              </a:rPr>
              <a:t>PLANT </a:t>
            </a:r>
            <a:r>
              <a:rPr lang="en-US" sz="2100" dirty="0">
                <a:solidFill>
                  <a:schemeClr val="accent5">
                    <a:lumMod val="50000"/>
                  </a:schemeClr>
                </a:solidFill>
              </a:rPr>
              <a:t>seeds!</a:t>
            </a:r>
          </a:p>
          <a:p>
            <a:r>
              <a:rPr lang="en-GB" sz="2100" dirty="0">
                <a:solidFill>
                  <a:schemeClr val="accent5">
                    <a:lumMod val="50000"/>
                  </a:schemeClr>
                </a:solidFill>
              </a:rPr>
              <a:t>Lettuce/scallions/ beetroot/ pumpkins/</a:t>
            </a:r>
          </a:p>
          <a:p>
            <a:r>
              <a:rPr lang="en-GB" sz="2100" dirty="0">
                <a:solidFill>
                  <a:schemeClr val="accent5">
                    <a:lumMod val="50000"/>
                  </a:schemeClr>
                </a:solidFill>
              </a:rPr>
              <a:t>wallflowers/ nasturtiums /primroses, etc. </a:t>
            </a:r>
          </a:p>
          <a:p>
            <a:r>
              <a:rPr lang="en-GB" sz="2100" dirty="0">
                <a:solidFill>
                  <a:schemeClr val="accent5">
                    <a:lumMod val="50000"/>
                  </a:schemeClr>
                </a:solidFill>
              </a:rPr>
              <a:t> </a:t>
            </a:r>
          </a:p>
          <a:p>
            <a:r>
              <a:rPr lang="en-GB" sz="2100" b="1" dirty="0">
                <a:solidFill>
                  <a:schemeClr val="accent5">
                    <a:lumMod val="50000"/>
                  </a:schemeClr>
                </a:solidFill>
              </a:rPr>
              <a:t>WRITE - </a:t>
            </a:r>
            <a:r>
              <a:rPr lang="en-GB" sz="2100" dirty="0">
                <a:solidFill>
                  <a:schemeClr val="accent5">
                    <a:lumMod val="50000"/>
                  </a:schemeClr>
                </a:solidFill>
              </a:rPr>
              <a:t>Labels for seeds planted in the garden/ pots on your windowsill </a:t>
            </a:r>
          </a:p>
          <a:p>
            <a:endParaRPr lang="en-US" sz="2100" dirty="0">
              <a:solidFill>
                <a:srgbClr val="0070C0"/>
              </a:solidFill>
            </a:endParaRPr>
          </a:p>
          <a:p>
            <a:endParaRPr lang="en-US" sz="2100" dirty="0">
              <a:solidFill>
                <a:srgbClr val="0070C0"/>
              </a:solidFill>
            </a:endParaRPr>
          </a:p>
          <a:p>
            <a:r>
              <a:rPr lang="en-GB" sz="2100" b="1" dirty="0">
                <a:solidFill>
                  <a:schemeClr val="accent5">
                    <a:lumMod val="50000"/>
                  </a:schemeClr>
                </a:solidFill>
              </a:rPr>
              <a:t>Do it in your Home Language. In another column write it in the Language of Schooling/ another language</a:t>
            </a:r>
            <a:endParaRPr lang="en-US" sz="2100" dirty="0">
              <a:solidFill>
                <a:schemeClr val="accent5">
                  <a:lumMod val="50000"/>
                </a:schemeClr>
              </a:solidFill>
            </a:endParaRPr>
          </a:p>
        </p:txBody>
      </p:sp>
    </p:spTree>
    <p:extLst>
      <p:ext uri="{BB962C8B-B14F-4D97-AF65-F5344CB8AC3E}">
        <p14:creationId xmlns:p14="http://schemas.microsoft.com/office/powerpoint/2010/main" val="28286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30A5-06BF-A949-9A82-34B43E1F293F}"/>
              </a:ext>
            </a:extLst>
          </p:cNvPr>
          <p:cNvSpPr>
            <a:spLocks noGrp="1"/>
          </p:cNvSpPr>
          <p:nvPr>
            <p:ph type="title"/>
          </p:nvPr>
        </p:nvSpPr>
        <p:spPr>
          <a:xfrm>
            <a:off x="628650" y="984841"/>
            <a:ext cx="7886700" cy="602101"/>
          </a:xfrm>
        </p:spPr>
        <p:txBody>
          <a:bodyPr>
            <a:normAutofit fontScale="90000"/>
          </a:bodyPr>
          <a:lstStyle/>
          <a:p>
            <a:pPr algn="ctr"/>
            <a:br>
              <a:rPr lang="en-GB" u="sng">
                <a:hlinkClick r:id="rId2">
                  <a:extLst>
                    <a:ext uri="{A12FA001-AC4F-418D-AE19-62706E023703}">
                      <ahyp:hlinkClr xmlns:ahyp="http://schemas.microsoft.com/office/drawing/2018/hyperlinkcolor" val="tx"/>
                    </a:ext>
                  </a:extLst>
                </a:hlinkClick>
              </a:rPr>
            </a:br>
            <a:br>
              <a:rPr lang="en-GB" u="sng">
                <a:hlinkClick r:id="rId2">
                  <a:extLst>
                    <a:ext uri="{A12FA001-AC4F-418D-AE19-62706E023703}">
                      <ahyp:hlinkClr xmlns:ahyp="http://schemas.microsoft.com/office/drawing/2018/hyperlinkcolor" val="tx"/>
                    </a:ext>
                  </a:extLst>
                </a:hlinkClick>
              </a:rPr>
            </a:br>
            <a:r>
              <a:rPr lang="en-GB" u="sng">
                <a:hlinkClick r:id="rId2">
                  <a:extLst>
                    <a:ext uri="{A12FA001-AC4F-418D-AE19-62706E023703}">
                      <ahyp:hlinkClr xmlns:ahyp="http://schemas.microsoft.com/office/drawing/2018/hyperlinkcolor" val="tx"/>
                    </a:ext>
                  </a:extLst>
                </a:hlinkClick>
              </a:rPr>
              <a:t>Get Growing!</a:t>
            </a:r>
            <a:br>
              <a:rPr lang="en-GB" u="sng">
                <a:hlinkClick r:id="rId2">
                  <a:extLst>
                    <a:ext uri="{A12FA001-AC4F-418D-AE19-62706E023703}">
                      <ahyp:hlinkClr xmlns:ahyp="http://schemas.microsoft.com/office/drawing/2018/hyperlinkcolor" val="tx"/>
                    </a:ext>
                  </a:extLst>
                </a:hlinkClick>
              </a:rPr>
            </a:br>
            <a:br>
              <a:rPr lang="en-GB" u="sng">
                <a:hlinkClick r:id="rId2">
                  <a:extLst>
                    <a:ext uri="{A12FA001-AC4F-418D-AE19-62706E023703}">
                      <ahyp:hlinkClr xmlns:ahyp="http://schemas.microsoft.com/office/drawing/2018/hyperlinkcolor" val="tx"/>
                    </a:ext>
                  </a:extLst>
                </a:hlinkClick>
              </a:rPr>
            </a:br>
            <a:endParaRPr lang="en-US"/>
          </a:p>
        </p:txBody>
      </p:sp>
      <p:graphicFrame>
        <p:nvGraphicFramePr>
          <p:cNvPr id="5" name="Table 4">
            <a:extLst>
              <a:ext uri="{FF2B5EF4-FFF2-40B4-BE49-F238E27FC236}">
                <a16:creationId xmlns:a16="http://schemas.microsoft.com/office/drawing/2014/main" id="{F34990E7-2904-5547-A0FE-141803035134}"/>
              </a:ext>
            </a:extLst>
          </p:cNvPr>
          <p:cNvGraphicFramePr>
            <a:graphicFrameLocks noGrp="1"/>
          </p:cNvGraphicFramePr>
          <p:nvPr/>
        </p:nvGraphicFramePr>
        <p:xfrm>
          <a:off x="861235" y="2021515"/>
          <a:ext cx="7368364" cy="3668233"/>
        </p:xfrm>
        <a:graphic>
          <a:graphicData uri="http://schemas.openxmlformats.org/drawingml/2006/table">
            <a:tbl>
              <a:tblPr firstRow="1" bandRow="1">
                <a:tableStyleId>{5C22544A-7EE6-4342-B048-85BDC9FD1C3A}</a:tableStyleId>
              </a:tblPr>
              <a:tblGrid>
                <a:gridCol w="3684182">
                  <a:extLst>
                    <a:ext uri="{9D8B030D-6E8A-4147-A177-3AD203B41FA5}">
                      <a16:colId xmlns:a16="http://schemas.microsoft.com/office/drawing/2014/main" val="2359982684"/>
                    </a:ext>
                  </a:extLst>
                </a:gridCol>
                <a:gridCol w="3684182">
                  <a:extLst>
                    <a:ext uri="{9D8B030D-6E8A-4147-A177-3AD203B41FA5}">
                      <a16:colId xmlns:a16="http://schemas.microsoft.com/office/drawing/2014/main" val="376873899"/>
                    </a:ext>
                  </a:extLst>
                </a:gridCol>
              </a:tblGrid>
              <a:tr h="803009">
                <a:tc>
                  <a:txBody>
                    <a:bodyPr/>
                    <a:lstStyle/>
                    <a:p>
                      <a:pPr algn="ctr"/>
                      <a:r>
                        <a:rPr lang="en-US" sz="2400">
                          <a:solidFill>
                            <a:schemeClr val="bg1"/>
                          </a:solidFill>
                        </a:rPr>
                        <a:t>Home Language</a:t>
                      </a:r>
                    </a:p>
                  </a:txBody>
                  <a:tcPr marL="68580" marR="68580" marT="34290" marB="34290"/>
                </a:tc>
                <a:tc>
                  <a:txBody>
                    <a:bodyPr/>
                    <a:lstStyle/>
                    <a:p>
                      <a:pPr algn="ctr"/>
                      <a:r>
                        <a:rPr lang="en-GB" sz="2400" b="1" kern="1200">
                          <a:solidFill>
                            <a:schemeClr val="lt1"/>
                          </a:solidFill>
                          <a:effectLst/>
                          <a:latin typeface="+mn-lt"/>
                          <a:ea typeface="+mn-ea"/>
                          <a:cs typeface="+mn-cs"/>
                        </a:rPr>
                        <a:t>Language of schooling</a:t>
                      </a:r>
                      <a:endParaRPr lang="en-US" sz="2400"/>
                    </a:p>
                  </a:txBody>
                  <a:tcPr marL="68580" marR="68580" marT="34290" marB="34290"/>
                </a:tc>
                <a:extLst>
                  <a:ext uri="{0D108BD9-81ED-4DB2-BD59-A6C34878D82A}">
                    <a16:rowId xmlns:a16="http://schemas.microsoft.com/office/drawing/2014/main" val="2237608090"/>
                  </a:ext>
                </a:extLst>
              </a:tr>
              <a:tr h="716306">
                <a:tc>
                  <a:txBody>
                    <a:bodyPr/>
                    <a:lstStyle/>
                    <a:p>
                      <a:r>
                        <a:rPr lang="en-US" sz="2400">
                          <a:solidFill>
                            <a:schemeClr val="accent5">
                              <a:lumMod val="50000"/>
                            </a:schemeClr>
                          </a:solidFill>
                        </a:rPr>
                        <a:t>Lettuce</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380984289"/>
                  </a:ext>
                </a:extLst>
              </a:tr>
              <a:tr h="716306">
                <a:tc>
                  <a:txBody>
                    <a:bodyPr/>
                    <a:lstStyle/>
                    <a:p>
                      <a:r>
                        <a:rPr lang="en-US" sz="2400">
                          <a:solidFill>
                            <a:schemeClr val="accent5">
                              <a:lumMod val="50000"/>
                            </a:schemeClr>
                          </a:solidFill>
                        </a:rPr>
                        <a:t>Beetroot</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420687177"/>
                  </a:ext>
                </a:extLst>
              </a:tr>
              <a:tr h="716306">
                <a:tc>
                  <a:txBody>
                    <a:bodyPr/>
                    <a:lstStyle/>
                    <a:p>
                      <a:r>
                        <a:rPr lang="en-US" sz="2400">
                          <a:solidFill>
                            <a:schemeClr val="accent5">
                              <a:lumMod val="50000"/>
                            </a:schemeClr>
                          </a:solidFill>
                        </a:rPr>
                        <a:t>Primroses</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334218986"/>
                  </a:ext>
                </a:extLst>
              </a:tr>
              <a:tr h="716306">
                <a:tc>
                  <a:txBody>
                    <a:bodyPr/>
                    <a:lstStyle/>
                    <a:p>
                      <a:r>
                        <a:rPr lang="en-US" sz="2400">
                          <a:solidFill>
                            <a:schemeClr val="accent5">
                              <a:lumMod val="50000"/>
                            </a:schemeClr>
                          </a:solidFill>
                        </a:rPr>
                        <a:t>Etc.</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057466902"/>
                  </a:ext>
                </a:extLst>
              </a:tr>
            </a:tbl>
          </a:graphicData>
        </a:graphic>
      </p:graphicFrame>
    </p:spTree>
    <p:extLst>
      <p:ext uri="{BB962C8B-B14F-4D97-AF65-F5344CB8AC3E}">
        <p14:creationId xmlns:p14="http://schemas.microsoft.com/office/powerpoint/2010/main" val="2101737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9F63-92AD-8B4C-9AF2-AF9365E66C05}"/>
              </a:ext>
            </a:extLst>
          </p:cNvPr>
          <p:cNvSpPr>
            <a:spLocks noGrp="1"/>
          </p:cNvSpPr>
          <p:nvPr>
            <p:ph type="title"/>
          </p:nvPr>
        </p:nvSpPr>
        <p:spPr>
          <a:xfrm>
            <a:off x="0" y="857251"/>
            <a:ext cx="9144000" cy="1419446"/>
          </a:xfrm>
        </p:spPr>
        <p:txBody>
          <a:bodyPr>
            <a:normAutofit fontScale="90000"/>
          </a:bodyPr>
          <a:lstStyle/>
          <a:p>
            <a:pPr algn="ctr"/>
            <a:br>
              <a:rPr lang="en-US"/>
            </a:br>
            <a:r>
              <a:rPr lang="en-US" sz="3000"/>
              <a:t>Go outside!</a:t>
            </a:r>
            <a:br>
              <a:rPr lang="en-US" sz="3000"/>
            </a:br>
            <a:br>
              <a:rPr lang="en-US"/>
            </a:br>
            <a:r>
              <a:rPr lang="en-GB" u="sng">
                <a:hlinkClick r:id="rId2">
                  <a:extLst>
                    <a:ext uri="{A12FA001-AC4F-418D-AE19-62706E023703}">
                      <ahyp:hlinkClr xmlns:ahyp="http://schemas.microsoft.com/office/drawing/2018/hyperlinkcolor" val="tx"/>
                    </a:ext>
                  </a:extLst>
                </a:hlinkClick>
              </a:rPr>
              <a:t>My book of trees</a:t>
            </a:r>
            <a:br>
              <a:rPr lang="en-GB"/>
            </a:br>
            <a:endParaRPr lang="en-US"/>
          </a:p>
        </p:txBody>
      </p:sp>
      <p:sp>
        <p:nvSpPr>
          <p:cNvPr id="3" name="Content Placeholder 2">
            <a:extLst>
              <a:ext uri="{FF2B5EF4-FFF2-40B4-BE49-F238E27FC236}">
                <a16:creationId xmlns:a16="http://schemas.microsoft.com/office/drawing/2014/main" id="{4AE25B67-C812-9443-8ED0-7133DC7D1018}"/>
              </a:ext>
            </a:extLst>
          </p:cNvPr>
          <p:cNvSpPr>
            <a:spLocks noGrp="1"/>
          </p:cNvSpPr>
          <p:nvPr>
            <p:ph idx="1"/>
          </p:nvPr>
        </p:nvSpPr>
        <p:spPr>
          <a:xfrm>
            <a:off x="628650" y="3033920"/>
            <a:ext cx="7886700" cy="2966830"/>
          </a:xfrm>
        </p:spPr>
        <p:txBody>
          <a:bodyPr>
            <a:noAutofit/>
          </a:bodyPr>
          <a:lstStyle/>
          <a:p>
            <a:pPr marL="0" indent="0">
              <a:buNone/>
            </a:pPr>
            <a:r>
              <a:rPr lang="en-US" sz="1800" dirty="0"/>
              <a:t>You can make your own book of the trees in </a:t>
            </a:r>
            <a:r>
              <a:rPr lang="en-GB" sz="1800" dirty="0"/>
              <a:t>your neighbourhood</a:t>
            </a:r>
          </a:p>
          <a:p>
            <a:pPr marL="0" indent="0">
              <a:buNone/>
            </a:pPr>
            <a:r>
              <a:rPr lang="en-GB" sz="1800" dirty="0"/>
              <a:t>Find out their names, make rubbings of their bark and draw their leaves, flowers and fruit </a:t>
            </a:r>
          </a:p>
          <a:p>
            <a:pPr marL="0" indent="0">
              <a:buNone/>
            </a:pPr>
            <a:r>
              <a:rPr lang="en-GB" sz="1800" dirty="0"/>
              <a:t>Your book will help you to remember the names of the trees and the shapes of the leaves </a:t>
            </a:r>
          </a:p>
          <a:p>
            <a:pPr marL="0" indent="0">
              <a:buNone/>
            </a:pPr>
            <a:r>
              <a:rPr lang="en-GB" sz="1800" dirty="0"/>
              <a:t>More ideas about this in the </a:t>
            </a:r>
            <a:r>
              <a:rPr lang="en-GB" sz="1800" b="1" i="1" dirty="0"/>
              <a:t>Treasure Chest</a:t>
            </a:r>
            <a:r>
              <a:rPr lang="en-GB" sz="1800" dirty="0"/>
              <a:t>. How to do it! </a:t>
            </a:r>
            <a:r>
              <a:rPr lang="en-IE" sz="1500" i="1" dirty="0">
                <a:hlinkClick r:id="rId3">
                  <a:extLst>
                    <a:ext uri="{A12FA001-AC4F-418D-AE19-62706E023703}">
                      <ahyp:hlinkClr xmlns:ahyp="http://schemas.microsoft.com/office/drawing/2018/hyperlinkcolor" val="tx"/>
                    </a:ext>
                  </a:extLst>
                </a:hlinkClick>
              </a:rPr>
              <a:t>ECML Treasure Chest of Resources for learners, parents and teachers</a:t>
            </a:r>
            <a:endParaRPr lang="en-GB" sz="1500" dirty="0"/>
          </a:p>
          <a:p>
            <a:pPr marL="0" indent="0">
              <a:buNone/>
            </a:pPr>
            <a:r>
              <a:rPr lang="en-GB" sz="1800" dirty="0"/>
              <a:t>Use your Home Language followed by Language of Schooling and other languages where appropriate </a:t>
            </a:r>
          </a:p>
        </p:txBody>
      </p:sp>
      <p:sp>
        <p:nvSpPr>
          <p:cNvPr id="4" name="Rectangle 2">
            <a:extLst>
              <a:ext uri="{FF2B5EF4-FFF2-40B4-BE49-F238E27FC236}">
                <a16:creationId xmlns:a16="http://schemas.microsoft.com/office/drawing/2014/main" id="{BC4D790D-3108-974B-8ECB-A7D9F211C6B0}"/>
              </a:ext>
            </a:extLst>
          </p:cNvPr>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E30277B0-B35B-0A41-A4BC-90646AB39366}"/>
              </a:ext>
            </a:extLst>
          </p:cNvPr>
          <p:cNvSpPr>
            <a:spLocks noChangeArrowheads="1"/>
          </p:cNvSpPr>
          <p:nvPr/>
        </p:nvSpPr>
        <p:spPr bwMode="auto">
          <a:xfrm flipV="1">
            <a:off x="-5512337" y="1690098"/>
            <a:ext cx="1535166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8" name="Picture 10" descr="page1image382845568">
            <a:extLst>
              <a:ext uri="{FF2B5EF4-FFF2-40B4-BE49-F238E27FC236}">
                <a16:creationId xmlns:a16="http://schemas.microsoft.com/office/drawing/2014/main" id="{83A8C46A-54DE-6248-8C28-C3FCAB7535DC}"/>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0" y="857250"/>
            <a:ext cx="2264735" cy="146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5386-B049-7D49-9F17-8FF086106415}"/>
              </a:ext>
            </a:extLst>
          </p:cNvPr>
          <p:cNvSpPr>
            <a:spLocks noGrp="1"/>
          </p:cNvSpPr>
          <p:nvPr>
            <p:ph type="title"/>
          </p:nvPr>
        </p:nvSpPr>
        <p:spPr>
          <a:xfrm>
            <a:off x="603251" y="1074274"/>
            <a:ext cx="8291512" cy="792163"/>
          </a:xfrm>
        </p:spPr>
        <p:txBody>
          <a:bodyPr/>
          <a:lstStyle/>
          <a:p>
            <a:pPr algn="ctr"/>
            <a:r>
              <a:rPr lang="en-US" dirty="0">
                <a:hlinkClick r:id="rId2"/>
              </a:rPr>
              <a:t>Make a book about me</a:t>
            </a:r>
            <a:endParaRPr lang="en-US" dirty="0"/>
          </a:p>
        </p:txBody>
      </p:sp>
      <p:pic>
        <p:nvPicPr>
          <p:cNvPr id="1025" name="Picture 1" descr="page2image1523434256">
            <a:extLst>
              <a:ext uri="{FF2B5EF4-FFF2-40B4-BE49-F238E27FC236}">
                <a16:creationId xmlns:a16="http://schemas.microsoft.com/office/drawing/2014/main" id="{A071FC5F-3A1C-EF4D-8E44-157A9CA9FCF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482467" y="2332295"/>
            <a:ext cx="27051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2image1522880944">
            <a:extLst>
              <a:ext uri="{FF2B5EF4-FFF2-40B4-BE49-F238E27FC236}">
                <a16:creationId xmlns:a16="http://schemas.microsoft.com/office/drawing/2014/main" id="{F49A9892-9A83-A94F-9419-6E84793D24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2121750"/>
            <a:ext cx="2724150" cy="3457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FEEC7A-62AB-194C-A76E-94F8AE74BF40}"/>
              </a:ext>
            </a:extLst>
          </p:cNvPr>
          <p:cNvSpPr txBox="1"/>
          <p:nvPr/>
        </p:nvSpPr>
        <p:spPr>
          <a:xfrm>
            <a:off x="628651" y="2484032"/>
            <a:ext cx="1652033" cy="2677656"/>
          </a:xfrm>
          <a:prstGeom prst="rect">
            <a:avLst/>
          </a:prstGeom>
          <a:noFill/>
        </p:spPr>
        <p:txBody>
          <a:bodyPr wrap="square" rtlCol="0">
            <a:spAutoFit/>
          </a:bodyPr>
          <a:lstStyle/>
          <a:p>
            <a:r>
              <a:rPr lang="en-US" sz="2100" dirty="0">
                <a:solidFill>
                  <a:schemeClr val="accent5">
                    <a:lumMod val="50000"/>
                  </a:schemeClr>
                </a:solidFill>
              </a:rPr>
              <a:t>Home languages;</a:t>
            </a:r>
          </a:p>
          <a:p>
            <a:r>
              <a:rPr lang="en-US" sz="2100" dirty="0">
                <a:solidFill>
                  <a:schemeClr val="accent5">
                    <a:lumMod val="50000"/>
                  </a:schemeClr>
                </a:solidFill>
              </a:rPr>
              <a:t>Language of schooling;</a:t>
            </a:r>
          </a:p>
          <a:p>
            <a:r>
              <a:rPr lang="en-US" sz="2100" dirty="0">
                <a:solidFill>
                  <a:schemeClr val="accent5">
                    <a:lumMod val="50000"/>
                  </a:schemeClr>
                </a:solidFill>
              </a:rPr>
              <a:t>and other </a:t>
            </a:r>
          </a:p>
          <a:p>
            <a:r>
              <a:rPr lang="en-US" sz="2100" dirty="0">
                <a:solidFill>
                  <a:schemeClr val="accent5">
                    <a:lumMod val="50000"/>
                  </a:schemeClr>
                </a:solidFill>
              </a:rPr>
              <a:t>languages too </a:t>
            </a:r>
          </a:p>
        </p:txBody>
      </p:sp>
    </p:spTree>
    <p:extLst>
      <p:ext uri="{BB962C8B-B14F-4D97-AF65-F5344CB8AC3E}">
        <p14:creationId xmlns:p14="http://schemas.microsoft.com/office/powerpoint/2010/main" val="259707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7B404-0167-2998-1879-BB8329994987}"/>
              </a:ext>
            </a:extLst>
          </p:cNvPr>
          <p:cNvSpPr>
            <a:spLocks noGrp="1"/>
          </p:cNvSpPr>
          <p:nvPr>
            <p:ph type="title"/>
          </p:nvPr>
        </p:nvSpPr>
        <p:spPr>
          <a:xfrm>
            <a:off x="990600" y="457200"/>
            <a:ext cx="8291512" cy="792163"/>
          </a:xfrm>
        </p:spPr>
        <p:txBody>
          <a:bodyPr/>
          <a:lstStyle/>
          <a:p>
            <a:r>
              <a:rPr lang="de-DE" sz="4000" dirty="0" err="1"/>
              <a:t>Recommendations</a:t>
            </a:r>
            <a:r>
              <a:rPr lang="de-DE" sz="4000" dirty="0"/>
              <a:t> </a:t>
            </a:r>
            <a:r>
              <a:rPr lang="de-DE" sz="4000" dirty="0" err="1"/>
              <a:t>for</a:t>
            </a:r>
            <a:r>
              <a:rPr lang="de-DE" sz="4000" dirty="0"/>
              <a:t> </a:t>
            </a:r>
            <a:r>
              <a:rPr lang="de-DE" sz="4000" dirty="0" err="1"/>
              <a:t>schools</a:t>
            </a:r>
            <a:endParaRPr lang="de-DE" sz="4000" dirty="0"/>
          </a:p>
        </p:txBody>
      </p:sp>
      <p:sp>
        <p:nvSpPr>
          <p:cNvPr id="3" name="Inhaltsplatzhalter 2">
            <a:extLst>
              <a:ext uri="{FF2B5EF4-FFF2-40B4-BE49-F238E27FC236}">
                <a16:creationId xmlns:a16="http://schemas.microsoft.com/office/drawing/2014/main" id="{936940FC-07CB-AE6B-067F-3E3E9308D7FB}"/>
              </a:ext>
            </a:extLst>
          </p:cNvPr>
          <p:cNvSpPr>
            <a:spLocks noGrp="1"/>
          </p:cNvSpPr>
          <p:nvPr>
            <p:ph idx="1"/>
          </p:nvPr>
        </p:nvSpPr>
        <p:spPr>
          <a:xfrm>
            <a:off x="999162" y="1447800"/>
            <a:ext cx="7687638" cy="4724400"/>
          </a:xfrm>
        </p:spPr>
        <p:txBody>
          <a:bodyPr/>
          <a:lstStyle/>
          <a:p>
            <a:pPr marL="0" indent="0">
              <a:buNone/>
            </a:pPr>
            <a:r>
              <a:rPr lang="en-GB" sz="2800" dirty="0"/>
              <a:t>The school has a strong institutional power: minimise the imbalance between those who help and those who need help </a:t>
            </a:r>
          </a:p>
          <a:p>
            <a:pPr marL="0" indent="0">
              <a:buNone/>
            </a:pPr>
            <a:r>
              <a:rPr lang="en-GB" sz="2800" dirty="0"/>
              <a:t>Give a voice to parents and children</a:t>
            </a:r>
          </a:p>
          <a:p>
            <a:pPr lvl="1">
              <a:buFont typeface="Wingdings" pitchFamily="2" charset="2"/>
              <a:buChar char="§"/>
            </a:pPr>
            <a:r>
              <a:rPr lang="en-GB" sz="2200" dirty="0"/>
              <a:t>Talk to parents: important to relieve them and to learn more about their children. Keep school pressure low!</a:t>
            </a:r>
          </a:p>
          <a:p>
            <a:pPr lvl="1">
              <a:buFont typeface="Wingdings" pitchFamily="2" charset="2"/>
              <a:buChar char="§"/>
            </a:pPr>
            <a:r>
              <a:rPr lang="en-GB" sz="2200" dirty="0"/>
              <a:t>Age/level-appropriate school placement should not be an immediate priority: the well-being of the child comes first</a:t>
            </a:r>
          </a:p>
          <a:p>
            <a:pPr lvl="1">
              <a:buFont typeface="Wingdings" pitchFamily="2" charset="2"/>
              <a:buChar char="§"/>
            </a:pPr>
            <a:r>
              <a:rPr lang="en-GB" sz="2200" dirty="0"/>
              <a:t>Provide opportunities for refugee children to spend time together in school, even if they are not in the same class. Don’t split them up totally in different classes – at least not the whole day</a:t>
            </a:r>
          </a:p>
          <a:p>
            <a:endParaRPr lang="de-DE" dirty="0"/>
          </a:p>
        </p:txBody>
      </p:sp>
    </p:spTree>
    <p:extLst>
      <p:ext uri="{BB962C8B-B14F-4D97-AF65-F5344CB8AC3E}">
        <p14:creationId xmlns:p14="http://schemas.microsoft.com/office/powerpoint/2010/main" val="1193999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FF17-6D72-CB4E-8318-CFB1D171DC69}"/>
              </a:ext>
            </a:extLst>
          </p:cNvPr>
          <p:cNvSpPr>
            <a:spLocks noGrp="1"/>
          </p:cNvSpPr>
          <p:nvPr>
            <p:ph type="title"/>
          </p:nvPr>
        </p:nvSpPr>
        <p:spPr>
          <a:xfrm>
            <a:off x="1524000" y="304800"/>
            <a:ext cx="7886700" cy="906235"/>
          </a:xfrm>
        </p:spPr>
        <p:txBody>
          <a:bodyPr>
            <a:normAutofit fontScale="90000"/>
          </a:bodyPr>
          <a:lstStyle/>
          <a:p>
            <a:pPr algn="l"/>
            <a:br>
              <a:rPr lang="en-GB" dirty="0"/>
            </a:br>
            <a:r>
              <a:rPr lang="en-GB" dirty="0"/>
              <a:t>       </a:t>
            </a:r>
            <a:r>
              <a:rPr lang="en-GB" sz="3600" b="1" dirty="0"/>
              <a:t>Keeping in contact with those we love: talking on the phone and writing letters</a:t>
            </a:r>
            <a:br>
              <a:rPr lang="en-GB" sz="3600" b="1" dirty="0"/>
            </a:br>
            <a:endParaRPr lang="en-US" sz="3600" b="1" dirty="0"/>
          </a:p>
        </p:txBody>
      </p:sp>
      <p:sp>
        <p:nvSpPr>
          <p:cNvPr id="3" name="Content Placeholder 2">
            <a:extLst>
              <a:ext uri="{FF2B5EF4-FFF2-40B4-BE49-F238E27FC236}">
                <a16:creationId xmlns:a16="http://schemas.microsoft.com/office/drawing/2014/main" id="{D1DD9A6D-8B9D-1845-ABF7-ECE7D9AD67F7}"/>
              </a:ext>
            </a:extLst>
          </p:cNvPr>
          <p:cNvSpPr>
            <a:spLocks noGrp="1"/>
          </p:cNvSpPr>
          <p:nvPr>
            <p:ph idx="1"/>
          </p:nvPr>
        </p:nvSpPr>
        <p:spPr>
          <a:xfrm>
            <a:off x="628650" y="2155372"/>
            <a:ext cx="7886700" cy="3334601"/>
          </a:xfrm>
        </p:spPr>
        <p:txBody>
          <a:bodyPr/>
          <a:lstStyle/>
          <a:p>
            <a:r>
              <a:rPr lang="en-GB" u="sng" dirty="0">
                <a:hlinkClick r:id="rId2">
                  <a:extLst>
                    <a:ext uri="{A12FA001-AC4F-418D-AE19-62706E023703}">
                      <ahyp:hlinkClr xmlns:ahyp="http://schemas.microsoft.com/office/drawing/2018/hyperlinkcolor" val="tx"/>
                    </a:ext>
                  </a:extLst>
                </a:hlinkClick>
              </a:rPr>
              <a:t>Dear Grandma, dear Grandpa</a:t>
            </a:r>
            <a:br>
              <a:rPr lang="en-GB" dirty="0"/>
            </a:br>
            <a:endParaRPr lang="en-US" dirty="0"/>
          </a:p>
        </p:txBody>
      </p:sp>
      <p:pic>
        <p:nvPicPr>
          <p:cNvPr id="7170" name="Picture 2" descr="page1image3410413216">
            <a:extLst>
              <a:ext uri="{FF2B5EF4-FFF2-40B4-BE49-F238E27FC236}">
                <a16:creationId xmlns:a16="http://schemas.microsoft.com/office/drawing/2014/main" id="{C2E0902B-5F80-704D-AE3C-BF658FBBD2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4643" y="2941610"/>
            <a:ext cx="2447925" cy="176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7F58F1-7496-5E42-86CD-29EDB135E1F8}"/>
              </a:ext>
            </a:extLst>
          </p:cNvPr>
          <p:cNvSpPr txBox="1"/>
          <p:nvPr/>
        </p:nvSpPr>
        <p:spPr>
          <a:xfrm>
            <a:off x="4861833" y="2926897"/>
            <a:ext cx="4282168" cy="2031325"/>
          </a:xfrm>
          <a:prstGeom prst="rect">
            <a:avLst/>
          </a:prstGeom>
          <a:noFill/>
        </p:spPr>
        <p:txBody>
          <a:bodyPr wrap="square" rtlCol="0">
            <a:spAutoFit/>
          </a:bodyPr>
          <a:lstStyle/>
          <a:p>
            <a:r>
              <a:rPr lang="en-GB" dirty="0">
                <a:solidFill>
                  <a:schemeClr val="accent5">
                    <a:lumMod val="50000"/>
                  </a:schemeClr>
                </a:solidFill>
              </a:rPr>
              <a:t>Writing a letter can be strongly motivating </a:t>
            </a:r>
          </a:p>
          <a:p>
            <a:r>
              <a:rPr lang="en-GB" dirty="0">
                <a:solidFill>
                  <a:schemeClr val="accent5">
                    <a:lumMod val="50000"/>
                  </a:schemeClr>
                </a:solidFill>
              </a:rPr>
              <a:t>as it is a means of getting in touch with those we miss. This activity supports the child’s sense of belonging and develops his/her communication and writing skills. </a:t>
            </a:r>
          </a:p>
          <a:p>
            <a:endParaRPr lang="en-US" dirty="0"/>
          </a:p>
        </p:txBody>
      </p:sp>
    </p:spTree>
    <p:extLst>
      <p:ext uri="{BB962C8B-B14F-4D97-AF65-F5344CB8AC3E}">
        <p14:creationId xmlns:p14="http://schemas.microsoft.com/office/powerpoint/2010/main" val="213131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6CBA-0AFB-E146-A3A1-EA18568DB381}"/>
              </a:ext>
            </a:extLst>
          </p:cNvPr>
          <p:cNvSpPr>
            <a:spLocks noGrp="1"/>
          </p:cNvSpPr>
          <p:nvPr>
            <p:ph type="title"/>
          </p:nvPr>
        </p:nvSpPr>
        <p:spPr>
          <a:xfrm>
            <a:off x="852488" y="990600"/>
            <a:ext cx="8291512" cy="792163"/>
          </a:xfrm>
        </p:spPr>
        <p:txBody>
          <a:bodyPr/>
          <a:lstStyle/>
          <a:p>
            <a:pPr algn="ctr"/>
            <a:r>
              <a:rPr lang="en-US" b="1" dirty="0"/>
              <a:t>Home languages help with learning in school</a:t>
            </a:r>
          </a:p>
        </p:txBody>
      </p:sp>
      <p:sp>
        <p:nvSpPr>
          <p:cNvPr id="3" name="Content Placeholder 2">
            <a:extLst>
              <a:ext uri="{FF2B5EF4-FFF2-40B4-BE49-F238E27FC236}">
                <a16:creationId xmlns:a16="http://schemas.microsoft.com/office/drawing/2014/main" id="{17B9B819-DA7D-ED4B-A409-79DB2CB4DED8}"/>
              </a:ext>
            </a:extLst>
          </p:cNvPr>
          <p:cNvSpPr>
            <a:spLocks noGrp="1"/>
          </p:cNvSpPr>
          <p:nvPr>
            <p:ph idx="1"/>
          </p:nvPr>
        </p:nvSpPr>
        <p:spPr>
          <a:xfrm>
            <a:off x="628650" y="2150152"/>
            <a:ext cx="8090807" cy="3850598"/>
          </a:xfrm>
        </p:spPr>
        <p:txBody>
          <a:bodyPr>
            <a:normAutofit fontScale="92500" lnSpcReduction="20000"/>
          </a:bodyPr>
          <a:lstStyle/>
          <a:p>
            <a:pPr marL="0" indent="0">
              <a:buNone/>
            </a:pPr>
            <a:r>
              <a:rPr lang="en-IE" sz="2400" dirty="0"/>
              <a:t>Knowing their home language will help children to:</a:t>
            </a:r>
            <a:endParaRPr lang="en-GB" sz="2400" dirty="0"/>
          </a:p>
          <a:p>
            <a:pPr lvl="0"/>
            <a:r>
              <a:rPr lang="en-IE" sz="2400" dirty="0"/>
              <a:t>Have confidence in who they are. Confidence is very important for success in learning and in life</a:t>
            </a:r>
            <a:endParaRPr lang="en-GB" sz="2400" dirty="0"/>
          </a:p>
          <a:p>
            <a:pPr lvl="0"/>
            <a:r>
              <a:rPr lang="en-IE" sz="2400" dirty="0"/>
              <a:t>Remain connected to their wider family, e.g., grandparents, cousins</a:t>
            </a:r>
            <a:endParaRPr lang="en-GB" sz="2400" dirty="0"/>
          </a:p>
          <a:p>
            <a:pPr lvl="0"/>
            <a:r>
              <a:rPr lang="en-IE" sz="2400" dirty="0"/>
              <a:t>Develop skills like observation, analysis, reflection, questioning, exploration – all very necessary for learning </a:t>
            </a:r>
            <a:endParaRPr lang="en-GB" sz="2400" dirty="0"/>
          </a:p>
          <a:p>
            <a:pPr lvl="0"/>
            <a:r>
              <a:rPr lang="en-GB" sz="2400" dirty="0"/>
              <a:t>T</a:t>
            </a:r>
            <a:r>
              <a:rPr lang="en-IE" sz="2400" dirty="0"/>
              <a:t>ransfer skills from hoe language to learning the language of schooling, additional languages, and subjects like Maths and Science as well.</a:t>
            </a:r>
            <a:endParaRPr lang="en-GB" sz="2400" dirty="0"/>
          </a:p>
          <a:p>
            <a:pPr lvl="0"/>
            <a:r>
              <a:rPr lang="en-IE" sz="2400" dirty="0"/>
              <a:t>Be interested and motivated to learn</a:t>
            </a:r>
          </a:p>
          <a:p>
            <a:r>
              <a:rPr lang="en-IE" sz="2400" dirty="0"/>
              <a:t>Develop independent/autonomous learning skills</a:t>
            </a:r>
            <a:endParaRPr lang="en-GB" sz="2400" dirty="0"/>
          </a:p>
          <a:p>
            <a:pPr lvl="0"/>
            <a:endParaRPr lang="en-GB" sz="2550" dirty="0"/>
          </a:p>
          <a:p>
            <a:endParaRPr lang="en-US" dirty="0"/>
          </a:p>
        </p:txBody>
      </p:sp>
    </p:spTree>
    <p:extLst>
      <p:ext uri="{BB962C8B-B14F-4D97-AF65-F5344CB8AC3E}">
        <p14:creationId xmlns:p14="http://schemas.microsoft.com/office/powerpoint/2010/main" val="415042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3A1A-F469-3343-B674-5ACBD1E285A9}"/>
              </a:ext>
            </a:extLst>
          </p:cNvPr>
          <p:cNvSpPr>
            <a:spLocks noGrp="1"/>
          </p:cNvSpPr>
          <p:nvPr>
            <p:ph type="title"/>
          </p:nvPr>
        </p:nvSpPr>
        <p:spPr>
          <a:xfrm>
            <a:off x="762000" y="205763"/>
            <a:ext cx="8291512" cy="792163"/>
          </a:xfrm>
        </p:spPr>
        <p:txBody>
          <a:bodyPr/>
          <a:lstStyle/>
          <a:p>
            <a:pPr algn="ctr"/>
            <a:r>
              <a:rPr lang="en-US" b="1" i="1" dirty="0"/>
              <a:t>Treasure Chest </a:t>
            </a:r>
            <a:r>
              <a:rPr lang="en-US" dirty="0"/>
              <a:t>– Reading</a:t>
            </a:r>
          </a:p>
        </p:txBody>
      </p:sp>
      <p:pic>
        <p:nvPicPr>
          <p:cNvPr id="4" name="Picture 14" descr="/var/folders/zt/3cynqz4n41vdlw7g8vksmt_h0000gn/T/com.microsoft.Word/WebArchiveCopyPasteTempFiles/rutu.gif">
            <a:extLst>
              <a:ext uri="{FF2B5EF4-FFF2-40B4-BE49-F238E27FC236}">
                <a16:creationId xmlns:a16="http://schemas.microsoft.com/office/drawing/2014/main" id="{3B0A8447-87AA-6440-A943-C320CAD06324}"/>
              </a:ext>
            </a:extLst>
          </p:cNvPr>
          <p:cNvPicPr>
            <a:picLocks noGrp="1" noChangeAspect="1" noChangeArrowheads="1"/>
          </p:cNvPicPr>
          <p:nvPr>
            <p:ph idx="1"/>
          </p:nvPr>
        </p:nvPicPr>
        <p:blipFill>
          <a:blip r:embed="rId2" r:link="rId3" cstate="email">
            <a:extLst>
              <a:ext uri="{28A0092B-C50C-407E-A947-70E740481C1C}">
                <a14:useLocalDpi xmlns:a14="http://schemas.microsoft.com/office/drawing/2010/main"/>
              </a:ext>
            </a:extLst>
          </a:blip>
          <a:srcRect/>
          <a:stretch>
            <a:fillRect/>
          </a:stretch>
        </p:blipFill>
        <p:spPr bwMode="auto">
          <a:xfrm>
            <a:off x="1143000" y="1180473"/>
            <a:ext cx="2590800" cy="1104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A79362-7D90-1346-A848-A5FE594A4DE8}"/>
              </a:ext>
            </a:extLst>
          </p:cNvPr>
          <p:cNvSpPr txBox="1"/>
          <p:nvPr/>
        </p:nvSpPr>
        <p:spPr>
          <a:xfrm>
            <a:off x="237765" y="2199135"/>
            <a:ext cx="3392261" cy="1477328"/>
          </a:xfrm>
          <a:prstGeom prst="rect">
            <a:avLst/>
          </a:prstGeom>
          <a:noFill/>
        </p:spPr>
        <p:txBody>
          <a:bodyPr wrap="square" rtlCol="0">
            <a:spAutoFit/>
          </a:bodyPr>
          <a:lstStyle/>
          <a:p>
            <a:r>
              <a:rPr lang="en-GB" b="1" cap="all" dirty="0">
                <a:solidFill>
                  <a:schemeClr val="accent5">
                    <a:lumMod val="50000"/>
                  </a:schemeClr>
                </a:solidFill>
                <a:hlinkClick r:id="rId4">
                  <a:extLst>
                    <a:ext uri="{A12FA001-AC4F-418D-AE19-62706E023703}">
                      <ahyp:hlinkClr xmlns:ahyp="http://schemas.microsoft.com/office/drawing/2018/hyperlinkcolor" val="tx"/>
                    </a:ext>
                  </a:extLst>
                </a:hlinkClick>
              </a:rPr>
              <a:t>DISTANCE LEARNING: FREE DIGITAL READING RESOURCES FOR MULTILINGUAL LEARNERS</a:t>
            </a:r>
            <a:endParaRPr lang="en-GB" dirty="0">
              <a:solidFill>
                <a:schemeClr val="accent5">
                  <a:lumMod val="50000"/>
                </a:schemeClr>
              </a:solidFill>
            </a:endParaRPr>
          </a:p>
          <a:p>
            <a:endParaRPr lang="en-US" dirty="0"/>
          </a:p>
        </p:txBody>
      </p:sp>
      <p:sp>
        <p:nvSpPr>
          <p:cNvPr id="7" name="TextBox 6">
            <a:extLst>
              <a:ext uri="{FF2B5EF4-FFF2-40B4-BE49-F238E27FC236}">
                <a16:creationId xmlns:a16="http://schemas.microsoft.com/office/drawing/2014/main" id="{7BDE7684-0F5C-DE46-8055-DF5D3012A4F1}"/>
              </a:ext>
            </a:extLst>
          </p:cNvPr>
          <p:cNvSpPr txBox="1"/>
          <p:nvPr/>
        </p:nvSpPr>
        <p:spPr>
          <a:xfrm>
            <a:off x="203426" y="3304035"/>
            <a:ext cx="4469947" cy="3693319"/>
          </a:xfrm>
          <a:prstGeom prst="rect">
            <a:avLst/>
          </a:prstGeom>
          <a:noFill/>
        </p:spPr>
        <p:txBody>
          <a:bodyPr wrap="square" rtlCol="0">
            <a:spAutoFit/>
          </a:bodyPr>
          <a:lstStyle/>
          <a:p>
            <a:pPr fontAlgn="base"/>
            <a:r>
              <a:rPr lang="en-GB" dirty="0">
                <a:solidFill>
                  <a:schemeClr val="accent5">
                    <a:lumMod val="50000"/>
                  </a:schemeClr>
                </a:solidFill>
              </a:rPr>
              <a:t>Multilingual reading resources are designed to help</a:t>
            </a:r>
          </a:p>
          <a:p>
            <a:pPr fontAlgn="base"/>
            <a:r>
              <a:rPr lang="en-GB" dirty="0">
                <a:solidFill>
                  <a:schemeClr val="accent5">
                    <a:lumMod val="50000"/>
                  </a:schemeClr>
                </a:solidFill>
              </a:rPr>
              <a:t> multilingual learners with their reading skills. Books and </a:t>
            </a:r>
          </a:p>
          <a:p>
            <a:pPr fontAlgn="base"/>
            <a:r>
              <a:rPr lang="en-GB" dirty="0">
                <a:solidFill>
                  <a:schemeClr val="accent5">
                    <a:lumMod val="50000"/>
                  </a:schemeClr>
                </a:solidFill>
              </a:rPr>
              <a:t>stories in a wide variety of languages give you the opportunity </a:t>
            </a:r>
          </a:p>
          <a:p>
            <a:pPr fontAlgn="base"/>
            <a:r>
              <a:rPr lang="en-GB" dirty="0">
                <a:solidFill>
                  <a:schemeClr val="accent5">
                    <a:lumMod val="50000"/>
                  </a:schemeClr>
                </a:solidFill>
              </a:rPr>
              <a:t>to explore new places, meet new characters and discover </a:t>
            </a:r>
          </a:p>
          <a:p>
            <a:pPr fontAlgn="base"/>
            <a:r>
              <a:rPr lang="en-GB" dirty="0">
                <a:solidFill>
                  <a:schemeClr val="accent5">
                    <a:lumMod val="50000"/>
                  </a:schemeClr>
                </a:solidFill>
              </a:rPr>
              <a:t>new languages.</a:t>
            </a:r>
          </a:p>
          <a:p>
            <a:pPr fontAlgn="base"/>
            <a:r>
              <a:rPr lang="en-GB" dirty="0">
                <a:solidFill>
                  <a:schemeClr val="accent5">
                    <a:lumMod val="50000"/>
                  </a:schemeClr>
                </a:solidFill>
              </a:rPr>
              <a:t>Language of the website: English</a:t>
            </a:r>
            <a:br>
              <a:rPr lang="en-GB" dirty="0">
                <a:solidFill>
                  <a:schemeClr val="accent5">
                    <a:lumMod val="50000"/>
                  </a:schemeClr>
                </a:solidFill>
              </a:rPr>
            </a:br>
            <a:r>
              <a:rPr lang="en-GB" dirty="0">
                <a:solidFill>
                  <a:schemeClr val="accent5">
                    <a:lumMod val="50000"/>
                  </a:schemeClr>
                </a:solidFill>
              </a:rPr>
              <a:t>Resources: wide variety of global languages</a:t>
            </a:r>
            <a:br>
              <a:rPr lang="en-GB" dirty="0">
                <a:solidFill>
                  <a:schemeClr val="accent5">
                    <a:lumMod val="50000"/>
                  </a:schemeClr>
                </a:solidFill>
              </a:rPr>
            </a:br>
            <a:r>
              <a:rPr lang="en-GB" dirty="0">
                <a:solidFill>
                  <a:schemeClr val="accent5">
                    <a:lumMod val="50000"/>
                  </a:schemeClr>
                </a:solidFill>
              </a:rPr>
              <a:t>Age range: all ages</a:t>
            </a:r>
          </a:p>
        </p:txBody>
      </p:sp>
      <p:pic>
        <p:nvPicPr>
          <p:cNvPr id="9" name="Picture 8" descr="/var/folders/zt/3cynqz4n41vdlw7g8vksmt_h0000gn/T/com.microsoft.Word/WebArchiveCopyPasteTempFiles/pobble365.jpg">
            <a:extLst>
              <a:ext uri="{FF2B5EF4-FFF2-40B4-BE49-F238E27FC236}">
                <a16:creationId xmlns:a16="http://schemas.microsoft.com/office/drawing/2014/main" id="{1E60BEF3-2038-B540-8205-F3A4CD68269D}"/>
              </a:ext>
            </a:extLst>
          </p:cNvPr>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5791200" y="1180473"/>
            <a:ext cx="2424793" cy="1225153"/>
          </a:xfrm>
          <a:prstGeom prst="rect">
            <a:avLst/>
          </a:prstGeom>
          <a:noFill/>
        </p:spPr>
      </p:pic>
      <p:sp>
        <p:nvSpPr>
          <p:cNvPr id="15" name="TextBox 14">
            <a:extLst>
              <a:ext uri="{FF2B5EF4-FFF2-40B4-BE49-F238E27FC236}">
                <a16:creationId xmlns:a16="http://schemas.microsoft.com/office/drawing/2014/main" id="{F5EA9A24-A7BF-BC49-A4B0-9FF6D20B9EEB}"/>
              </a:ext>
            </a:extLst>
          </p:cNvPr>
          <p:cNvSpPr txBox="1"/>
          <p:nvPr/>
        </p:nvSpPr>
        <p:spPr>
          <a:xfrm>
            <a:off x="5853339" y="2700199"/>
            <a:ext cx="2388054" cy="923330"/>
          </a:xfrm>
          <a:prstGeom prst="rect">
            <a:avLst/>
          </a:prstGeom>
          <a:noFill/>
        </p:spPr>
        <p:txBody>
          <a:bodyPr wrap="square" rtlCol="0">
            <a:spAutoFit/>
          </a:bodyPr>
          <a:lstStyle/>
          <a:p>
            <a:r>
              <a:rPr lang="en-GB" b="1" cap="all">
                <a:solidFill>
                  <a:schemeClr val="accent5">
                    <a:lumMod val="50000"/>
                  </a:schemeClr>
                </a:solidFill>
                <a:hlinkClick r:id="rId7">
                  <a:extLst>
                    <a:ext uri="{A12FA001-AC4F-418D-AE19-62706E023703}">
                      <ahyp:hlinkClr xmlns:ahyp="http://schemas.microsoft.com/office/drawing/2018/hyperlinkcolor" val="tx"/>
                    </a:ext>
                  </a:extLst>
                </a:hlinkClick>
              </a:rPr>
              <a:t>POBBLE 365 – AN IMAGE A DAY</a:t>
            </a:r>
            <a:endParaRPr lang="en-US">
              <a:solidFill>
                <a:schemeClr val="accent5">
                  <a:lumMod val="50000"/>
                </a:schemeClr>
              </a:solidFill>
            </a:endParaRPr>
          </a:p>
          <a:p>
            <a:endParaRPr lang="en-US"/>
          </a:p>
        </p:txBody>
      </p:sp>
      <p:sp>
        <p:nvSpPr>
          <p:cNvPr id="16" name="TextBox 15">
            <a:extLst>
              <a:ext uri="{FF2B5EF4-FFF2-40B4-BE49-F238E27FC236}">
                <a16:creationId xmlns:a16="http://schemas.microsoft.com/office/drawing/2014/main" id="{C6B4E6C6-3F49-FF42-8861-D16AF617CDFA}"/>
              </a:ext>
            </a:extLst>
          </p:cNvPr>
          <p:cNvSpPr txBox="1"/>
          <p:nvPr/>
        </p:nvSpPr>
        <p:spPr>
          <a:xfrm>
            <a:off x="5279211" y="3410102"/>
            <a:ext cx="3826689" cy="2031325"/>
          </a:xfrm>
          <a:prstGeom prst="rect">
            <a:avLst/>
          </a:prstGeom>
          <a:noFill/>
        </p:spPr>
        <p:txBody>
          <a:bodyPr wrap="none" rtlCol="0">
            <a:spAutoFit/>
          </a:bodyPr>
          <a:lstStyle/>
          <a:p>
            <a:r>
              <a:rPr lang="en-GB" dirty="0">
                <a:solidFill>
                  <a:schemeClr val="accent5">
                    <a:lumMod val="50000"/>
                  </a:schemeClr>
                </a:solidFill>
              </a:rPr>
              <a:t>This website provides a new weird, </a:t>
            </a:r>
          </a:p>
          <a:p>
            <a:r>
              <a:rPr lang="en-GB" dirty="0">
                <a:solidFill>
                  <a:schemeClr val="accent5">
                    <a:lumMod val="50000"/>
                  </a:schemeClr>
                </a:solidFill>
              </a:rPr>
              <a:t>wonderful or thought-provoking</a:t>
            </a:r>
          </a:p>
          <a:p>
            <a:r>
              <a:rPr lang="en-GB" dirty="0">
                <a:solidFill>
                  <a:schemeClr val="accent5">
                    <a:lumMod val="50000"/>
                  </a:schemeClr>
                </a:solidFill>
              </a:rPr>
              <a:t> image for each day of the year to</a:t>
            </a:r>
          </a:p>
          <a:p>
            <a:r>
              <a:rPr lang="en-GB" dirty="0">
                <a:solidFill>
                  <a:schemeClr val="accent5">
                    <a:lumMod val="50000"/>
                  </a:schemeClr>
                </a:solidFill>
              </a:rPr>
              <a:t> inspire children to write a creative </a:t>
            </a:r>
          </a:p>
          <a:p>
            <a:r>
              <a:rPr lang="en-GB" dirty="0">
                <a:solidFill>
                  <a:schemeClr val="accent5">
                    <a:lumMod val="50000"/>
                  </a:schemeClr>
                </a:solidFill>
              </a:rPr>
              <a:t>story.</a:t>
            </a:r>
          </a:p>
          <a:p>
            <a:r>
              <a:rPr lang="en-GB" dirty="0">
                <a:solidFill>
                  <a:schemeClr val="accent5">
                    <a:lumMod val="50000"/>
                  </a:schemeClr>
                </a:solidFill>
              </a:rPr>
              <a:t>Age range: 9+</a:t>
            </a:r>
          </a:p>
          <a:p>
            <a:endParaRPr lang="en-US" dirty="0"/>
          </a:p>
        </p:txBody>
      </p:sp>
    </p:spTree>
    <p:extLst>
      <p:ext uri="{BB962C8B-B14F-4D97-AF65-F5344CB8AC3E}">
        <p14:creationId xmlns:p14="http://schemas.microsoft.com/office/powerpoint/2010/main" val="1653384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A7A0A-901B-3141-BEFD-C8847350C8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289" y="1112432"/>
            <a:ext cx="3795823" cy="4593265"/>
          </a:xfrm>
          <a:prstGeom prst="rect">
            <a:avLst/>
          </a:prstGeom>
        </p:spPr>
      </p:pic>
      <p:sp>
        <p:nvSpPr>
          <p:cNvPr id="3" name="TextBox 2">
            <a:extLst>
              <a:ext uri="{FF2B5EF4-FFF2-40B4-BE49-F238E27FC236}">
                <a16:creationId xmlns:a16="http://schemas.microsoft.com/office/drawing/2014/main" id="{AC1CC4C7-1B19-A540-8817-1EDEA760D113}"/>
              </a:ext>
            </a:extLst>
          </p:cNvPr>
          <p:cNvSpPr txBox="1"/>
          <p:nvPr/>
        </p:nvSpPr>
        <p:spPr>
          <a:xfrm>
            <a:off x="5438554" y="1877976"/>
            <a:ext cx="3078125" cy="5332229"/>
          </a:xfrm>
          <a:prstGeom prst="rect">
            <a:avLst/>
          </a:prstGeom>
          <a:noFill/>
        </p:spPr>
        <p:txBody>
          <a:bodyPr wrap="square" rtlCol="0">
            <a:spAutoFit/>
          </a:bodyPr>
          <a:lstStyle/>
          <a:p>
            <a:pPr algn="ctr"/>
            <a:r>
              <a:rPr lang="en-US" sz="2700" b="1" dirty="0">
                <a:solidFill>
                  <a:srgbClr val="002060"/>
                </a:solidFill>
              </a:rPr>
              <a:t>Free to Access</a:t>
            </a:r>
          </a:p>
          <a:p>
            <a:endParaRPr lang="en-US" sz="1950" dirty="0">
              <a:solidFill>
                <a:srgbClr val="002060"/>
              </a:solidFill>
            </a:endParaRPr>
          </a:p>
          <a:p>
            <a:r>
              <a:rPr lang="en-US" sz="2100" dirty="0">
                <a:solidFill>
                  <a:srgbClr val="002060"/>
                </a:solidFill>
              </a:rPr>
              <a:t>Little, D. &amp; D. Kirwan (2021) </a:t>
            </a:r>
            <a:r>
              <a:rPr lang="en-US" sz="2100" b="1" i="1" dirty="0">
                <a:solidFill>
                  <a:srgbClr val="002060"/>
                </a:solidFill>
              </a:rPr>
              <a:t>Language and Languages in the Primary School: Some guidelines for teachers. </a:t>
            </a:r>
            <a:r>
              <a:rPr lang="en-US" sz="2100" dirty="0">
                <a:solidFill>
                  <a:srgbClr val="002060"/>
                </a:solidFill>
              </a:rPr>
              <a:t>PPLI</a:t>
            </a:r>
          </a:p>
          <a:p>
            <a:br>
              <a:rPr lang="en-US" sz="2100" b="1" i="1" dirty="0">
                <a:solidFill>
                  <a:srgbClr val="002060"/>
                </a:solidFill>
              </a:rPr>
            </a:br>
            <a:r>
              <a:rPr lang="en-GB" u="sng" dirty="0">
                <a:solidFill>
                  <a:srgbClr val="002060"/>
                </a:solidFill>
                <a:hlinkClick r:id="rId3">
                  <a:extLst>
                    <a:ext uri="{A12FA001-AC4F-418D-AE19-62706E023703}">
                      <ahyp:hlinkClr xmlns:ahyp="http://schemas.microsoft.com/office/drawing/2018/hyperlinkcolor" val="tx"/>
                    </a:ext>
                  </a:extLst>
                </a:hlinkClick>
              </a:rPr>
              <a:t>https://ppli.ie/teaching-and-learning/supporting-multilingual-classrooms/?gresource=ppli-primary-guidelines/</a:t>
            </a:r>
            <a:endParaRPr lang="en-GB" u="sng" dirty="0">
              <a:solidFill>
                <a:srgbClr val="002060"/>
              </a:solidFill>
            </a:endParaRPr>
          </a:p>
          <a:p>
            <a:br>
              <a:rPr lang="en-GB" sz="1950" dirty="0">
                <a:solidFill>
                  <a:srgbClr val="002060"/>
                </a:solidFill>
              </a:rPr>
            </a:br>
            <a:r>
              <a:rPr lang="en-GB" sz="1950" dirty="0">
                <a:solidFill>
                  <a:srgbClr val="002060"/>
                </a:solidFill>
              </a:rPr>
              <a:t> </a:t>
            </a:r>
            <a:br>
              <a:rPr lang="en-GB"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493370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descr="A picture containing food, bird&#10;&#10;Description automatically generated">
            <a:extLst>
              <a:ext uri="{FF2B5EF4-FFF2-40B4-BE49-F238E27FC236}">
                <a16:creationId xmlns:a16="http://schemas.microsoft.com/office/drawing/2014/main" id="{CE2429DE-B3D6-DE48-09BA-04FF685EE469}"/>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r="-1" b="-1"/>
          <a:stretch/>
        </p:blipFill>
        <p:spPr>
          <a:xfrm>
            <a:off x="1"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5F4B67-6A16-DD61-EE75-75A278C5CC3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dirty="0">
                <a:solidFill>
                  <a:srgbClr val="FFFFFF"/>
                </a:solidFill>
              </a:rPr>
              <a:t>How to support learning in all subjects</a:t>
            </a:r>
          </a:p>
        </p:txBody>
      </p:sp>
      <p:sp>
        <p:nvSpPr>
          <p:cNvPr id="3" name="Textplatzhalter 2">
            <a:extLst>
              <a:ext uri="{FF2B5EF4-FFF2-40B4-BE49-F238E27FC236}">
                <a16:creationId xmlns:a16="http://schemas.microsoft.com/office/drawing/2014/main" id="{C297F109-DEF3-A284-BAAB-A7548D9E463D}"/>
              </a:ext>
            </a:extLst>
          </p:cNvPr>
          <p:cNvSpPr>
            <a:spLocks noGrp="1"/>
          </p:cNvSpPr>
          <p:nvPr>
            <p:ph type="body"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575964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12DE4-8F1F-5D9A-9B2B-92F2FE9D3A5A}"/>
              </a:ext>
            </a:extLst>
          </p:cNvPr>
          <p:cNvSpPr>
            <a:spLocks noGrp="1"/>
          </p:cNvSpPr>
          <p:nvPr>
            <p:ph type="title"/>
          </p:nvPr>
        </p:nvSpPr>
        <p:spPr>
          <a:xfrm>
            <a:off x="1524000" y="518319"/>
            <a:ext cx="7467600" cy="792163"/>
          </a:xfrm>
        </p:spPr>
        <p:txBody>
          <a:bodyPr/>
          <a:lstStyle/>
          <a:p>
            <a:r>
              <a:rPr lang="de-DE" sz="4000" dirty="0" err="1"/>
              <a:t>Promoting</a:t>
            </a:r>
            <a:r>
              <a:rPr lang="de-DE" sz="4000" dirty="0"/>
              <a:t> </a:t>
            </a:r>
            <a:r>
              <a:rPr lang="de-DE" sz="4000" dirty="0" err="1"/>
              <a:t>successful</a:t>
            </a:r>
            <a:r>
              <a:rPr lang="de-DE" sz="4000" dirty="0"/>
              <a:t> </a:t>
            </a:r>
            <a:r>
              <a:rPr lang="de-DE" sz="4000" dirty="0" err="1"/>
              <a:t>education</a:t>
            </a:r>
            <a:endParaRPr lang="de-DE" sz="4000" dirty="0"/>
          </a:p>
        </p:txBody>
      </p:sp>
      <p:sp>
        <p:nvSpPr>
          <p:cNvPr id="3" name="Inhaltsplatzhalter 2">
            <a:extLst>
              <a:ext uri="{FF2B5EF4-FFF2-40B4-BE49-F238E27FC236}">
                <a16:creationId xmlns:a16="http://schemas.microsoft.com/office/drawing/2014/main" id="{BB71C6FF-DDD5-75DB-0D73-0B305A90A50C}"/>
              </a:ext>
            </a:extLst>
          </p:cNvPr>
          <p:cNvSpPr>
            <a:spLocks noGrp="1"/>
          </p:cNvSpPr>
          <p:nvPr>
            <p:ph idx="1"/>
          </p:nvPr>
        </p:nvSpPr>
        <p:spPr>
          <a:xfrm>
            <a:off x="1039659" y="1600200"/>
            <a:ext cx="7647142" cy="4343399"/>
          </a:xfrm>
        </p:spPr>
        <p:txBody>
          <a:bodyPr/>
          <a:lstStyle/>
          <a:p>
            <a:pPr>
              <a:buFont typeface="Wingdings" pitchFamily="2" charset="2"/>
              <a:buChar char="§"/>
            </a:pPr>
            <a:r>
              <a:rPr lang="de-DE" sz="2400" dirty="0" err="1"/>
              <a:t>It</a:t>
            </a:r>
            <a:r>
              <a:rPr lang="de-DE" sz="2400" dirty="0"/>
              <a:t> </a:t>
            </a:r>
            <a:r>
              <a:rPr lang="de-DE" sz="2400" dirty="0" err="1"/>
              <a:t>is</a:t>
            </a:r>
            <a:r>
              <a:rPr lang="de-DE" sz="2400" dirty="0"/>
              <a:t> a </a:t>
            </a:r>
            <a:r>
              <a:rPr lang="de-DE" sz="2400" dirty="0" err="1"/>
              <a:t>core</a:t>
            </a:r>
            <a:r>
              <a:rPr lang="de-DE" sz="2400" dirty="0"/>
              <a:t> </a:t>
            </a:r>
            <a:r>
              <a:rPr lang="de-DE" sz="2400" dirty="0" err="1"/>
              <a:t>mission</a:t>
            </a:r>
            <a:r>
              <a:rPr lang="de-DE" sz="2400" dirty="0"/>
              <a:t> of </a:t>
            </a:r>
            <a:r>
              <a:rPr lang="de-DE" sz="2400" dirty="0" err="1"/>
              <a:t>schools</a:t>
            </a:r>
            <a:r>
              <a:rPr lang="de-DE" sz="2400" dirty="0"/>
              <a:t> to support the </a:t>
            </a:r>
            <a:r>
              <a:rPr lang="de-DE" sz="2400" dirty="0" err="1"/>
              <a:t>learning</a:t>
            </a:r>
            <a:r>
              <a:rPr lang="de-DE" sz="2400" dirty="0"/>
              <a:t> </a:t>
            </a:r>
            <a:r>
              <a:rPr lang="de-DE" sz="2400" dirty="0" err="1"/>
              <a:t>processes</a:t>
            </a:r>
            <a:r>
              <a:rPr lang="de-DE" sz="2400" dirty="0"/>
              <a:t> of </a:t>
            </a:r>
            <a:r>
              <a:rPr lang="de-DE" sz="2400" dirty="0" err="1"/>
              <a:t>each</a:t>
            </a:r>
            <a:r>
              <a:rPr lang="de-DE" sz="2400" dirty="0"/>
              <a:t> </a:t>
            </a:r>
            <a:r>
              <a:rPr lang="de-DE" sz="2400" dirty="0" err="1"/>
              <a:t>child</a:t>
            </a:r>
            <a:r>
              <a:rPr lang="de-DE" sz="2400" dirty="0"/>
              <a:t> and </a:t>
            </a:r>
            <a:r>
              <a:rPr lang="de-DE" sz="2400" dirty="0" err="1"/>
              <a:t>young</a:t>
            </a:r>
            <a:r>
              <a:rPr lang="de-DE" sz="2400" dirty="0"/>
              <a:t> </a:t>
            </a:r>
            <a:r>
              <a:rPr lang="de-DE" sz="2400" dirty="0" err="1"/>
              <a:t>person</a:t>
            </a:r>
            <a:r>
              <a:rPr lang="de-DE" sz="2400" dirty="0"/>
              <a:t> in all </a:t>
            </a:r>
            <a:r>
              <a:rPr lang="de-DE" sz="2400" dirty="0" err="1"/>
              <a:t>subjects</a:t>
            </a:r>
            <a:r>
              <a:rPr lang="de-DE" sz="2400" dirty="0"/>
              <a:t>: Language </a:t>
            </a:r>
            <a:r>
              <a:rPr lang="de-DE" sz="2400" dirty="0" err="1"/>
              <a:t>plays</a:t>
            </a:r>
            <a:r>
              <a:rPr lang="de-DE" sz="2400" dirty="0"/>
              <a:t> a </a:t>
            </a:r>
            <a:r>
              <a:rPr lang="de-DE" sz="2400" dirty="0" err="1"/>
              <a:t>key</a:t>
            </a:r>
            <a:r>
              <a:rPr lang="de-DE" sz="2400" dirty="0"/>
              <a:t> </a:t>
            </a:r>
            <a:r>
              <a:rPr lang="de-DE" sz="2400" dirty="0" err="1"/>
              <a:t>role</a:t>
            </a:r>
            <a:r>
              <a:rPr lang="de-DE" sz="2400" dirty="0"/>
              <a:t> in </a:t>
            </a:r>
            <a:r>
              <a:rPr lang="de-DE" sz="2400" dirty="0" err="1"/>
              <a:t>this</a:t>
            </a:r>
            <a:endParaRPr lang="de-DE" sz="2400" dirty="0"/>
          </a:p>
          <a:p>
            <a:pPr>
              <a:buFont typeface="Wingdings" pitchFamily="2" charset="2"/>
              <a:buChar char="§"/>
            </a:pPr>
            <a:r>
              <a:rPr lang="de-DE" sz="2400" dirty="0"/>
              <a:t>All </a:t>
            </a:r>
            <a:r>
              <a:rPr lang="de-DE" sz="2400" dirty="0" err="1"/>
              <a:t>learners</a:t>
            </a:r>
            <a:r>
              <a:rPr lang="de-DE" sz="2400" dirty="0"/>
              <a:t> </a:t>
            </a:r>
            <a:r>
              <a:rPr lang="de-DE" sz="2400" dirty="0" err="1"/>
              <a:t>have</a:t>
            </a:r>
            <a:r>
              <a:rPr lang="de-DE" sz="2400" dirty="0"/>
              <a:t> to </a:t>
            </a:r>
            <a:r>
              <a:rPr lang="de-DE" sz="2400" dirty="0" err="1"/>
              <a:t>develop</a:t>
            </a:r>
            <a:r>
              <a:rPr lang="de-DE" sz="2400" dirty="0"/>
              <a:t> </a:t>
            </a:r>
            <a:r>
              <a:rPr lang="de-DE" sz="2400" dirty="0" err="1"/>
              <a:t>academic</a:t>
            </a:r>
            <a:r>
              <a:rPr lang="de-DE" sz="2400" dirty="0"/>
              <a:t> </a:t>
            </a:r>
            <a:r>
              <a:rPr lang="de-DE" sz="2400" dirty="0" err="1"/>
              <a:t>language</a:t>
            </a:r>
            <a:r>
              <a:rPr lang="de-DE" sz="2400" dirty="0"/>
              <a:t> </a:t>
            </a:r>
            <a:r>
              <a:rPr lang="de-DE" sz="2400" dirty="0" err="1"/>
              <a:t>skills</a:t>
            </a:r>
            <a:r>
              <a:rPr lang="de-DE" sz="2400" dirty="0"/>
              <a:t> in all </a:t>
            </a:r>
            <a:r>
              <a:rPr lang="de-DE" sz="2400" dirty="0" err="1"/>
              <a:t>subjects</a:t>
            </a:r>
            <a:r>
              <a:rPr lang="de-DE" sz="2400" dirty="0"/>
              <a:t>: for </a:t>
            </a:r>
            <a:r>
              <a:rPr lang="de-DE" sz="2400" dirty="0" err="1"/>
              <a:t>newly</a:t>
            </a:r>
            <a:r>
              <a:rPr lang="de-DE" sz="2400" dirty="0"/>
              <a:t> </a:t>
            </a:r>
            <a:r>
              <a:rPr lang="de-DE" sz="2400" dirty="0" err="1"/>
              <a:t>arrived</a:t>
            </a:r>
            <a:r>
              <a:rPr lang="de-DE" sz="2400" dirty="0"/>
              <a:t> </a:t>
            </a:r>
            <a:r>
              <a:rPr lang="de-DE" sz="2400" dirty="0" err="1"/>
              <a:t>children</a:t>
            </a:r>
            <a:r>
              <a:rPr lang="de-DE" sz="2400" dirty="0"/>
              <a:t> and </a:t>
            </a:r>
            <a:r>
              <a:rPr lang="de-DE" sz="2400" dirty="0" err="1"/>
              <a:t>young</a:t>
            </a:r>
            <a:r>
              <a:rPr lang="de-DE" sz="2400" dirty="0"/>
              <a:t> </a:t>
            </a:r>
            <a:r>
              <a:rPr lang="de-DE" sz="2400" dirty="0" err="1"/>
              <a:t>people</a:t>
            </a:r>
            <a:r>
              <a:rPr lang="de-DE" sz="2400" dirty="0"/>
              <a:t> </a:t>
            </a:r>
            <a:r>
              <a:rPr lang="de-DE" sz="2400" dirty="0" err="1"/>
              <a:t>this</a:t>
            </a:r>
            <a:r>
              <a:rPr lang="de-DE" sz="2400" dirty="0"/>
              <a:t> </a:t>
            </a:r>
            <a:r>
              <a:rPr lang="de-DE" sz="2400" dirty="0" err="1"/>
              <a:t>is</a:t>
            </a:r>
            <a:r>
              <a:rPr lang="de-DE" sz="2400" dirty="0"/>
              <a:t> a </a:t>
            </a:r>
            <a:r>
              <a:rPr lang="de-DE" sz="2400" dirty="0" err="1"/>
              <a:t>very</a:t>
            </a:r>
            <a:r>
              <a:rPr lang="de-DE" sz="2400" dirty="0"/>
              <a:t> </a:t>
            </a:r>
            <a:r>
              <a:rPr lang="de-DE" sz="2400" dirty="0" err="1"/>
              <a:t>challenging</a:t>
            </a:r>
            <a:r>
              <a:rPr lang="de-DE" sz="2400" dirty="0"/>
              <a:t> </a:t>
            </a:r>
            <a:r>
              <a:rPr lang="de-DE" sz="2400" dirty="0" err="1"/>
              <a:t>situation</a:t>
            </a:r>
            <a:endParaRPr lang="de-DE" sz="2400" dirty="0"/>
          </a:p>
          <a:p>
            <a:pPr>
              <a:buFont typeface="Wingdings" pitchFamily="2" charset="2"/>
              <a:buChar char="§"/>
            </a:pPr>
            <a:r>
              <a:rPr lang="de-DE" sz="2400" dirty="0" err="1"/>
              <a:t>Each</a:t>
            </a:r>
            <a:r>
              <a:rPr lang="de-DE" sz="2400" dirty="0"/>
              <a:t> </a:t>
            </a:r>
            <a:r>
              <a:rPr lang="de-DE" sz="2400" dirty="0" err="1"/>
              <a:t>subject</a:t>
            </a:r>
            <a:r>
              <a:rPr lang="de-DE" sz="2400" dirty="0"/>
              <a:t> </a:t>
            </a:r>
            <a:r>
              <a:rPr lang="de-DE" sz="2400" dirty="0" err="1"/>
              <a:t>has</a:t>
            </a:r>
            <a:r>
              <a:rPr lang="de-DE" sz="2400" dirty="0"/>
              <a:t> </a:t>
            </a:r>
            <a:r>
              <a:rPr lang="de-DE" sz="2400" dirty="0" err="1"/>
              <a:t>specific</a:t>
            </a:r>
            <a:r>
              <a:rPr lang="de-DE" sz="2400" dirty="0"/>
              <a:t> </a:t>
            </a:r>
            <a:r>
              <a:rPr lang="de-DE" sz="2400" dirty="0" err="1"/>
              <a:t>language</a:t>
            </a:r>
            <a:r>
              <a:rPr lang="de-DE" sz="2400" dirty="0"/>
              <a:t> </a:t>
            </a:r>
            <a:r>
              <a:rPr lang="de-DE" sz="2400" dirty="0" err="1"/>
              <a:t>requirements</a:t>
            </a:r>
            <a:r>
              <a:rPr lang="de-DE" sz="2400" dirty="0"/>
              <a:t> </a:t>
            </a:r>
            <a:r>
              <a:rPr lang="de-DE" sz="2400" dirty="0" err="1"/>
              <a:t>related</a:t>
            </a:r>
            <a:r>
              <a:rPr lang="de-DE" sz="2400" dirty="0"/>
              <a:t> </a:t>
            </a:r>
            <a:r>
              <a:rPr lang="de-DE" sz="2400" dirty="0" err="1"/>
              <a:t>to</a:t>
            </a:r>
            <a:r>
              <a:rPr lang="de-DE" sz="2400" dirty="0"/>
              <a:t> </a:t>
            </a:r>
            <a:r>
              <a:rPr lang="de-DE" sz="2400" dirty="0" err="1"/>
              <a:t>cognitive</a:t>
            </a:r>
            <a:r>
              <a:rPr lang="de-DE" sz="2400" dirty="0"/>
              <a:t> </a:t>
            </a:r>
            <a:r>
              <a:rPr lang="de-DE" sz="2400" dirty="0" err="1"/>
              <a:t>tasks</a:t>
            </a:r>
            <a:r>
              <a:rPr lang="de-DE" sz="2400" dirty="0"/>
              <a:t>: </a:t>
            </a:r>
            <a:r>
              <a:rPr lang="de-DE" sz="2400" dirty="0" err="1"/>
              <a:t>for</a:t>
            </a:r>
            <a:r>
              <a:rPr lang="de-DE" sz="2400" dirty="0"/>
              <a:t> </a:t>
            </a:r>
            <a:r>
              <a:rPr lang="de-DE" sz="2400" dirty="0" err="1"/>
              <a:t>teachers</a:t>
            </a:r>
            <a:r>
              <a:rPr lang="de-DE" sz="2400" dirty="0"/>
              <a:t> a matter </a:t>
            </a:r>
            <a:r>
              <a:rPr lang="de-DE" sz="2400" dirty="0" err="1"/>
              <a:t>of</a:t>
            </a:r>
            <a:r>
              <a:rPr lang="de-DE" sz="2400" dirty="0"/>
              <a:t> </a:t>
            </a:r>
            <a:r>
              <a:rPr lang="de-DE" sz="2400" dirty="0" err="1"/>
              <a:t>awareness</a:t>
            </a:r>
            <a:r>
              <a:rPr lang="de-DE" sz="2400" dirty="0"/>
              <a:t> and </a:t>
            </a:r>
            <a:r>
              <a:rPr lang="de-DE" sz="2400" dirty="0" err="1"/>
              <a:t>know-how</a:t>
            </a:r>
            <a:r>
              <a:rPr lang="de-DE" sz="2400" dirty="0"/>
              <a:t> </a:t>
            </a:r>
          </a:p>
          <a:p>
            <a:pPr>
              <a:buFont typeface="Wingdings" pitchFamily="2" charset="2"/>
              <a:buChar char="§"/>
            </a:pPr>
            <a:r>
              <a:rPr lang="de-DE" sz="2400" dirty="0"/>
              <a:t>Many </a:t>
            </a:r>
            <a:r>
              <a:rPr lang="de-DE" sz="2400" dirty="0" err="1"/>
              <a:t>language</a:t>
            </a:r>
            <a:r>
              <a:rPr lang="de-DE" sz="2400" dirty="0"/>
              <a:t> </a:t>
            </a:r>
            <a:r>
              <a:rPr lang="de-DE" sz="2400" dirty="0" err="1"/>
              <a:t>skills</a:t>
            </a:r>
            <a:r>
              <a:rPr lang="de-DE" sz="2400" dirty="0"/>
              <a:t> </a:t>
            </a:r>
            <a:r>
              <a:rPr lang="de-DE" sz="2400" dirty="0" err="1"/>
              <a:t>are</a:t>
            </a:r>
            <a:r>
              <a:rPr lang="de-DE" sz="2400" dirty="0"/>
              <a:t> transferable </a:t>
            </a:r>
            <a:r>
              <a:rPr lang="de-DE" sz="2400" dirty="0" err="1"/>
              <a:t>from</a:t>
            </a:r>
            <a:r>
              <a:rPr lang="de-DE" sz="2400" dirty="0"/>
              <a:t> </a:t>
            </a:r>
            <a:r>
              <a:rPr lang="de-DE" sz="2400" dirty="0" err="1"/>
              <a:t>one</a:t>
            </a:r>
            <a:r>
              <a:rPr lang="de-DE" sz="2400" dirty="0"/>
              <a:t> </a:t>
            </a:r>
            <a:r>
              <a:rPr lang="de-DE" sz="2400" dirty="0" err="1"/>
              <a:t>language</a:t>
            </a:r>
            <a:r>
              <a:rPr lang="de-DE" sz="2400" dirty="0"/>
              <a:t> </a:t>
            </a:r>
            <a:r>
              <a:rPr lang="de-DE" sz="2400" dirty="0" err="1"/>
              <a:t>to</a:t>
            </a:r>
            <a:r>
              <a:rPr lang="de-DE" sz="2400" dirty="0"/>
              <a:t> </a:t>
            </a:r>
            <a:r>
              <a:rPr lang="de-DE" sz="2400" dirty="0" err="1"/>
              <a:t>another</a:t>
            </a:r>
            <a:r>
              <a:rPr lang="de-DE" sz="2400" dirty="0"/>
              <a:t>: </a:t>
            </a:r>
            <a:r>
              <a:rPr lang="de-DE" sz="2400" dirty="0" err="1"/>
              <a:t>using</a:t>
            </a:r>
            <a:r>
              <a:rPr lang="de-DE" sz="2400" dirty="0"/>
              <a:t> </a:t>
            </a:r>
            <a:r>
              <a:rPr lang="de-DE" sz="2400" dirty="0" err="1"/>
              <a:t>stronger</a:t>
            </a:r>
            <a:r>
              <a:rPr lang="de-DE" sz="2400" dirty="0"/>
              <a:t> </a:t>
            </a:r>
            <a:r>
              <a:rPr lang="de-DE" sz="2400" dirty="0" err="1"/>
              <a:t>languages</a:t>
            </a:r>
            <a:r>
              <a:rPr lang="de-DE" sz="2400" dirty="0"/>
              <a:t> </a:t>
            </a:r>
            <a:r>
              <a:rPr lang="de-DE" sz="2400" dirty="0" err="1"/>
              <a:t>to</a:t>
            </a:r>
            <a:r>
              <a:rPr lang="de-DE" sz="2400" dirty="0"/>
              <a:t> </a:t>
            </a:r>
            <a:r>
              <a:rPr lang="de-DE" sz="2400" dirty="0" err="1"/>
              <a:t>learn</a:t>
            </a:r>
            <a:r>
              <a:rPr lang="de-DE" sz="2400" dirty="0"/>
              <a:t> </a:t>
            </a:r>
            <a:r>
              <a:rPr lang="de-DE" sz="2400" dirty="0" err="1"/>
              <a:t>helps</a:t>
            </a:r>
            <a:r>
              <a:rPr lang="de-DE" sz="2400" dirty="0"/>
              <a:t>!</a:t>
            </a:r>
          </a:p>
        </p:txBody>
      </p:sp>
    </p:spTree>
    <p:extLst>
      <p:ext uri="{BB962C8B-B14F-4D97-AF65-F5344CB8AC3E}">
        <p14:creationId xmlns:p14="http://schemas.microsoft.com/office/powerpoint/2010/main" val="2585448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B1C2F-A087-2B86-2D83-BCBC218D6E6F}"/>
              </a:ext>
            </a:extLst>
          </p:cNvPr>
          <p:cNvSpPr>
            <a:spLocks noGrp="1"/>
          </p:cNvSpPr>
          <p:nvPr>
            <p:ph type="title"/>
          </p:nvPr>
        </p:nvSpPr>
        <p:spPr>
          <a:xfrm>
            <a:off x="1600200" y="228600"/>
            <a:ext cx="7315200" cy="1219200"/>
          </a:xfrm>
        </p:spPr>
        <p:txBody>
          <a:bodyPr/>
          <a:lstStyle/>
          <a:p>
            <a:r>
              <a:rPr lang="de-DE" sz="4000" dirty="0">
                <a:latin typeface="+mn-lt"/>
                <a:ea typeface="Calibri"/>
                <a:cs typeface="Calibri"/>
                <a:sym typeface="Calibri"/>
              </a:rPr>
              <a:t>Teaching and </a:t>
            </a:r>
            <a:r>
              <a:rPr lang="de-DE" sz="4000" dirty="0" err="1">
                <a:latin typeface="+mn-lt"/>
                <a:ea typeface="Calibri"/>
                <a:cs typeface="Calibri"/>
                <a:sym typeface="Calibri"/>
              </a:rPr>
              <a:t>learning</a:t>
            </a:r>
            <a:r>
              <a:rPr lang="de-DE" sz="4000" dirty="0">
                <a:latin typeface="+mn-lt"/>
                <a:ea typeface="Calibri"/>
                <a:cs typeface="Calibri"/>
                <a:sym typeface="Calibri"/>
              </a:rPr>
              <a:t> </a:t>
            </a:r>
            <a:r>
              <a:rPr lang="de-DE" sz="4000" dirty="0" err="1">
                <a:latin typeface="+mn-lt"/>
                <a:ea typeface="Calibri"/>
                <a:cs typeface="Calibri"/>
                <a:sym typeface="Calibri"/>
              </a:rPr>
              <a:t>need</a:t>
            </a:r>
            <a:r>
              <a:rPr lang="de-DE" sz="4000" dirty="0">
                <a:latin typeface="+mn-lt"/>
                <a:ea typeface="Calibri"/>
                <a:cs typeface="Calibri"/>
                <a:sym typeface="Calibri"/>
              </a:rPr>
              <a:t> </a:t>
            </a:r>
            <a:r>
              <a:rPr lang="de-DE" sz="4000" dirty="0" err="1">
                <a:latin typeface="+mn-lt"/>
                <a:ea typeface="Calibri"/>
                <a:cs typeface="Calibri"/>
                <a:sym typeface="Calibri"/>
              </a:rPr>
              <a:t>language</a:t>
            </a:r>
            <a:r>
              <a:rPr lang="de-DE" sz="4000" dirty="0">
                <a:latin typeface="+mn-lt"/>
                <a:ea typeface="Calibri"/>
                <a:cs typeface="Calibri"/>
                <a:sym typeface="Calibri"/>
              </a:rPr>
              <a:t>(s) in all </a:t>
            </a:r>
            <a:r>
              <a:rPr lang="de-DE" sz="4000" dirty="0" err="1">
                <a:latin typeface="+mn-lt"/>
                <a:ea typeface="Calibri"/>
                <a:cs typeface="Calibri"/>
                <a:sym typeface="Calibri"/>
              </a:rPr>
              <a:t>subjects</a:t>
            </a:r>
            <a:endParaRPr lang="de-DE" sz="4000" dirty="0">
              <a:latin typeface="+mn-lt"/>
            </a:endParaRPr>
          </a:p>
        </p:txBody>
      </p:sp>
      <p:sp>
        <p:nvSpPr>
          <p:cNvPr id="4" name="Google Shape;778;p100">
            <a:extLst>
              <a:ext uri="{FF2B5EF4-FFF2-40B4-BE49-F238E27FC236}">
                <a16:creationId xmlns:a16="http://schemas.microsoft.com/office/drawing/2014/main" id="{9452E8C6-02EC-F532-AAE2-B43C11412F48}"/>
              </a:ext>
            </a:extLst>
          </p:cNvPr>
          <p:cNvSpPr txBox="1">
            <a:spLocks/>
          </p:cNvSpPr>
          <p:nvPr/>
        </p:nvSpPr>
        <p:spPr bwMode="auto">
          <a:xfrm>
            <a:off x="685800" y="1524000"/>
            <a:ext cx="810053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80000"/>
              </a:lnSpc>
              <a:spcBef>
                <a:spcPts val="0"/>
              </a:spcBef>
              <a:buSzPts val="1960"/>
              <a:buFont typeface="Arial" charset="0"/>
              <a:buNone/>
            </a:pPr>
            <a:endParaRPr lang="de-DE" sz="1000" dirty="0">
              <a:solidFill>
                <a:schemeClr val="dk1"/>
              </a:solidFill>
              <a:latin typeface="Calibri"/>
              <a:ea typeface="Calibri"/>
              <a:cs typeface="Calibri"/>
              <a:sym typeface="Calibri"/>
            </a:endParaRPr>
          </a:p>
          <a:p>
            <a:pPr marL="0" indent="0">
              <a:spcBef>
                <a:spcPts val="448"/>
              </a:spcBef>
              <a:spcAft>
                <a:spcPts val="0"/>
              </a:spcAft>
              <a:buClr>
                <a:schemeClr val="dk1"/>
              </a:buClr>
              <a:buSzPts val="2240"/>
              <a:buNone/>
            </a:pPr>
            <a:r>
              <a:rPr lang="de-DE" sz="2400" dirty="0">
                <a:solidFill>
                  <a:schemeClr val="dk1"/>
                </a:solidFill>
                <a:ea typeface="Calibri"/>
                <a:cs typeface="Calibri"/>
                <a:sym typeface="Calibri"/>
              </a:rPr>
              <a:t>“</a:t>
            </a:r>
            <a:r>
              <a:rPr lang="de-DE" sz="2400" dirty="0" err="1">
                <a:solidFill>
                  <a:schemeClr val="dk1"/>
                </a:solidFill>
                <a:ea typeface="Calibri"/>
                <a:cs typeface="Calibri"/>
                <a:sym typeface="Calibri"/>
              </a:rPr>
              <a:t>How</a:t>
            </a:r>
            <a:r>
              <a:rPr lang="de-DE" sz="2400" dirty="0">
                <a:solidFill>
                  <a:schemeClr val="dk1"/>
                </a:solidFill>
                <a:ea typeface="Calibri"/>
                <a:cs typeface="Calibri"/>
                <a:sym typeface="Calibri"/>
              </a:rPr>
              <a:t> do I </a:t>
            </a:r>
            <a:r>
              <a:rPr lang="de-DE" sz="2400" dirty="0" err="1">
                <a:solidFill>
                  <a:schemeClr val="dk1"/>
                </a:solidFill>
                <a:ea typeface="Calibri"/>
                <a:cs typeface="Calibri"/>
                <a:sym typeface="Calibri"/>
              </a:rPr>
              <a:t>know</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you</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know</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until</a:t>
            </a:r>
            <a:r>
              <a:rPr lang="de-DE" sz="2400" dirty="0">
                <a:solidFill>
                  <a:schemeClr val="dk1"/>
                </a:solidFill>
                <a:ea typeface="Calibri"/>
                <a:cs typeface="Calibri"/>
                <a:sym typeface="Calibri"/>
              </a:rPr>
              <a:t> I </a:t>
            </a:r>
            <a:r>
              <a:rPr lang="de-DE" sz="2400" dirty="0" err="1">
                <a:solidFill>
                  <a:schemeClr val="dk1"/>
                </a:solidFill>
                <a:ea typeface="Calibri"/>
                <a:cs typeface="Calibri"/>
                <a:sym typeface="Calibri"/>
              </a:rPr>
              <a:t>hear</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what</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you</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say</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read</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what</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you</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write</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or</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see</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what</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you</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show</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me</a:t>
            </a:r>
            <a:r>
              <a:rPr lang="de-DE" sz="2400" dirty="0">
                <a:solidFill>
                  <a:schemeClr val="dk1"/>
                </a:solidFill>
                <a:ea typeface="Calibri"/>
                <a:cs typeface="Calibri"/>
                <a:sym typeface="Calibri"/>
              </a:rPr>
              <a:t> in an </a:t>
            </a:r>
            <a:r>
              <a:rPr lang="de-DE" sz="2400" dirty="0" err="1">
                <a:solidFill>
                  <a:schemeClr val="dk1"/>
                </a:solidFill>
                <a:ea typeface="Calibri"/>
                <a:cs typeface="Calibri"/>
                <a:sym typeface="Calibri"/>
              </a:rPr>
              <a:t>appropriate</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way</a:t>
            </a:r>
            <a:r>
              <a:rPr lang="de-DE" sz="2400" dirty="0">
                <a:solidFill>
                  <a:schemeClr val="dk1"/>
                </a:solidFill>
                <a:ea typeface="Calibri"/>
                <a:cs typeface="Calibri"/>
                <a:sym typeface="Calibri"/>
              </a:rPr>
              <a:t>?”</a:t>
            </a:r>
          </a:p>
          <a:p>
            <a:pPr marL="0" indent="0">
              <a:spcBef>
                <a:spcPts val="448"/>
              </a:spcBef>
              <a:spcAft>
                <a:spcPts val="0"/>
              </a:spcAft>
              <a:buClr>
                <a:schemeClr val="dk1"/>
              </a:buClr>
              <a:buSzPts val="2240"/>
              <a:buNone/>
            </a:pPr>
            <a:endParaRPr lang="de-DE" sz="1000" dirty="0">
              <a:solidFill>
                <a:schemeClr val="dk1"/>
              </a:solidFill>
              <a:ea typeface="Calibri"/>
              <a:cs typeface="Calibri"/>
              <a:sym typeface="Calibri"/>
            </a:endParaRPr>
          </a:p>
          <a:p>
            <a:pPr>
              <a:spcBef>
                <a:spcPts val="448"/>
              </a:spcBef>
              <a:spcAft>
                <a:spcPts val="0"/>
              </a:spcAft>
              <a:buClr>
                <a:schemeClr val="dk1"/>
              </a:buClr>
              <a:buSzPts val="2240"/>
              <a:buFont typeface="Wingdings" pitchFamily="2" charset="2"/>
              <a:buChar char="§"/>
            </a:pPr>
            <a:r>
              <a:rPr lang="de-DE" sz="2400" dirty="0" err="1">
                <a:solidFill>
                  <a:schemeClr val="dk1"/>
                </a:solidFill>
                <a:ea typeface="Calibri"/>
                <a:cs typeface="Calibri"/>
                <a:sym typeface="Calibri"/>
              </a:rPr>
              <a:t>Make</a:t>
            </a:r>
            <a:r>
              <a:rPr lang="de-DE" sz="2400" dirty="0">
                <a:solidFill>
                  <a:schemeClr val="dk1"/>
                </a:solidFill>
                <a:ea typeface="Calibri"/>
                <a:cs typeface="Calibri"/>
                <a:sym typeface="Calibri"/>
              </a:rPr>
              <a:t> sense </a:t>
            </a:r>
            <a:r>
              <a:rPr lang="de-DE" sz="2400" dirty="0" err="1">
                <a:solidFill>
                  <a:schemeClr val="dk1"/>
                </a:solidFill>
                <a:ea typeface="Calibri"/>
                <a:cs typeface="Calibri"/>
                <a:sym typeface="Calibri"/>
              </a:rPr>
              <a:t>of</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new</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content</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for</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example</a:t>
            </a:r>
            <a:r>
              <a:rPr lang="de-DE" sz="2400" dirty="0">
                <a:solidFill>
                  <a:schemeClr val="dk1"/>
                </a:solidFill>
                <a:ea typeface="Calibri"/>
                <a:cs typeface="Calibri"/>
                <a:sym typeface="Calibri"/>
              </a:rPr>
              <a:t> </a:t>
            </a:r>
            <a:r>
              <a:rPr lang="de-DE" sz="2400" dirty="0" err="1">
                <a:solidFill>
                  <a:schemeClr val="dk1"/>
                </a:solidFill>
                <a:ea typeface="Calibri"/>
                <a:cs typeface="Calibri"/>
                <a:sym typeface="Calibri"/>
              </a:rPr>
              <a:t>by</a:t>
            </a:r>
            <a:r>
              <a:rPr lang="de-DE" sz="2400" dirty="0">
                <a:solidFill>
                  <a:schemeClr val="dk1"/>
                </a:solidFill>
                <a:ea typeface="Calibri"/>
                <a:cs typeface="Calibri"/>
                <a:sym typeface="Calibri"/>
              </a:rPr>
              <a:t> </a:t>
            </a:r>
            <a:endParaRPr lang="de-DE" sz="2400" dirty="0"/>
          </a:p>
          <a:p>
            <a:pPr lvl="2">
              <a:spcBef>
                <a:spcPts val="392"/>
              </a:spcBef>
              <a:buSzPts val="1960"/>
              <a:buFont typeface="Wingdings" pitchFamily="2" charset="2"/>
              <a:buChar char="§"/>
            </a:pPr>
            <a:r>
              <a:rPr lang="de-DE" b="1" dirty="0" err="1">
                <a:solidFill>
                  <a:schemeClr val="dk1"/>
                </a:solidFill>
                <a:ea typeface="Calibri"/>
                <a:cs typeface="Calibri"/>
                <a:sym typeface="Calibri"/>
              </a:rPr>
              <a:t>describing</a:t>
            </a:r>
            <a:r>
              <a:rPr lang="de-DE" b="1" dirty="0">
                <a:solidFill>
                  <a:schemeClr val="dk1"/>
                </a:solidFill>
                <a:ea typeface="Calibri"/>
                <a:cs typeface="Calibri"/>
                <a:sym typeface="Calibri"/>
              </a:rPr>
              <a:t> and </a:t>
            </a:r>
            <a:r>
              <a:rPr lang="de-DE" b="1" dirty="0" err="1">
                <a:solidFill>
                  <a:schemeClr val="dk1"/>
                </a:solidFill>
                <a:ea typeface="Calibri"/>
                <a:cs typeface="Calibri"/>
                <a:sym typeface="Calibri"/>
              </a:rPr>
              <a:t>labelling</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the</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parts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of</a:t>
            </a:r>
            <a:r>
              <a:rPr lang="de-DE" dirty="0">
                <a:solidFill>
                  <a:schemeClr val="dk1"/>
                </a:solidFill>
                <a:ea typeface="Calibri"/>
                <a:cs typeface="Calibri"/>
                <a:sym typeface="Calibri"/>
              </a:rPr>
              <a:t> a </a:t>
            </a:r>
            <a:r>
              <a:rPr lang="de-DE" dirty="0" err="1">
                <a:solidFill>
                  <a:schemeClr val="dk1"/>
                </a:solidFill>
                <a:ea typeface="Calibri"/>
                <a:cs typeface="Calibri"/>
                <a:sym typeface="Calibri"/>
              </a:rPr>
              <a:t>cell</a:t>
            </a:r>
            <a:r>
              <a:rPr lang="de-DE" dirty="0">
                <a:solidFill>
                  <a:schemeClr val="dk1"/>
                </a:solidFill>
                <a:ea typeface="Calibri"/>
                <a:cs typeface="Calibri"/>
                <a:sym typeface="Calibri"/>
              </a:rPr>
              <a:t> </a:t>
            </a:r>
            <a:endParaRPr lang="de-DE" dirty="0"/>
          </a:p>
          <a:p>
            <a:pPr lvl="2">
              <a:spcBef>
                <a:spcPts val="392"/>
              </a:spcBef>
              <a:buSzPts val="1960"/>
              <a:buFont typeface="Wingdings" pitchFamily="2" charset="2"/>
              <a:buChar char="§"/>
            </a:pPr>
            <a:r>
              <a:rPr lang="de-DE" b="1" dirty="0" err="1">
                <a:solidFill>
                  <a:schemeClr val="dk1"/>
                </a:solidFill>
                <a:ea typeface="Calibri"/>
                <a:cs typeface="Calibri"/>
                <a:sym typeface="Calibri"/>
              </a:rPr>
              <a:t>explaining</a:t>
            </a:r>
            <a:r>
              <a:rPr lang="de-DE" b="1" dirty="0">
                <a:solidFill>
                  <a:schemeClr val="dk1"/>
                </a:solidFill>
                <a:ea typeface="Calibri"/>
                <a:cs typeface="Calibri"/>
                <a:sym typeface="Calibri"/>
              </a:rPr>
              <a:t> and </a:t>
            </a:r>
            <a:r>
              <a:rPr lang="de-DE" b="1" dirty="0" err="1">
                <a:solidFill>
                  <a:schemeClr val="dk1"/>
                </a:solidFill>
                <a:ea typeface="Calibri"/>
                <a:cs typeface="Calibri"/>
                <a:sym typeface="Calibri"/>
              </a:rPr>
              <a:t>defining</a:t>
            </a:r>
            <a:r>
              <a:rPr lang="de-DE" b="1" dirty="0">
                <a:solidFill>
                  <a:schemeClr val="dk1"/>
                </a:solidFill>
                <a:ea typeface="Calibri"/>
                <a:cs typeface="Calibri"/>
                <a:sym typeface="Calibri"/>
              </a:rPr>
              <a:t> </a:t>
            </a:r>
            <a:r>
              <a:rPr lang="de-DE" dirty="0">
                <a:solidFill>
                  <a:schemeClr val="dk1"/>
                </a:solidFill>
                <a:ea typeface="Calibri"/>
                <a:cs typeface="Calibri"/>
                <a:sym typeface="Calibri"/>
              </a:rPr>
              <a:t>a </a:t>
            </a:r>
            <a:r>
              <a:rPr lang="de-DE" dirty="0" err="1">
                <a:solidFill>
                  <a:schemeClr val="dk1"/>
                </a:solidFill>
                <a:ea typeface="Calibri"/>
                <a:cs typeface="Calibri"/>
                <a:sym typeface="Calibri"/>
              </a:rPr>
              <a:t>complex</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process</a:t>
            </a:r>
            <a:r>
              <a:rPr lang="de-DE" dirty="0">
                <a:solidFill>
                  <a:schemeClr val="dk1"/>
                </a:solidFill>
                <a:ea typeface="Calibri"/>
                <a:cs typeface="Calibri"/>
                <a:sym typeface="Calibri"/>
              </a:rPr>
              <a:t> such </a:t>
            </a:r>
            <a:r>
              <a:rPr lang="de-DE" dirty="0" err="1">
                <a:solidFill>
                  <a:schemeClr val="dk1"/>
                </a:solidFill>
                <a:ea typeface="Calibri"/>
                <a:cs typeface="Calibri"/>
                <a:sym typeface="Calibri"/>
              </a:rPr>
              <a:t>as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photosynthesis</a:t>
            </a:r>
            <a:r>
              <a:rPr lang="de-DE" dirty="0">
                <a:solidFill>
                  <a:schemeClr val="dk1"/>
                </a:solidFill>
                <a:ea typeface="Calibri"/>
                <a:cs typeface="Calibri"/>
                <a:sym typeface="Calibri"/>
              </a:rPr>
              <a:t> </a:t>
            </a:r>
            <a:endParaRPr lang="de-DE" dirty="0"/>
          </a:p>
          <a:p>
            <a:pPr lvl="2">
              <a:spcBef>
                <a:spcPts val="392"/>
              </a:spcBef>
              <a:buSzPts val="1960"/>
              <a:buFont typeface="Wingdings" pitchFamily="2" charset="2"/>
              <a:buChar char="§"/>
            </a:pPr>
            <a:r>
              <a:rPr lang="de-DE" b="1" dirty="0" err="1">
                <a:solidFill>
                  <a:schemeClr val="dk1"/>
                </a:solidFill>
                <a:ea typeface="Calibri"/>
                <a:cs typeface="Calibri"/>
                <a:sym typeface="Calibri"/>
              </a:rPr>
              <a:t>comparing</a:t>
            </a:r>
            <a:r>
              <a:rPr lang="de-DE" dirty="0">
                <a:solidFill>
                  <a:schemeClr val="dk1"/>
                </a:solidFill>
                <a:ea typeface="Calibri"/>
                <a:cs typeface="Calibri"/>
                <a:sym typeface="Calibri"/>
              </a:rPr>
              <a:t> different </a:t>
            </a:r>
            <a:r>
              <a:rPr lang="de-DE" dirty="0" err="1">
                <a:solidFill>
                  <a:schemeClr val="dk1"/>
                </a:solidFill>
                <a:ea typeface="Calibri"/>
                <a:cs typeface="Calibri"/>
                <a:sym typeface="Calibri"/>
              </a:rPr>
              <a:t>types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of</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volcanoes</a:t>
            </a:r>
            <a:endParaRPr lang="de-DE" dirty="0">
              <a:solidFill>
                <a:schemeClr val="dk1"/>
              </a:solidFill>
              <a:ea typeface="Calibri"/>
              <a:cs typeface="Calibri"/>
              <a:sym typeface="Calibri"/>
            </a:endParaRPr>
          </a:p>
          <a:p>
            <a:pPr lvl="2">
              <a:spcBef>
                <a:spcPts val="392"/>
              </a:spcBef>
              <a:buSzPts val="1960"/>
              <a:buFont typeface="Wingdings" pitchFamily="2" charset="2"/>
              <a:buChar char="§"/>
            </a:pPr>
            <a:r>
              <a:rPr lang="de-DE" b="1" dirty="0" err="1">
                <a:solidFill>
                  <a:schemeClr val="dk1"/>
                </a:solidFill>
                <a:ea typeface="Calibri"/>
                <a:cs typeface="Calibri"/>
                <a:sym typeface="Calibri"/>
              </a:rPr>
              <a:t>assessing</a:t>
            </a:r>
            <a:r>
              <a:rPr lang="de-DE" b="1" dirty="0">
                <a:solidFill>
                  <a:schemeClr val="dk1"/>
                </a:solidFill>
                <a:ea typeface="Calibri"/>
                <a:cs typeface="Calibri"/>
                <a:sym typeface="Calibri"/>
              </a:rPr>
              <a:t> and </a:t>
            </a:r>
            <a:r>
              <a:rPr lang="de-DE" b="1" dirty="0" err="1">
                <a:solidFill>
                  <a:schemeClr val="dk1"/>
                </a:solidFill>
                <a:ea typeface="Calibri"/>
                <a:cs typeface="Calibri"/>
                <a:sym typeface="Calibri"/>
              </a:rPr>
              <a:t>evaluating</a:t>
            </a:r>
            <a:r>
              <a:rPr lang="de-DE" b="1" dirty="0">
                <a:solidFill>
                  <a:schemeClr val="dk1"/>
                </a:solidFill>
                <a:ea typeface="Calibri"/>
                <a:cs typeface="Calibri"/>
                <a:sym typeface="Calibri"/>
              </a:rPr>
              <a:t> </a:t>
            </a:r>
            <a:r>
              <a:rPr lang="de-DE" dirty="0" err="1">
                <a:solidFill>
                  <a:schemeClr val="dk1"/>
                </a:solidFill>
                <a:ea typeface="Calibri"/>
                <a:cs typeface="Calibri"/>
                <a:sym typeface="Calibri"/>
              </a:rPr>
              <a:t>the</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opportunities</a:t>
            </a:r>
            <a:r>
              <a:rPr lang="de-DE" dirty="0">
                <a:solidFill>
                  <a:schemeClr val="dk1"/>
                </a:solidFill>
                <a:ea typeface="Calibri"/>
                <a:cs typeface="Calibri"/>
                <a:sym typeface="Calibri"/>
              </a:rPr>
              <a:t>/</a:t>
            </a:r>
            <a:r>
              <a:rPr lang="de-DE" dirty="0" err="1">
                <a:solidFill>
                  <a:schemeClr val="dk1"/>
                </a:solidFill>
                <a:ea typeface="Calibri"/>
                <a:cs typeface="Calibri"/>
                <a:sym typeface="Calibri"/>
              </a:rPr>
              <a:t>threats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of</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hydraulic</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fracturing</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fracking</a:t>
            </a:r>
            <a:r>
              <a:rPr lang="de-DE" dirty="0">
                <a:solidFill>
                  <a:schemeClr val="dk1"/>
                </a:solidFill>
                <a:ea typeface="Calibri"/>
                <a:cs typeface="Calibri"/>
                <a:sym typeface="Calibri"/>
              </a:rPr>
              <a:t>) </a:t>
            </a:r>
            <a:endParaRPr lang="de-DE" b="1" dirty="0">
              <a:solidFill>
                <a:schemeClr val="dk1"/>
              </a:solidFill>
              <a:ea typeface="Calibri"/>
              <a:cs typeface="Calibri"/>
              <a:sym typeface="Calibri"/>
            </a:endParaRPr>
          </a:p>
          <a:p>
            <a:pPr>
              <a:spcBef>
                <a:spcPts val="448"/>
              </a:spcBef>
              <a:spcAft>
                <a:spcPts val="0"/>
              </a:spcAft>
              <a:buClr>
                <a:schemeClr val="dk1"/>
              </a:buClr>
              <a:buSzPts val="2240"/>
              <a:buFont typeface="Wingdings" pitchFamily="2" charset="2"/>
              <a:buChar char="§"/>
            </a:pPr>
            <a:r>
              <a:rPr lang="de-DE" sz="2400" dirty="0" err="1">
                <a:solidFill>
                  <a:schemeClr val="dk1"/>
                </a:solidFill>
                <a:ea typeface="Calibri"/>
                <a:cs typeface="Calibri"/>
                <a:sym typeface="Calibri"/>
              </a:rPr>
              <a:t>Pluriliteracies</a:t>
            </a:r>
            <a:r>
              <a:rPr lang="de-DE" sz="2400" dirty="0">
                <a:solidFill>
                  <a:schemeClr val="dk1"/>
                </a:solidFill>
                <a:ea typeface="Calibri"/>
                <a:cs typeface="Calibri"/>
                <a:sym typeface="Calibri"/>
              </a:rPr>
              <a:t>, ECML </a:t>
            </a:r>
            <a:r>
              <a:rPr lang="de-DE" sz="2400" dirty="0" err="1">
                <a:solidFill>
                  <a:schemeClr val="dk1"/>
                </a:solidFill>
                <a:ea typeface="Calibri"/>
                <a:cs typeface="Calibri"/>
                <a:sym typeface="Calibri"/>
              </a:rPr>
              <a:t>project</a:t>
            </a:r>
            <a:r>
              <a:rPr lang="de-DE" sz="2400" dirty="0"/>
              <a:t>: </a:t>
            </a:r>
            <a:r>
              <a:rPr lang="de-DE" sz="2400" dirty="0">
                <a:hlinkClick r:id="rId2"/>
              </a:rPr>
              <a:t>https://pluriliteracies.ecml.at</a:t>
            </a:r>
            <a:endParaRPr lang="de-DE" sz="2400" dirty="0">
              <a:solidFill>
                <a:schemeClr val="dk1"/>
              </a:solidFill>
              <a:ea typeface="Calibri"/>
              <a:cs typeface="Calibri"/>
              <a:sym typeface="Calibri"/>
            </a:endParaRPr>
          </a:p>
          <a:p>
            <a:pPr>
              <a:lnSpc>
                <a:spcPct val="80000"/>
              </a:lnSpc>
              <a:spcBef>
                <a:spcPts val="448"/>
              </a:spcBef>
              <a:spcAft>
                <a:spcPts val="0"/>
              </a:spcAft>
              <a:buClr>
                <a:schemeClr val="dk1"/>
              </a:buClr>
              <a:buSzPts val="2240"/>
              <a:buFont typeface="Wingdings" pitchFamily="2" charset="2"/>
              <a:buChar char="§"/>
            </a:pPr>
            <a:endParaRPr lang="de-DE" sz="2400" dirty="0">
              <a:solidFill>
                <a:schemeClr val="dk1"/>
              </a:solidFill>
              <a:ea typeface="Calibri"/>
              <a:cs typeface="Calibri"/>
              <a:sym typeface="Calibri"/>
            </a:endParaRPr>
          </a:p>
          <a:p>
            <a:pPr marL="457200" lvl="1" indent="0">
              <a:lnSpc>
                <a:spcPct val="80000"/>
              </a:lnSpc>
              <a:spcBef>
                <a:spcPts val="392"/>
              </a:spcBef>
              <a:spcAft>
                <a:spcPts val="0"/>
              </a:spcAft>
              <a:buClr>
                <a:schemeClr val="dk1"/>
              </a:buClr>
              <a:buSzPts val="1960"/>
              <a:buFont typeface="Arial"/>
              <a:buNone/>
            </a:pPr>
            <a:endParaRPr lang="de-DE" sz="196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0104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4B10A-FC90-B446-DEB2-0E016131317F}"/>
              </a:ext>
            </a:extLst>
          </p:cNvPr>
          <p:cNvSpPr>
            <a:spLocks noGrp="1"/>
          </p:cNvSpPr>
          <p:nvPr>
            <p:ph type="title"/>
          </p:nvPr>
        </p:nvSpPr>
        <p:spPr>
          <a:xfrm>
            <a:off x="1600200" y="455612"/>
            <a:ext cx="7543800" cy="792163"/>
          </a:xfrm>
        </p:spPr>
        <p:txBody>
          <a:bodyPr/>
          <a:lstStyle/>
          <a:p>
            <a:r>
              <a:rPr lang="de-DE" sz="4000" dirty="0" err="1"/>
              <a:t>Scaffolding</a:t>
            </a:r>
            <a:r>
              <a:rPr lang="de-DE" sz="4000" dirty="0"/>
              <a:t>: </a:t>
            </a:r>
            <a:br>
              <a:rPr lang="de-DE" sz="4000" dirty="0"/>
            </a:br>
            <a:r>
              <a:rPr lang="de-DE" sz="4000" dirty="0"/>
              <a:t>a </a:t>
            </a:r>
            <a:r>
              <a:rPr lang="de-DE" sz="4000" dirty="0" err="1"/>
              <a:t>core</a:t>
            </a:r>
            <a:r>
              <a:rPr lang="de-DE" sz="4000" dirty="0"/>
              <a:t> </a:t>
            </a:r>
            <a:r>
              <a:rPr lang="de-DE" sz="4000" dirty="0" err="1"/>
              <a:t>teaching</a:t>
            </a:r>
            <a:r>
              <a:rPr lang="de-DE" sz="4000" dirty="0"/>
              <a:t> </a:t>
            </a:r>
            <a:r>
              <a:rPr lang="de-DE" sz="4000" dirty="0" err="1"/>
              <a:t>competence</a:t>
            </a:r>
            <a:endParaRPr lang="de-DE" sz="4000" dirty="0"/>
          </a:p>
        </p:txBody>
      </p:sp>
      <p:sp>
        <p:nvSpPr>
          <p:cNvPr id="3" name="Inhaltsplatzhalter 2">
            <a:extLst>
              <a:ext uri="{FF2B5EF4-FFF2-40B4-BE49-F238E27FC236}">
                <a16:creationId xmlns:a16="http://schemas.microsoft.com/office/drawing/2014/main" id="{8769F2A2-7FEE-0818-F82A-1D57919DC41B}"/>
              </a:ext>
            </a:extLst>
          </p:cNvPr>
          <p:cNvSpPr>
            <a:spLocks noGrp="1"/>
          </p:cNvSpPr>
          <p:nvPr>
            <p:ph idx="1"/>
          </p:nvPr>
        </p:nvSpPr>
        <p:spPr>
          <a:xfrm>
            <a:off x="4021584" y="1622243"/>
            <a:ext cx="4436616" cy="3346268"/>
          </a:xfrm>
        </p:spPr>
        <p:txBody>
          <a:bodyPr/>
          <a:lstStyle/>
          <a:p>
            <a:pPr lvl="0">
              <a:spcBef>
                <a:spcPts val="0"/>
              </a:spcBef>
              <a:spcAft>
                <a:spcPts val="0"/>
              </a:spcAft>
              <a:buClr>
                <a:srgbClr val="000000"/>
              </a:buClr>
              <a:buSzPts val="2400"/>
              <a:buFont typeface="Wingdings" pitchFamily="2" charset="2"/>
              <a:buChar char="§"/>
            </a:pPr>
            <a:r>
              <a:rPr lang="fr-FR" sz="2400" dirty="0">
                <a:solidFill>
                  <a:schemeClr val="dk1"/>
                </a:solidFill>
                <a:ea typeface="Calibri"/>
                <a:cs typeface="Helvetica Neue"/>
                <a:sym typeface="Calibri"/>
              </a:rPr>
              <a:t>Scaffolding </a:t>
            </a:r>
            <a:r>
              <a:rPr lang="fr-FR" sz="2400" dirty="0" err="1">
                <a:solidFill>
                  <a:schemeClr val="dk1"/>
                </a:solidFill>
                <a:ea typeface="Calibri"/>
                <a:cs typeface="Helvetica Neue"/>
                <a:sym typeface="Calibri"/>
              </a:rPr>
              <a:t>is</a:t>
            </a:r>
            <a:r>
              <a:rPr lang="fr-FR" sz="2400" dirty="0">
                <a:solidFill>
                  <a:schemeClr val="dk1"/>
                </a:solidFill>
                <a:ea typeface="Calibri"/>
                <a:cs typeface="Helvetica Neue"/>
                <a:sym typeface="Calibri"/>
              </a:rPr>
              <a:t> a </a:t>
            </a:r>
            <a:r>
              <a:rPr lang="fr-FR" sz="2400" dirty="0" err="1">
                <a:solidFill>
                  <a:schemeClr val="dk1"/>
                </a:solidFill>
                <a:ea typeface="Calibri"/>
                <a:cs typeface="Helvetica Neue"/>
                <a:sym typeface="Calibri"/>
              </a:rPr>
              <a:t>temporary</a:t>
            </a:r>
            <a:r>
              <a:rPr lang="fr-FR" sz="2400" dirty="0">
                <a:solidFill>
                  <a:schemeClr val="dk1"/>
                </a:solidFill>
                <a:ea typeface="Calibri"/>
                <a:cs typeface="Helvetica Neue"/>
                <a:sym typeface="Calibri"/>
              </a:rPr>
              <a:t> support </a:t>
            </a:r>
            <a:r>
              <a:rPr lang="fr-FR" sz="2400" dirty="0" err="1">
                <a:solidFill>
                  <a:schemeClr val="dk1"/>
                </a:solidFill>
                <a:ea typeface="Calibri"/>
                <a:cs typeface="Helvetica Neue"/>
                <a:sym typeface="Calibri"/>
              </a:rPr>
              <a:t>that</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helps</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learners</a:t>
            </a:r>
            <a:r>
              <a:rPr lang="fr-FR" sz="2400" dirty="0">
                <a:solidFill>
                  <a:schemeClr val="dk1"/>
                </a:solidFill>
                <a:ea typeface="Calibri"/>
                <a:cs typeface="Helvetica Neue"/>
                <a:sym typeface="Calibri"/>
              </a:rPr>
              <a:t> to </a:t>
            </a:r>
            <a:r>
              <a:rPr lang="fr-FR" sz="2400" dirty="0" err="1">
                <a:solidFill>
                  <a:schemeClr val="dk1"/>
                </a:solidFill>
                <a:ea typeface="Calibri"/>
                <a:cs typeface="Helvetica Neue"/>
                <a:sym typeface="Calibri"/>
              </a:rPr>
              <a:t>become</a:t>
            </a:r>
            <a:r>
              <a:rPr lang="fr-FR" sz="2400" dirty="0">
                <a:solidFill>
                  <a:schemeClr val="dk1"/>
                </a:solidFill>
                <a:ea typeface="Calibri"/>
                <a:cs typeface="Helvetica Neue"/>
                <a:sym typeface="Calibri"/>
              </a:rPr>
              <a:t> more </a:t>
            </a:r>
            <a:r>
              <a:rPr lang="fr-FR" sz="2400" dirty="0" err="1">
                <a:solidFill>
                  <a:schemeClr val="dk1"/>
                </a:solidFill>
                <a:ea typeface="Calibri"/>
                <a:cs typeface="Helvetica Neue"/>
                <a:sym typeface="Calibri"/>
              </a:rPr>
              <a:t>independent</a:t>
            </a:r>
            <a:r>
              <a:rPr lang="fr-FR" sz="2400" dirty="0">
                <a:solidFill>
                  <a:schemeClr val="dk1"/>
                </a:solidFill>
                <a:ea typeface="Calibri"/>
                <a:cs typeface="Helvetica Neue"/>
                <a:sym typeface="Calibri"/>
              </a:rPr>
              <a:t> and able to manage </a:t>
            </a:r>
            <a:r>
              <a:rPr lang="fr-FR" sz="2400" dirty="0" err="1">
                <a:solidFill>
                  <a:schemeClr val="dk1"/>
                </a:solidFill>
                <a:ea typeface="Calibri"/>
                <a:cs typeface="Helvetica Neue"/>
                <a:sym typeface="Calibri"/>
              </a:rPr>
              <a:t>learning</a:t>
            </a:r>
            <a:r>
              <a:rPr lang="fr-FR" sz="2400" dirty="0">
                <a:solidFill>
                  <a:schemeClr val="dk1"/>
                </a:solidFill>
                <a:ea typeface="Calibri"/>
                <a:cs typeface="Helvetica Neue"/>
                <a:sym typeface="Calibri"/>
              </a:rPr>
              <a:t> on </a:t>
            </a:r>
            <a:r>
              <a:rPr lang="fr-FR" sz="2400" dirty="0" err="1">
                <a:solidFill>
                  <a:schemeClr val="dk1"/>
                </a:solidFill>
                <a:ea typeface="Calibri"/>
                <a:cs typeface="Helvetica Neue"/>
                <a:sym typeface="Calibri"/>
              </a:rPr>
              <a:t>their</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own</a:t>
            </a:r>
            <a:r>
              <a:rPr lang="fr-FR" sz="2400" dirty="0">
                <a:solidFill>
                  <a:schemeClr val="dk1"/>
                </a:solidFill>
                <a:ea typeface="Calibri"/>
                <a:cs typeface="Helvetica Neue"/>
                <a:sym typeface="Calibri"/>
              </a:rPr>
              <a:t>. </a:t>
            </a:r>
          </a:p>
          <a:p>
            <a:pPr lvl="0">
              <a:spcBef>
                <a:spcPts val="0"/>
              </a:spcBef>
              <a:spcAft>
                <a:spcPts val="0"/>
              </a:spcAft>
              <a:buClr>
                <a:srgbClr val="000000"/>
              </a:buClr>
              <a:buSzPts val="2400"/>
              <a:buFont typeface="Wingdings" pitchFamily="2" charset="2"/>
              <a:buChar char="§"/>
            </a:pPr>
            <a:r>
              <a:rPr lang="fr-FR" sz="2400" dirty="0" err="1">
                <a:solidFill>
                  <a:schemeClr val="dk1"/>
                </a:solidFill>
                <a:ea typeface="Calibri"/>
                <a:cs typeface="Helvetica Neue"/>
                <a:sym typeface="Calibri"/>
              </a:rPr>
              <a:t>What</a:t>
            </a:r>
            <a:r>
              <a:rPr lang="fr-FR" sz="2400" dirty="0">
                <a:solidFill>
                  <a:schemeClr val="dk1"/>
                </a:solidFill>
                <a:ea typeface="Calibri"/>
                <a:cs typeface="Helvetica Neue"/>
                <a:sym typeface="Calibri"/>
              </a:rPr>
              <a:t> a </a:t>
            </a:r>
            <a:r>
              <a:rPr lang="fr-FR" sz="2400" dirty="0" err="1">
                <a:solidFill>
                  <a:schemeClr val="dk1"/>
                </a:solidFill>
                <a:ea typeface="Calibri"/>
                <a:cs typeface="Helvetica Neue"/>
                <a:sym typeface="Calibri"/>
              </a:rPr>
              <a:t>learner</a:t>
            </a:r>
            <a:r>
              <a:rPr lang="fr-FR" sz="2400" dirty="0">
                <a:solidFill>
                  <a:schemeClr val="dk1"/>
                </a:solidFill>
                <a:ea typeface="Calibri"/>
                <a:cs typeface="Helvetica Neue"/>
                <a:sym typeface="Calibri"/>
              </a:rPr>
              <a:t> can do </a:t>
            </a:r>
            <a:r>
              <a:rPr lang="fr-FR" sz="2400" dirty="0" err="1">
                <a:solidFill>
                  <a:schemeClr val="dk1"/>
                </a:solidFill>
                <a:ea typeface="Calibri"/>
                <a:cs typeface="Helvetica Neue"/>
                <a:sym typeface="Calibri"/>
              </a:rPr>
              <a:t>today</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with</a:t>
            </a:r>
            <a:r>
              <a:rPr lang="fr-FR" sz="2400" dirty="0">
                <a:solidFill>
                  <a:schemeClr val="dk1"/>
                </a:solidFill>
                <a:ea typeface="Calibri"/>
                <a:cs typeface="Helvetica Neue"/>
                <a:sym typeface="Calibri"/>
              </a:rPr>
              <a:t> support, </a:t>
            </a:r>
            <a:r>
              <a:rPr lang="fr-FR" sz="2400" dirty="0" err="1">
                <a:solidFill>
                  <a:schemeClr val="dk1"/>
                </a:solidFill>
                <a:ea typeface="Calibri"/>
                <a:cs typeface="Helvetica Neue"/>
                <a:sym typeface="Calibri"/>
              </a:rPr>
              <a:t>he</a:t>
            </a:r>
            <a:r>
              <a:rPr lang="fr-FR" sz="2400" dirty="0">
                <a:solidFill>
                  <a:schemeClr val="dk1"/>
                </a:solidFill>
                <a:ea typeface="Calibri"/>
                <a:cs typeface="Helvetica Neue"/>
                <a:sym typeface="Calibri"/>
              </a:rPr>
              <a:t> or </a:t>
            </a:r>
            <a:r>
              <a:rPr lang="fr-FR" sz="2400" dirty="0" err="1">
                <a:solidFill>
                  <a:schemeClr val="dk1"/>
                </a:solidFill>
                <a:ea typeface="Calibri"/>
                <a:cs typeface="Helvetica Neue"/>
                <a:sym typeface="Calibri"/>
              </a:rPr>
              <a:t>she</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will</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be</a:t>
            </a:r>
            <a:r>
              <a:rPr lang="fr-FR" sz="2400" dirty="0">
                <a:solidFill>
                  <a:schemeClr val="dk1"/>
                </a:solidFill>
                <a:ea typeface="Calibri"/>
                <a:cs typeface="Helvetica Neue"/>
                <a:sym typeface="Calibri"/>
              </a:rPr>
              <a:t> able to do </a:t>
            </a:r>
            <a:r>
              <a:rPr lang="fr-FR" sz="2400" dirty="0" err="1">
                <a:solidFill>
                  <a:schemeClr val="dk1"/>
                </a:solidFill>
                <a:ea typeface="Calibri"/>
                <a:cs typeface="Helvetica Neue"/>
                <a:sym typeface="Calibri"/>
              </a:rPr>
              <a:t>alone</a:t>
            </a:r>
            <a:r>
              <a:rPr lang="fr-FR" sz="2400" dirty="0">
                <a:solidFill>
                  <a:schemeClr val="dk1"/>
                </a:solidFill>
                <a:ea typeface="Calibri"/>
                <a:cs typeface="Helvetica Neue"/>
                <a:sym typeface="Calibri"/>
              </a:rPr>
              <a:t> </a:t>
            </a:r>
            <a:r>
              <a:rPr lang="fr-FR" sz="2400" dirty="0" err="1">
                <a:solidFill>
                  <a:schemeClr val="dk1"/>
                </a:solidFill>
                <a:ea typeface="Calibri"/>
                <a:cs typeface="Helvetica Neue"/>
                <a:sym typeface="Calibri"/>
              </a:rPr>
              <a:t>tomorrow</a:t>
            </a:r>
            <a:r>
              <a:rPr lang="fr-FR" sz="2400" dirty="0">
                <a:solidFill>
                  <a:schemeClr val="dk1"/>
                </a:solidFill>
                <a:ea typeface="Calibri"/>
                <a:cs typeface="Helvetica Neue"/>
                <a:sym typeface="Calibri"/>
              </a:rPr>
              <a:t>.</a:t>
            </a:r>
          </a:p>
          <a:p>
            <a:pPr lvl="0">
              <a:spcBef>
                <a:spcPts val="0"/>
              </a:spcBef>
              <a:spcAft>
                <a:spcPts val="0"/>
              </a:spcAft>
              <a:buClr>
                <a:srgbClr val="000000"/>
              </a:buClr>
              <a:buSzPts val="2400"/>
              <a:buFont typeface="Wingdings" pitchFamily="2" charset="2"/>
              <a:buChar char="§"/>
            </a:pPr>
            <a:r>
              <a:rPr lang="fr-FR" sz="2400" dirty="0">
                <a:solidFill>
                  <a:schemeClr val="dk1"/>
                </a:solidFill>
                <a:ea typeface="Arial"/>
                <a:cs typeface="Helvetica Neue"/>
                <a:sym typeface="Calibri"/>
              </a:rPr>
              <a:t>Scaffolding </a:t>
            </a:r>
            <a:r>
              <a:rPr lang="fr-FR" sz="2400" dirty="0" err="1">
                <a:solidFill>
                  <a:schemeClr val="dk1"/>
                </a:solidFill>
                <a:ea typeface="Arial"/>
                <a:cs typeface="Helvetica Neue"/>
                <a:sym typeface="Calibri"/>
              </a:rPr>
              <a:t>helps</a:t>
            </a:r>
            <a:r>
              <a:rPr lang="fr-FR" sz="2400" dirty="0">
                <a:solidFill>
                  <a:schemeClr val="dk1"/>
                </a:solidFill>
                <a:ea typeface="Arial"/>
                <a:cs typeface="Helvetica Neue"/>
                <a:sym typeface="Calibri"/>
              </a:rPr>
              <a:t> all </a:t>
            </a:r>
            <a:r>
              <a:rPr lang="fr-FR" sz="2400" dirty="0" err="1">
                <a:solidFill>
                  <a:schemeClr val="dk1"/>
                </a:solidFill>
                <a:ea typeface="Arial"/>
                <a:cs typeface="Helvetica Neue"/>
                <a:sym typeface="Calibri"/>
              </a:rPr>
              <a:t>learners</a:t>
            </a:r>
            <a:r>
              <a:rPr lang="fr-FR" sz="2400" dirty="0">
                <a:solidFill>
                  <a:schemeClr val="dk1"/>
                </a:solidFill>
                <a:ea typeface="Arial"/>
                <a:cs typeface="Helvetica Neue"/>
                <a:sym typeface="Calibri"/>
              </a:rPr>
              <a:t>!</a:t>
            </a:r>
            <a:endParaRPr lang="fr-FR" sz="2400" dirty="0">
              <a:solidFill>
                <a:srgbClr val="000000"/>
              </a:solidFill>
              <a:ea typeface="Arial"/>
              <a:cs typeface="Helvetica Neue"/>
              <a:sym typeface="Arial"/>
            </a:endParaRPr>
          </a:p>
          <a:p>
            <a:pPr marL="0" indent="0">
              <a:buNone/>
            </a:pPr>
            <a:endParaRPr lang="de-DE" dirty="0"/>
          </a:p>
        </p:txBody>
      </p:sp>
      <p:pic>
        <p:nvPicPr>
          <p:cNvPr id="4" name="Grafik 3">
            <a:extLst>
              <a:ext uri="{FF2B5EF4-FFF2-40B4-BE49-F238E27FC236}">
                <a16:creationId xmlns:a16="http://schemas.microsoft.com/office/drawing/2014/main" id="{AF09BC1B-DC04-61E5-37A8-344210D5AF2E}"/>
              </a:ext>
            </a:extLst>
          </p:cNvPr>
          <p:cNvPicPr>
            <a:picLocks noChangeAspect="1"/>
          </p:cNvPicPr>
          <p:nvPr/>
        </p:nvPicPr>
        <p:blipFill>
          <a:blip r:embed="rId2" cstate="email">
            <a:alphaModFix am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685800" y="1862881"/>
            <a:ext cx="2971800" cy="2971800"/>
          </a:xfrm>
          <a:prstGeom prst="rect">
            <a:avLst/>
          </a:prstGeom>
        </p:spPr>
      </p:pic>
      <p:sp>
        <p:nvSpPr>
          <p:cNvPr id="6" name="Textfeld 5">
            <a:extLst>
              <a:ext uri="{FF2B5EF4-FFF2-40B4-BE49-F238E27FC236}">
                <a16:creationId xmlns:a16="http://schemas.microsoft.com/office/drawing/2014/main" id="{5B0D1F11-035D-10B7-4CCA-E24618650A27}"/>
              </a:ext>
            </a:extLst>
          </p:cNvPr>
          <p:cNvSpPr txBox="1"/>
          <p:nvPr/>
        </p:nvSpPr>
        <p:spPr>
          <a:xfrm>
            <a:off x="533400" y="4876800"/>
            <a:ext cx="5715000" cy="923330"/>
          </a:xfrm>
          <a:prstGeom prst="rect">
            <a:avLst/>
          </a:prstGeom>
          <a:noFill/>
        </p:spPr>
        <p:txBody>
          <a:bodyPr wrap="square">
            <a:spAutoFit/>
          </a:bodyPr>
          <a:lstStyle/>
          <a:p>
            <a:r>
              <a:rPr lang="de-DE" dirty="0"/>
              <a:t>MALEDIVE: </a:t>
            </a:r>
            <a:r>
              <a:rPr lang="de-DE" dirty="0" err="1"/>
              <a:t>scaffolding</a:t>
            </a:r>
            <a:endParaRPr lang="de-DE" dirty="0"/>
          </a:p>
          <a:p>
            <a:pPr marL="25400" indent="0">
              <a:buNone/>
            </a:pPr>
            <a:r>
              <a:rPr lang="de-AT" sz="1800" u="sng" dirty="0">
                <a:hlinkClick r:id="rId4"/>
              </a:rPr>
              <a:t>http://maledive.ecml.at/Studymaterials/School/Scaffoldinglearning/tabid/3618/language/en-GB/Default.aspx</a:t>
            </a:r>
            <a:endParaRPr lang="de-DE" sz="1800" dirty="0"/>
          </a:p>
        </p:txBody>
      </p:sp>
      <p:pic>
        <p:nvPicPr>
          <p:cNvPr id="7" name="Grafik 6">
            <a:extLst>
              <a:ext uri="{FF2B5EF4-FFF2-40B4-BE49-F238E27FC236}">
                <a16:creationId xmlns:a16="http://schemas.microsoft.com/office/drawing/2014/main" id="{24518709-F1DD-37E8-88B4-8D656DCF86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8290" y="4968511"/>
            <a:ext cx="1866900" cy="796848"/>
          </a:xfrm>
          <a:prstGeom prst="rect">
            <a:avLst/>
          </a:prstGeom>
        </p:spPr>
      </p:pic>
    </p:spTree>
    <p:extLst>
      <p:ext uri="{BB962C8B-B14F-4D97-AF65-F5344CB8AC3E}">
        <p14:creationId xmlns:p14="http://schemas.microsoft.com/office/powerpoint/2010/main" val="2476329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6EBE8-B262-2F88-8FD0-B6AE12096C6A}"/>
              </a:ext>
            </a:extLst>
          </p:cNvPr>
          <p:cNvSpPr>
            <a:spLocks noGrp="1"/>
          </p:cNvSpPr>
          <p:nvPr>
            <p:ph type="title"/>
          </p:nvPr>
        </p:nvSpPr>
        <p:spPr/>
        <p:txBody>
          <a:bodyPr>
            <a:normAutofit/>
          </a:bodyPr>
          <a:lstStyle/>
          <a:p>
            <a:r>
              <a:rPr lang="de-DE" sz="4000" dirty="0">
                <a:solidFill>
                  <a:srgbClr val="94BF1F"/>
                </a:solidFill>
                <a:latin typeface="+mn-lt"/>
              </a:rPr>
              <a:t>Different </a:t>
            </a:r>
            <a:r>
              <a:rPr lang="de-DE" sz="4000" dirty="0" err="1">
                <a:solidFill>
                  <a:srgbClr val="94BF1F"/>
                </a:solidFill>
                <a:latin typeface="+mn-lt"/>
              </a:rPr>
              <a:t>levels</a:t>
            </a:r>
            <a:r>
              <a:rPr lang="de-DE" sz="4000" dirty="0">
                <a:solidFill>
                  <a:srgbClr val="94BF1F"/>
                </a:solidFill>
                <a:latin typeface="+mn-lt"/>
              </a:rPr>
              <a:t> </a:t>
            </a:r>
            <a:r>
              <a:rPr lang="de-DE" sz="4000" dirty="0" err="1">
                <a:solidFill>
                  <a:srgbClr val="94BF1F"/>
                </a:solidFill>
                <a:latin typeface="+mn-lt"/>
              </a:rPr>
              <a:t>of</a:t>
            </a:r>
            <a:r>
              <a:rPr lang="de-DE" sz="4000" dirty="0">
                <a:solidFill>
                  <a:srgbClr val="94BF1F"/>
                </a:solidFill>
                <a:latin typeface="+mn-lt"/>
              </a:rPr>
              <a:t> </a:t>
            </a:r>
            <a:r>
              <a:rPr lang="de-DE" sz="4000" dirty="0" err="1">
                <a:solidFill>
                  <a:srgbClr val="94BF1F"/>
                </a:solidFill>
                <a:latin typeface="+mn-lt"/>
              </a:rPr>
              <a:t>scaffolding</a:t>
            </a:r>
            <a:endParaRPr lang="de-DE" sz="4000" dirty="0">
              <a:solidFill>
                <a:srgbClr val="94BF1F"/>
              </a:solidFill>
              <a:latin typeface="+mn-lt"/>
            </a:endParaRPr>
          </a:p>
        </p:txBody>
      </p:sp>
      <p:sp>
        <p:nvSpPr>
          <p:cNvPr id="3" name="Textplatzhalter 2">
            <a:extLst>
              <a:ext uri="{FF2B5EF4-FFF2-40B4-BE49-F238E27FC236}">
                <a16:creationId xmlns:a16="http://schemas.microsoft.com/office/drawing/2014/main" id="{5367B30E-B042-9CC5-993B-874317AD8B49}"/>
              </a:ext>
            </a:extLst>
          </p:cNvPr>
          <p:cNvSpPr>
            <a:spLocks noGrp="1"/>
          </p:cNvSpPr>
          <p:nvPr>
            <p:ph type="body" idx="1"/>
          </p:nvPr>
        </p:nvSpPr>
        <p:spPr>
          <a:xfrm>
            <a:off x="735939" y="1600200"/>
            <a:ext cx="3836061" cy="915348"/>
          </a:xfrm>
        </p:spPr>
        <p:txBody>
          <a:bodyPr>
            <a:normAutofit fontScale="40000" lnSpcReduction="20000"/>
          </a:bodyPr>
          <a:lstStyle/>
          <a:p>
            <a:pPr>
              <a:lnSpc>
                <a:spcPct val="120000"/>
              </a:lnSpc>
            </a:pPr>
            <a:r>
              <a:rPr lang="de-DE" sz="8600" dirty="0" err="1">
                <a:solidFill>
                  <a:schemeClr val="dk1"/>
                </a:solidFill>
                <a:ea typeface="Calibri"/>
                <a:cs typeface="Calibri"/>
                <a:sym typeface="Calibri"/>
              </a:rPr>
              <a:t>Macro-scaffolding</a:t>
            </a:r>
            <a:br>
              <a:rPr lang="de-DE" sz="4000" dirty="0">
                <a:solidFill>
                  <a:schemeClr val="dk1"/>
                </a:solidFill>
                <a:ea typeface="Calibri"/>
                <a:cs typeface="Calibri"/>
                <a:sym typeface="Calibri"/>
              </a:rPr>
            </a:br>
            <a:r>
              <a:rPr lang="de-DE" sz="4900" dirty="0">
                <a:solidFill>
                  <a:schemeClr val="dk1"/>
                </a:solidFill>
                <a:ea typeface="Calibri"/>
                <a:cs typeface="Calibri"/>
                <a:sym typeface="Calibri"/>
              </a:rPr>
              <a:t>(Gibbons 2002, </a:t>
            </a:r>
            <a:r>
              <a:rPr lang="de-DE" sz="4900" dirty="0" err="1">
                <a:solidFill>
                  <a:schemeClr val="dk1"/>
                </a:solidFill>
                <a:ea typeface="Calibri"/>
                <a:cs typeface="Calibri"/>
                <a:sym typeface="Calibri"/>
              </a:rPr>
              <a:t>Kniffka</a:t>
            </a:r>
            <a:r>
              <a:rPr lang="de-DE" sz="4900" dirty="0">
                <a:solidFill>
                  <a:schemeClr val="dk1"/>
                </a:solidFill>
                <a:ea typeface="Calibri"/>
                <a:cs typeface="Calibri"/>
                <a:sym typeface="Calibri"/>
              </a:rPr>
              <a:t> 2010)</a:t>
            </a:r>
          </a:p>
        </p:txBody>
      </p:sp>
      <p:sp>
        <p:nvSpPr>
          <p:cNvPr id="4" name="Inhaltsplatzhalter 3">
            <a:extLst>
              <a:ext uri="{FF2B5EF4-FFF2-40B4-BE49-F238E27FC236}">
                <a16:creationId xmlns:a16="http://schemas.microsoft.com/office/drawing/2014/main" id="{DFEF47FD-139A-060F-A404-9B2E97456F5F}"/>
              </a:ext>
            </a:extLst>
          </p:cNvPr>
          <p:cNvSpPr>
            <a:spLocks noGrp="1"/>
          </p:cNvSpPr>
          <p:nvPr>
            <p:ph sz="half" idx="2"/>
          </p:nvPr>
        </p:nvSpPr>
        <p:spPr>
          <a:xfrm>
            <a:off x="616702" y="2620964"/>
            <a:ext cx="3836061" cy="3398836"/>
          </a:xfrm>
        </p:spPr>
        <p:txBody>
          <a:bodyPr>
            <a:normAutofit fontScale="32500" lnSpcReduction="20000"/>
          </a:bodyPr>
          <a:lstStyle/>
          <a:p>
            <a:pPr>
              <a:lnSpc>
                <a:spcPct val="120000"/>
              </a:lnSpc>
              <a:spcBef>
                <a:spcPts val="0"/>
              </a:spcBef>
              <a:buClr>
                <a:schemeClr val="dk1"/>
              </a:buClr>
              <a:buSzPts val="2240"/>
              <a:buFont typeface="Wingdings" pitchFamily="2" charset="2"/>
              <a:buChar char="§"/>
            </a:pPr>
            <a:r>
              <a:rPr lang="de-DE" sz="5200" b="1" dirty="0">
                <a:solidFill>
                  <a:schemeClr val="dk1"/>
                </a:solidFill>
                <a:ea typeface="Calibri"/>
                <a:cs typeface="Calibri"/>
                <a:sym typeface="Calibri"/>
              </a:rPr>
              <a:t>Needs </a:t>
            </a:r>
            <a:r>
              <a:rPr lang="de-DE" sz="5200" b="1" dirty="0" err="1">
                <a:solidFill>
                  <a:schemeClr val="dk1"/>
                </a:solidFill>
                <a:ea typeface="Calibri"/>
                <a:cs typeface="Calibri"/>
                <a:sym typeface="Calibri"/>
              </a:rPr>
              <a:t>analysis</a:t>
            </a:r>
            <a:r>
              <a:rPr lang="de-DE" sz="5200" dirty="0">
                <a:solidFill>
                  <a:schemeClr val="dk1"/>
                </a:solidFill>
                <a:ea typeface="Calibri"/>
                <a:cs typeface="Calibri"/>
                <a:sym typeface="Calibri"/>
              </a:rPr>
              <a:t>, e.g. </a:t>
            </a:r>
            <a:r>
              <a:rPr lang="de-DE" sz="5200" dirty="0" err="1">
                <a:solidFill>
                  <a:schemeClr val="dk1"/>
                </a:solidFill>
                <a:ea typeface="Calibri"/>
                <a:cs typeface="Calibri"/>
                <a:sym typeface="Calibri"/>
              </a:rPr>
              <a:t>difficulties</a:t>
            </a:r>
            <a:r>
              <a:rPr lang="de-DE" sz="5200" dirty="0">
                <a:solidFill>
                  <a:schemeClr val="dk1"/>
                </a:solidFill>
                <a:ea typeface="Calibri"/>
                <a:cs typeface="Calibri"/>
                <a:sym typeface="Calibri"/>
              </a:rPr>
              <a:t> in a </a:t>
            </a:r>
            <a:r>
              <a:rPr lang="de-DE" sz="5200" dirty="0" err="1">
                <a:solidFill>
                  <a:schemeClr val="dk1"/>
                </a:solidFill>
                <a:ea typeface="Calibri"/>
                <a:cs typeface="Calibri"/>
                <a:sym typeface="Calibri"/>
              </a:rPr>
              <a:t>written</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text</a:t>
            </a:r>
            <a:endParaRPr lang="de-DE" sz="5200" dirty="0">
              <a:solidFill>
                <a:schemeClr val="dk1"/>
              </a:solidFill>
              <a:ea typeface="Calibri"/>
              <a:cs typeface="Calibri"/>
              <a:sym typeface="Calibri"/>
            </a:endParaRPr>
          </a:p>
          <a:p>
            <a:pPr>
              <a:lnSpc>
                <a:spcPct val="120000"/>
              </a:lnSpc>
              <a:spcBef>
                <a:spcPts val="448"/>
              </a:spcBef>
              <a:buClr>
                <a:schemeClr val="dk1"/>
              </a:buClr>
              <a:buSzPts val="2240"/>
              <a:buFont typeface="Wingdings" pitchFamily="2" charset="2"/>
              <a:buChar char="§"/>
            </a:pPr>
            <a:r>
              <a:rPr lang="de-DE" sz="5200" b="1" dirty="0">
                <a:solidFill>
                  <a:schemeClr val="dk1"/>
                </a:solidFill>
                <a:ea typeface="Calibri"/>
                <a:cs typeface="Calibri"/>
                <a:sym typeface="Calibri"/>
              </a:rPr>
              <a:t>Knowledge and </a:t>
            </a:r>
            <a:r>
              <a:rPr lang="de-DE" sz="5200" b="1" dirty="0" err="1">
                <a:solidFill>
                  <a:schemeClr val="dk1"/>
                </a:solidFill>
                <a:ea typeface="Calibri"/>
                <a:cs typeface="Calibri"/>
                <a:sym typeface="Calibri"/>
              </a:rPr>
              <a:t>learning</a:t>
            </a:r>
            <a:r>
              <a:rPr lang="de-DE" sz="5200" b="1" dirty="0">
                <a:solidFill>
                  <a:schemeClr val="dk1"/>
                </a:solidFill>
                <a:ea typeface="Calibri"/>
                <a:cs typeface="Calibri"/>
                <a:sym typeface="Calibri"/>
              </a:rPr>
              <a:t> </a:t>
            </a:r>
            <a:r>
              <a:rPr lang="de-DE" sz="5200" b="1" dirty="0" err="1">
                <a:solidFill>
                  <a:schemeClr val="dk1"/>
                </a:solidFill>
                <a:ea typeface="Calibri"/>
                <a:cs typeface="Calibri"/>
                <a:sym typeface="Calibri"/>
              </a:rPr>
              <a:t>abilities</a:t>
            </a:r>
            <a:r>
              <a:rPr lang="de-DE" sz="5200" b="1" dirty="0">
                <a:solidFill>
                  <a:schemeClr val="dk1"/>
                </a:solidFill>
                <a:ea typeface="Calibri"/>
                <a:cs typeface="Calibri"/>
                <a:sym typeface="Calibri"/>
              </a:rPr>
              <a:t> </a:t>
            </a:r>
            <a:r>
              <a:rPr lang="de-DE" sz="5200" b="1" dirty="0" err="1">
                <a:solidFill>
                  <a:schemeClr val="dk1"/>
                </a:solidFill>
                <a:ea typeface="Calibri"/>
                <a:cs typeface="Calibri"/>
                <a:sym typeface="Calibri"/>
              </a:rPr>
              <a:t>analysis</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Which</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linguistic</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structures</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can</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lead</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to</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problem</a:t>
            </a:r>
            <a:r>
              <a:rPr lang="de-DE" sz="5200" dirty="0">
                <a:solidFill>
                  <a:schemeClr val="dk1"/>
                </a:solidFill>
                <a:ea typeface="Calibri"/>
                <a:cs typeface="Calibri"/>
                <a:sym typeface="Calibri"/>
              </a:rPr>
              <a:t> in </a:t>
            </a:r>
            <a:r>
              <a:rPr lang="de-DE" sz="5200" dirty="0" err="1">
                <a:solidFill>
                  <a:schemeClr val="dk1"/>
                </a:solidFill>
                <a:ea typeface="Calibri"/>
                <a:cs typeface="Calibri"/>
                <a:sym typeface="Calibri"/>
              </a:rPr>
              <a:t>the</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classroom</a:t>
            </a:r>
            <a:r>
              <a:rPr lang="de-DE" sz="5200" dirty="0">
                <a:solidFill>
                  <a:schemeClr val="dk1"/>
                </a:solidFill>
                <a:ea typeface="Calibri"/>
                <a:cs typeface="Calibri"/>
                <a:sym typeface="Calibri"/>
              </a:rPr>
              <a:t>?)</a:t>
            </a:r>
            <a:endParaRPr lang="de-DE" sz="5200" dirty="0"/>
          </a:p>
          <a:p>
            <a:pPr>
              <a:lnSpc>
                <a:spcPct val="120000"/>
              </a:lnSpc>
              <a:spcBef>
                <a:spcPts val="448"/>
              </a:spcBef>
              <a:buClr>
                <a:schemeClr val="dk1"/>
              </a:buClr>
              <a:buSzPts val="2240"/>
              <a:buFont typeface="Wingdings" pitchFamily="2" charset="2"/>
              <a:buChar char="§"/>
            </a:pPr>
            <a:r>
              <a:rPr lang="de-DE" sz="5200" b="1" dirty="0" err="1">
                <a:solidFill>
                  <a:schemeClr val="dk1"/>
                </a:solidFill>
                <a:ea typeface="Calibri"/>
                <a:cs typeface="Calibri"/>
                <a:sym typeface="Calibri"/>
              </a:rPr>
              <a:t>Planning</a:t>
            </a:r>
            <a:r>
              <a:rPr lang="de-DE" sz="5200" b="1" dirty="0">
                <a:solidFill>
                  <a:schemeClr val="dk1"/>
                </a:solidFill>
                <a:ea typeface="Calibri"/>
                <a:cs typeface="Calibri"/>
                <a:sym typeface="Calibri"/>
              </a:rPr>
              <a:t> </a:t>
            </a:r>
            <a:r>
              <a:rPr lang="de-DE" sz="5200" b="1" dirty="0" err="1">
                <a:solidFill>
                  <a:schemeClr val="dk1"/>
                </a:solidFill>
                <a:ea typeface="Calibri"/>
                <a:cs typeface="Calibri"/>
                <a:sym typeface="Calibri"/>
              </a:rPr>
              <a:t>of</a:t>
            </a:r>
            <a:r>
              <a:rPr lang="de-DE" sz="5200" b="1" dirty="0">
                <a:solidFill>
                  <a:schemeClr val="dk1"/>
                </a:solidFill>
                <a:ea typeface="Calibri"/>
                <a:cs typeface="Calibri"/>
                <a:sym typeface="Calibri"/>
              </a:rPr>
              <a:t> </a:t>
            </a:r>
            <a:r>
              <a:rPr lang="de-DE" sz="5200" b="1" dirty="0" err="1">
                <a:solidFill>
                  <a:schemeClr val="dk1"/>
                </a:solidFill>
                <a:ea typeface="Calibri"/>
                <a:cs typeface="Calibri"/>
                <a:sym typeface="Calibri"/>
              </a:rPr>
              <a:t>teaching</a:t>
            </a:r>
            <a:r>
              <a:rPr lang="de-DE" sz="5200" b="1" dirty="0">
                <a:solidFill>
                  <a:schemeClr val="dk1"/>
                </a:solidFill>
                <a:ea typeface="Calibri"/>
                <a:cs typeface="Calibri"/>
                <a:sym typeface="Calibri"/>
              </a:rPr>
              <a:t> </a:t>
            </a:r>
            <a:r>
              <a:rPr lang="de-DE" sz="5200" b="1" dirty="0" err="1">
                <a:solidFill>
                  <a:schemeClr val="dk1"/>
                </a:solidFill>
                <a:ea typeface="Calibri"/>
                <a:cs typeface="Calibri"/>
                <a:sym typeface="Calibri"/>
              </a:rPr>
              <a:t>lessons</a:t>
            </a:r>
            <a:r>
              <a:rPr lang="de-DE" sz="5200" b="1" dirty="0">
                <a:solidFill>
                  <a:schemeClr val="dk1"/>
                </a:solidFill>
                <a:ea typeface="Calibri"/>
                <a:cs typeface="Calibri"/>
                <a:sym typeface="Calibri"/>
              </a:rPr>
              <a:t> </a:t>
            </a:r>
            <a:r>
              <a:rPr lang="de-DE" sz="5200" dirty="0">
                <a:solidFill>
                  <a:schemeClr val="dk1"/>
                </a:solidFill>
                <a:ea typeface="Calibri"/>
                <a:cs typeface="Calibri"/>
                <a:sym typeface="Calibri"/>
              </a:rPr>
              <a:t>(</a:t>
            </a:r>
            <a:r>
              <a:rPr lang="de-DE" sz="5200" dirty="0" err="1">
                <a:solidFill>
                  <a:schemeClr val="dk1"/>
                </a:solidFill>
                <a:ea typeface="Calibri"/>
                <a:cs typeface="Calibri"/>
                <a:sym typeface="Calibri"/>
              </a:rPr>
              <a:t>activating</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pre-knowledge</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planning</a:t>
            </a:r>
            <a:r>
              <a:rPr lang="de-DE" sz="5200" dirty="0">
                <a:solidFill>
                  <a:schemeClr val="dk1"/>
                </a:solidFill>
                <a:ea typeface="Calibri"/>
                <a:cs typeface="Calibri"/>
                <a:sym typeface="Calibri"/>
              </a:rPr>
              <a:t> additional </a:t>
            </a:r>
            <a:r>
              <a:rPr lang="de-DE" sz="5200" dirty="0" err="1">
                <a:solidFill>
                  <a:schemeClr val="dk1"/>
                </a:solidFill>
                <a:ea typeface="Calibri"/>
                <a:cs typeface="Calibri"/>
                <a:sym typeface="Calibri"/>
              </a:rPr>
              <a:t>activities</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organizing</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working</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groups</a:t>
            </a:r>
            <a:r>
              <a:rPr lang="de-DE" sz="5200" dirty="0">
                <a:solidFill>
                  <a:schemeClr val="dk1"/>
                </a:solidFill>
                <a:ea typeface="Calibri"/>
                <a:cs typeface="Calibri"/>
                <a:sym typeface="Calibri"/>
              </a:rPr>
              <a:t>, etc.)</a:t>
            </a:r>
          </a:p>
          <a:p>
            <a:pPr>
              <a:lnSpc>
                <a:spcPct val="120000"/>
              </a:lnSpc>
              <a:spcBef>
                <a:spcPts val="448"/>
              </a:spcBef>
              <a:buClr>
                <a:schemeClr val="dk1"/>
              </a:buClr>
              <a:buSzPts val="2240"/>
              <a:buFont typeface="Wingdings" pitchFamily="2" charset="2"/>
              <a:buChar char="§"/>
            </a:pPr>
            <a:r>
              <a:rPr lang="en-GB" sz="5200" b="1" dirty="0"/>
              <a:t>Useful words or phrases </a:t>
            </a:r>
            <a:r>
              <a:rPr lang="en-GB" sz="5200" dirty="0"/>
              <a:t>(</a:t>
            </a:r>
            <a:r>
              <a:rPr lang="en-GB" sz="5200" dirty="0" err="1"/>
              <a:t>wordbanks</a:t>
            </a:r>
            <a:r>
              <a:rPr lang="en-GB" sz="5200" dirty="0"/>
              <a:t>), model sentences or phrases to be used to complete a task, etc</a:t>
            </a:r>
            <a:endParaRPr lang="de-DE" sz="5200" dirty="0"/>
          </a:p>
          <a:p>
            <a:pPr marL="0" indent="0">
              <a:buNone/>
            </a:pPr>
            <a:endParaRPr lang="de-DE" dirty="0"/>
          </a:p>
        </p:txBody>
      </p:sp>
      <p:sp>
        <p:nvSpPr>
          <p:cNvPr id="5" name="Textplatzhalter 4">
            <a:extLst>
              <a:ext uri="{FF2B5EF4-FFF2-40B4-BE49-F238E27FC236}">
                <a16:creationId xmlns:a16="http://schemas.microsoft.com/office/drawing/2014/main" id="{CE732191-9FD0-194D-9635-66CA6DB1F05D}"/>
              </a:ext>
            </a:extLst>
          </p:cNvPr>
          <p:cNvSpPr>
            <a:spLocks noGrp="1"/>
          </p:cNvSpPr>
          <p:nvPr>
            <p:ph type="body" sz="quarter" idx="3"/>
          </p:nvPr>
        </p:nvSpPr>
        <p:spPr>
          <a:xfrm>
            <a:off x="4797642" y="1605926"/>
            <a:ext cx="3944938" cy="915348"/>
          </a:xfrm>
        </p:spPr>
        <p:txBody>
          <a:bodyPr>
            <a:normAutofit fontScale="40000" lnSpcReduction="20000"/>
          </a:bodyPr>
          <a:lstStyle/>
          <a:p>
            <a:pPr lvl="0">
              <a:lnSpc>
                <a:spcPct val="120000"/>
              </a:lnSpc>
              <a:spcBef>
                <a:spcPts val="0"/>
              </a:spcBef>
              <a:buClr>
                <a:schemeClr val="dk1"/>
              </a:buClr>
              <a:buSzPts val="2805"/>
            </a:pPr>
            <a:r>
              <a:rPr lang="de-DE" sz="8600" dirty="0">
                <a:solidFill>
                  <a:schemeClr val="dk1"/>
                </a:solidFill>
                <a:ea typeface="Calibri"/>
                <a:cs typeface="Calibri"/>
                <a:sym typeface="Calibri"/>
              </a:rPr>
              <a:t>Micro-</a:t>
            </a:r>
            <a:r>
              <a:rPr lang="de-DE" sz="8600" dirty="0" err="1">
                <a:solidFill>
                  <a:schemeClr val="dk1"/>
                </a:solidFill>
                <a:ea typeface="Calibri"/>
                <a:cs typeface="Calibri"/>
                <a:sym typeface="Calibri"/>
              </a:rPr>
              <a:t>scaffolding</a:t>
            </a:r>
            <a:r>
              <a:rPr lang="de-DE" sz="7200" dirty="0">
                <a:solidFill>
                  <a:schemeClr val="dk1"/>
                </a:solidFill>
                <a:ea typeface="Calibri"/>
                <a:cs typeface="Calibri"/>
                <a:sym typeface="Calibri"/>
              </a:rPr>
              <a:t> </a:t>
            </a:r>
            <a:br>
              <a:rPr lang="de-DE" sz="4400" dirty="0">
                <a:solidFill>
                  <a:schemeClr val="dk1"/>
                </a:solidFill>
                <a:ea typeface="Calibri"/>
                <a:cs typeface="Calibri"/>
                <a:sym typeface="Calibri"/>
              </a:rPr>
            </a:br>
            <a:r>
              <a:rPr lang="de-DE" sz="4900" dirty="0">
                <a:solidFill>
                  <a:schemeClr val="dk1"/>
                </a:solidFill>
                <a:ea typeface="Calibri"/>
                <a:cs typeface="Calibri"/>
                <a:sym typeface="Calibri"/>
              </a:rPr>
              <a:t>(Gibbons 2002, </a:t>
            </a:r>
            <a:r>
              <a:rPr lang="de-DE" sz="4900" dirty="0" err="1">
                <a:solidFill>
                  <a:schemeClr val="dk1"/>
                </a:solidFill>
                <a:ea typeface="Calibri"/>
                <a:cs typeface="Calibri"/>
                <a:sym typeface="Calibri"/>
              </a:rPr>
              <a:t>Kniffka</a:t>
            </a:r>
            <a:r>
              <a:rPr lang="de-DE" sz="4900" dirty="0">
                <a:solidFill>
                  <a:schemeClr val="dk1"/>
                </a:solidFill>
                <a:ea typeface="Calibri"/>
                <a:cs typeface="Calibri"/>
                <a:sym typeface="Calibri"/>
              </a:rPr>
              <a:t> 2010)</a:t>
            </a:r>
          </a:p>
        </p:txBody>
      </p:sp>
      <p:sp>
        <p:nvSpPr>
          <p:cNvPr id="6" name="Inhaltsplatzhalter 5">
            <a:extLst>
              <a:ext uri="{FF2B5EF4-FFF2-40B4-BE49-F238E27FC236}">
                <a16:creationId xmlns:a16="http://schemas.microsoft.com/office/drawing/2014/main" id="{47831CE9-CC74-7CC0-DBA0-F150FD64E11A}"/>
              </a:ext>
            </a:extLst>
          </p:cNvPr>
          <p:cNvSpPr>
            <a:spLocks noGrp="1"/>
          </p:cNvSpPr>
          <p:nvPr>
            <p:ph sz="quarter" idx="4"/>
          </p:nvPr>
        </p:nvSpPr>
        <p:spPr>
          <a:xfrm>
            <a:off x="4787282" y="2685962"/>
            <a:ext cx="3729656" cy="3333838"/>
          </a:xfrm>
        </p:spPr>
        <p:txBody>
          <a:bodyPr>
            <a:normAutofit fontScale="32500" lnSpcReduction="20000"/>
          </a:bodyPr>
          <a:lstStyle/>
          <a:p>
            <a:pPr>
              <a:lnSpc>
                <a:spcPct val="120000"/>
              </a:lnSpc>
              <a:spcBef>
                <a:spcPts val="0"/>
              </a:spcBef>
              <a:buClr>
                <a:srgbClr val="000000"/>
              </a:buClr>
              <a:buSzPts val="2170"/>
              <a:buFont typeface="Wingdings" pitchFamily="2" charset="2"/>
              <a:buChar char="§"/>
            </a:pPr>
            <a:r>
              <a:rPr lang="de-DE" sz="5200" dirty="0">
                <a:solidFill>
                  <a:schemeClr val="dk1"/>
                </a:solidFill>
                <a:ea typeface="Calibri"/>
                <a:cs typeface="Calibri"/>
                <a:sym typeface="Calibri"/>
              </a:rPr>
              <a:t>Teaching </a:t>
            </a:r>
            <a:r>
              <a:rPr lang="de-DE" sz="5200" b="1" dirty="0" err="1">
                <a:solidFill>
                  <a:schemeClr val="dk1"/>
                </a:solidFill>
                <a:ea typeface="Calibri"/>
                <a:cs typeface="Calibri"/>
                <a:sym typeface="Calibri"/>
              </a:rPr>
              <a:t>interaction</a:t>
            </a:r>
            <a:r>
              <a:rPr lang="de-DE" sz="5200" dirty="0">
                <a:solidFill>
                  <a:schemeClr val="dk1"/>
                </a:solidFill>
                <a:ea typeface="Calibri"/>
                <a:cs typeface="Calibri"/>
                <a:sym typeface="Calibri"/>
              </a:rPr>
              <a:t> in </a:t>
            </a:r>
            <a:r>
              <a:rPr lang="de-DE" sz="5200" dirty="0" err="1">
                <a:solidFill>
                  <a:schemeClr val="dk1"/>
                </a:solidFill>
                <a:ea typeface="Calibri"/>
                <a:cs typeface="Calibri"/>
                <a:sym typeface="Calibri"/>
              </a:rPr>
              <a:t>the</a:t>
            </a:r>
            <a:r>
              <a:rPr lang="de-DE" sz="5200" dirty="0">
                <a:solidFill>
                  <a:schemeClr val="dk1"/>
                </a:solidFill>
                <a:ea typeface="Calibri"/>
                <a:cs typeface="Calibri"/>
                <a:sym typeface="Calibri"/>
              </a:rPr>
              <a:t> </a:t>
            </a:r>
            <a:r>
              <a:rPr lang="de-DE" sz="5200" dirty="0" err="1">
                <a:solidFill>
                  <a:schemeClr val="dk1"/>
                </a:solidFill>
                <a:ea typeface="Calibri"/>
                <a:cs typeface="Calibri"/>
                <a:sym typeface="Calibri"/>
              </a:rPr>
              <a:t>classroom</a:t>
            </a:r>
            <a:r>
              <a:rPr lang="de-DE" sz="5200" dirty="0">
                <a:solidFill>
                  <a:schemeClr val="dk1"/>
                </a:solidFill>
                <a:ea typeface="Calibri"/>
                <a:cs typeface="Calibri"/>
                <a:sym typeface="Calibri"/>
              </a:rPr>
              <a:t> </a:t>
            </a:r>
          </a:p>
          <a:p>
            <a:pPr>
              <a:lnSpc>
                <a:spcPct val="120000"/>
              </a:lnSpc>
              <a:spcBef>
                <a:spcPts val="0"/>
              </a:spcBef>
              <a:buClr>
                <a:srgbClr val="000000"/>
              </a:buClr>
              <a:buSzPts val="2170"/>
              <a:buFont typeface="Wingdings" pitchFamily="2" charset="2"/>
              <a:buChar char="§"/>
            </a:pPr>
            <a:r>
              <a:rPr lang="de-DE" sz="5200" b="1" dirty="0" err="1">
                <a:solidFill>
                  <a:srgbClr val="000000"/>
                </a:solidFill>
                <a:ea typeface="Calibri"/>
                <a:cs typeface="Calibri"/>
                <a:sym typeface="Calibri"/>
              </a:rPr>
              <a:t>Active</a:t>
            </a:r>
            <a:r>
              <a:rPr lang="de-DE" sz="5200" b="1" dirty="0">
                <a:solidFill>
                  <a:srgbClr val="000000"/>
                </a:solidFill>
                <a:ea typeface="Calibri"/>
                <a:cs typeface="Calibri"/>
                <a:sym typeface="Calibri"/>
              </a:rPr>
              <a:t> </a:t>
            </a:r>
            <a:r>
              <a:rPr lang="de-DE" sz="5200" b="1" dirty="0" err="1">
                <a:solidFill>
                  <a:srgbClr val="000000"/>
                </a:solidFill>
                <a:ea typeface="Calibri"/>
                <a:cs typeface="Calibri"/>
                <a:sym typeface="Calibri"/>
              </a:rPr>
              <a:t>listening</a:t>
            </a:r>
            <a:r>
              <a:rPr lang="de-DE" sz="5200" b="1" dirty="0">
                <a:solidFill>
                  <a:srgbClr val="000000"/>
                </a:solidFill>
                <a:ea typeface="Calibri"/>
                <a:cs typeface="Calibri"/>
                <a:sym typeface="Calibri"/>
              </a:rPr>
              <a:t> </a:t>
            </a:r>
            <a:r>
              <a:rPr lang="de-DE" sz="5200" dirty="0" err="1">
                <a:solidFill>
                  <a:srgbClr val="000000"/>
                </a:solidFill>
                <a:ea typeface="Calibri"/>
                <a:cs typeface="Calibri"/>
                <a:sym typeface="Calibri"/>
              </a:rPr>
              <a:t>to</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pupils</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talk</a:t>
            </a:r>
            <a:endParaRPr lang="de-DE" sz="5200" dirty="0">
              <a:solidFill>
                <a:srgbClr val="000000"/>
              </a:solidFill>
              <a:ea typeface="Calibri"/>
              <a:cs typeface="Calibri"/>
              <a:sym typeface="Calibri"/>
            </a:endParaRPr>
          </a:p>
          <a:p>
            <a:pPr>
              <a:lnSpc>
                <a:spcPct val="120000"/>
              </a:lnSpc>
              <a:spcBef>
                <a:spcPts val="434"/>
              </a:spcBef>
              <a:buClr>
                <a:srgbClr val="000000"/>
              </a:buClr>
              <a:buSzPts val="2170"/>
              <a:buFont typeface="Wingdings" pitchFamily="2" charset="2"/>
              <a:buChar char="§"/>
            </a:pPr>
            <a:r>
              <a:rPr lang="en-GB" sz="5200" b="1" dirty="0"/>
              <a:t>Repeating</a:t>
            </a:r>
            <a:r>
              <a:rPr lang="en-GB" sz="5200" dirty="0"/>
              <a:t>, summarizing, gestures</a:t>
            </a:r>
            <a:endParaRPr lang="de-DE" sz="5200" dirty="0"/>
          </a:p>
          <a:p>
            <a:pPr>
              <a:lnSpc>
                <a:spcPct val="120000"/>
              </a:lnSpc>
              <a:spcBef>
                <a:spcPts val="434"/>
              </a:spcBef>
              <a:buClr>
                <a:srgbClr val="000000"/>
              </a:buClr>
              <a:buSzPts val="2170"/>
              <a:buFont typeface="Wingdings" pitchFamily="2" charset="2"/>
              <a:buChar char="§"/>
            </a:pPr>
            <a:r>
              <a:rPr lang="de-DE" sz="5200" b="1" dirty="0" err="1">
                <a:solidFill>
                  <a:srgbClr val="000000"/>
                </a:solidFill>
                <a:ea typeface="Calibri"/>
                <a:cs typeface="Calibri"/>
                <a:sym typeface="Calibri"/>
              </a:rPr>
              <a:t>Reformulation</a:t>
            </a:r>
            <a:r>
              <a:rPr lang="de-DE" sz="5200" b="1" dirty="0">
                <a:solidFill>
                  <a:srgbClr val="000000"/>
                </a:solidFill>
                <a:ea typeface="Calibri"/>
                <a:cs typeface="Calibri"/>
                <a:sym typeface="Calibri"/>
              </a:rPr>
              <a:t> </a:t>
            </a:r>
            <a:r>
              <a:rPr lang="de-DE" sz="5200" dirty="0" err="1">
                <a:solidFill>
                  <a:srgbClr val="000000"/>
                </a:solidFill>
                <a:ea typeface="Calibri"/>
                <a:cs typeface="Calibri"/>
                <a:sym typeface="Calibri"/>
              </a:rPr>
              <a:t>of</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pupils</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utterances</a:t>
            </a:r>
            <a:r>
              <a:rPr lang="de-DE" sz="5200" dirty="0">
                <a:solidFill>
                  <a:srgbClr val="000000"/>
                </a:solidFill>
                <a:ea typeface="Calibri"/>
                <a:cs typeface="Calibri"/>
                <a:sym typeface="Calibri"/>
              </a:rPr>
              <a:t> </a:t>
            </a:r>
            <a:endParaRPr lang="de-DE" sz="5200" dirty="0"/>
          </a:p>
          <a:p>
            <a:pPr>
              <a:lnSpc>
                <a:spcPct val="120000"/>
              </a:lnSpc>
              <a:spcBef>
                <a:spcPts val="434"/>
              </a:spcBef>
              <a:buClr>
                <a:srgbClr val="000000"/>
              </a:buClr>
              <a:buSzPts val="2170"/>
              <a:buFont typeface="Wingdings" pitchFamily="2" charset="2"/>
              <a:buChar char="§"/>
            </a:pPr>
            <a:r>
              <a:rPr lang="de-DE" sz="5200" b="1" dirty="0">
                <a:solidFill>
                  <a:srgbClr val="000000"/>
                </a:solidFill>
                <a:ea typeface="Calibri"/>
                <a:cs typeface="Calibri"/>
                <a:sym typeface="Calibri"/>
              </a:rPr>
              <a:t>Explanation/</a:t>
            </a:r>
            <a:r>
              <a:rPr lang="de-DE" sz="5200" b="1" dirty="0" err="1">
                <a:solidFill>
                  <a:srgbClr val="000000"/>
                </a:solidFill>
                <a:ea typeface="Calibri"/>
                <a:cs typeface="Calibri"/>
                <a:sym typeface="Calibri"/>
              </a:rPr>
              <a:t>Clarification</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of</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vocabulary</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or</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expressions</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appropriated</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for</a:t>
            </a:r>
            <a:r>
              <a:rPr lang="de-DE" sz="5200" dirty="0">
                <a:solidFill>
                  <a:srgbClr val="000000"/>
                </a:solidFill>
                <a:ea typeface="Calibri"/>
                <a:cs typeface="Calibri"/>
                <a:sym typeface="Calibri"/>
              </a:rPr>
              <a:t> a </a:t>
            </a:r>
            <a:r>
              <a:rPr lang="de-DE" sz="5200" dirty="0" err="1">
                <a:solidFill>
                  <a:srgbClr val="000000"/>
                </a:solidFill>
                <a:ea typeface="Calibri"/>
                <a:cs typeface="Calibri"/>
                <a:sym typeface="Calibri"/>
              </a:rPr>
              <a:t>specific</a:t>
            </a:r>
            <a:r>
              <a:rPr lang="de-DE" sz="5200" dirty="0">
                <a:solidFill>
                  <a:srgbClr val="000000"/>
                </a:solidFill>
                <a:ea typeface="Calibri"/>
                <a:cs typeface="Calibri"/>
                <a:sym typeface="Calibri"/>
              </a:rPr>
              <a:t> </a:t>
            </a:r>
            <a:r>
              <a:rPr lang="de-DE" sz="5200" dirty="0" err="1">
                <a:solidFill>
                  <a:srgbClr val="000000"/>
                </a:solidFill>
                <a:ea typeface="Calibri"/>
                <a:cs typeface="Calibri"/>
                <a:sym typeface="Calibri"/>
              </a:rPr>
              <a:t>context</a:t>
            </a:r>
            <a:r>
              <a:rPr lang="de-DE" sz="5200" dirty="0">
                <a:solidFill>
                  <a:srgbClr val="000000"/>
                </a:solidFill>
                <a:ea typeface="Calibri"/>
                <a:cs typeface="Calibri"/>
                <a:sym typeface="Calibri"/>
              </a:rPr>
              <a:t> </a:t>
            </a:r>
          </a:p>
          <a:p>
            <a:endParaRPr lang="de-DE" dirty="0"/>
          </a:p>
        </p:txBody>
      </p:sp>
    </p:spTree>
    <p:extLst>
      <p:ext uri="{BB962C8B-B14F-4D97-AF65-F5344CB8AC3E}">
        <p14:creationId xmlns:p14="http://schemas.microsoft.com/office/powerpoint/2010/main" val="1620364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79789-FFA2-1822-6BBC-E8D4692C3AEE}"/>
              </a:ext>
            </a:extLst>
          </p:cNvPr>
          <p:cNvSpPr>
            <a:spLocks noGrp="1"/>
          </p:cNvSpPr>
          <p:nvPr>
            <p:ph type="title"/>
          </p:nvPr>
        </p:nvSpPr>
        <p:spPr>
          <a:xfrm>
            <a:off x="1600200" y="371266"/>
            <a:ext cx="8468708" cy="792163"/>
          </a:xfrm>
        </p:spPr>
        <p:txBody>
          <a:bodyPr/>
          <a:lstStyle/>
          <a:p>
            <a:pPr algn="l"/>
            <a:r>
              <a:rPr lang="de-DE" sz="4000" dirty="0" err="1"/>
              <a:t>Supporting</a:t>
            </a:r>
            <a:r>
              <a:rPr lang="de-DE" sz="4000" dirty="0"/>
              <a:t> </a:t>
            </a:r>
            <a:r>
              <a:rPr lang="de-DE" sz="4000" dirty="0" err="1"/>
              <a:t>learning</a:t>
            </a:r>
            <a:r>
              <a:rPr lang="de-DE" sz="4000" dirty="0"/>
              <a:t> in all </a:t>
            </a:r>
            <a:r>
              <a:rPr lang="de-DE" sz="4000" dirty="0" err="1"/>
              <a:t>subjects</a:t>
            </a:r>
            <a:endParaRPr lang="de-DE" sz="4000" dirty="0"/>
          </a:p>
        </p:txBody>
      </p:sp>
      <p:sp>
        <p:nvSpPr>
          <p:cNvPr id="5" name="ZoneTexte 5">
            <a:extLst>
              <a:ext uri="{FF2B5EF4-FFF2-40B4-BE49-F238E27FC236}">
                <a16:creationId xmlns:a16="http://schemas.microsoft.com/office/drawing/2014/main" id="{843B21CE-9E13-9328-77C3-41E789203C32}"/>
              </a:ext>
            </a:extLst>
          </p:cNvPr>
          <p:cNvSpPr txBox="1"/>
          <p:nvPr/>
        </p:nvSpPr>
        <p:spPr>
          <a:xfrm>
            <a:off x="394906" y="5571151"/>
            <a:ext cx="3856569" cy="369332"/>
          </a:xfrm>
          <a:prstGeom prst="rect">
            <a:avLst/>
          </a:prstGeom>
          <a:noFill/>
        </p:spPr>
        <p:txBody>
          <a:bodyPr wrap="none" rtlCol="0">
            <a:spAutoFit/>
          </a:bodyPr>
          <a:lstStyle/>
          <a:p>
            <a:r>
              <a:rPr lang="fr-FR" dirty="0"/>
              <a:t>ECML </a:t>
            </a:r>
            <a:r>
              <a:rPr lang="fr-FR" dirty="0" err="1"/>
              <a:t>project</a:t>
            </a:r>
            <a:r>
              <a:rPr lang="fr-FR" dirty="0"/>
              <a:t> </a:t>
            </a:r>
            <a:r>
              <a:rPr lang="fr-FR" dirty="0" err="1">
                <a:hlinkClick r:id="rId2"/>
              </a:rPr>
              <a:t>Language</a:t>
            </a:r>
            <a:r>
              <a:rPr lang="fr-FR" dirty="0">
                <a:hlinkClick r:id="rId2"/>
              </a:rPr>
              <a:t> in </a:t>
            </a:r>
            <a:r>
              <a:rPr lang="fr-FR" dirty="0" err="1">
                <a:hlinkClick r:id="rId2"/>
              </a:rPr>
              <a:t>Subjects</a:t>
            </a:r>
            <a:endParaRPr lang="fr-FR" dirty="0"/>
          </a:p>
        </p:txBody>
      </p:sp>
      <p:pic>
        <p:nvPicPr>
          <p:cNvPr id="6" name="Image 7">
            <a:extLst>
              <a:ext uri="{FF2B5EF4-FFF2-40B4-BE49-F238E27FC236}">
                <a16:creationId xmlns:a16="http://schemas.microsoft.com/office/drawing/2014/main" id="{C357A555-5A5E-A112-73BD-87DC7391C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565" y="1592318"/>
            <a:ext cx="8348870" cy="3978833"/>
          </a:xfrm>
          <a:prstGeom prst="rect">
            <a:avLst/>
          </a:prstGeom>
        </p:spPr>
      </p:pic>
      <p:pic>
        <p:nvPicPr>
          <p:cNvPr id="4" name="Grafik 3">
            <a:extLst>
              <a:ext uri="{FF2B5EF4-FFF2-40B4-BE49-F238E27FC236}">
                <a16:creationId xmlns:a16="http://schemas.microsoft.com/office/drawing/2014/main" id="{C8327443-4EC2-21CF-065F-F926913BC5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400" y="5035267"/>
            <a:ext cx="1111166" cy="615950"/>
          </a:xfrm>
          <a:prstGeom prst="rect">
            <a:avLst/>
          </a:prstGeom>
        </p:spPr>
      </p:pic>
      <p:cxnSp>
        <p:nvCxnSpPr>
          <p:cNvPr id="7" name="Connecteur droit avec flèche 15">
            <a:extLst>
              <a:ext uri="{FF2B5EF4-FFF2-40B4-BE49-F238E27FC236}">
                <a16:creationId xmlns:a16="http://schemas.microsoft.com/office/drawing/2014/main" id="{BEE95682-37D6-1D77-4450-D5AA869F980F}"/>
              </a:ext>
            </a:extLst>
          </p:cNvPr>
          <p:cNvCxnSpPr>
            <a:cxnSpLocks/>
          </p:cNvCxnSpPr>
          <p:nvPr/>
        </p:nvCxnSpPr>
        <p:spPr>
          <a:xfrm flipV="1">
            <a:off x="5377070" y="4885017"/>
            <a:ext cx="381000" cy="304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Connecteur droit avec flèche 18">
            <a:extLst>
              <a:ext uri="{FF2B5EF4-FFF2-40B4-BE49-F238E27FC236}">
                <a16:creationId xmlns:a16="http://schemas.microsoft.com/office/drawing/2014/main" id="{6F4D0338-17F2-C56B-C22F-1C0039ACA7C1}"/>
              </a:ext>
            </a:extLst>
          </p:cNvPr>
          <p:cNvCxnSpPr>
            <a:cxnSpLocks/>
          </p:cNvCxnSpPr>
          <p:nvPr/>
        </p:nvCxnSpPr>
        <p:spPr>
          <a:xfrm flipV="1">
            <a:off x="5186570" y="5429108"/>
            <a:ext cx="381000" cy="304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cteur droit avec flèche 19">
            <a:extLst>
              <a:ext uri="{FF2B5EF4-FFF2-40B4-BE49-F238E27FC236}">
                <a16:creationId xmlns:a16="http://schemas.microsoft.com/office/drawing/2014/main" id="{2CE954A5-ACA9-9AA6-E9A8-EF44CF8984D9}"/>
              </a:ext>
            </a:extLst>
          </p:cNvPr>
          <p:cNvCxnSpPr>
            <a:cxnSpLocks/>
          </p:cNvCxnSpPr>
          <p:nvPr/>
        </p:nvCxnSpPr>
        <p:spPr>
          <a:xfrm flipV="1">
            <a:off x="5715000" y="5389771"/>
            <a:ext cx="381000" cy="304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93509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99C8C-C001-1330-5902-3A8C0253579F}"/>
              </a:ext>
            </a:extLst>
          </p:cNvPr>
          <p:cNvSpPr>
            <a:spLocks noGrp="1"/>
          </p:cNvSpPr>
          <p:nvPr>
            <p:ph type="title"/>
          </p:nvPr>
        </p:nvSpPr>
        <p:spPr>
          <a:xfrm>
            <a:off x="426244" y="609600"/>
            <a:ext cx="8291512" cy="792163"/>
          </a:xfrm>
        </p:spPr>
        <p:txBody>
          <a:bodyPr/>
          <a:lstStyle/>
          <a:p>
            <a:r>
              <a:rPr lang="de-DE" sz="4000" dirty="0"/>
              <a:t>Providing a </a:t>
            </a:r>
            <a:r>
              <a:rPr lang="de-DE" sz="4000" dirty="0" err="1"/>
              <a:t>safe</a:t>
            </a:r>
            <a:r>
              <a:rPr lang="de-DE" sz="4000" dirty="0"/>
              <a:t> </a:t>
            </a:r>
            <a:r>
              <a:rPr lang="de-DE" sz="4000" dirty="0" err="1"/>
              <a:t>place</a:t>
            </a:r>
            <a:endParaRPr lang="de-DE" sz="4000" dirty="0"/>
          </a:p>
        </p:txBody>
      </p:sp>
      <p:pic>
        <p:nvPicPr>
          <p:cNvPr id="9" name="Grafik 8">
            <a:extLst>
              <a:ext uri="{FF2B5EF4-FFF2-40B4-BE49-F238E27FC236}">
                <a16:creationId xmlns:a16="http://schemas.microsoft.com/office/drawing/2014/main" id="{59A5D446-9238-967F-BCC1-059820DCDC9C}"/>
              </a:ext>
            </a:extLst>
          </p:cNvPr>
          <p:cNvPicPr>
            <a:picLocks noChangeAspect="1"/>
          </p:cNvPicPr>
          <p:nvPr/>
        </p:nvPicPr>
        <p:blipFill>
          <a:blip r:embed="rId2" cstate="email">
            <a:alphaModFix amt="70000"/>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a:ext>
            </a:extLst>
          </a:blip>
          <a:stretch>
            <a:fillRect/>
          </a:stretch>
        </p:blipFill>
        <p:spPr>
          <a:xfrm>
            <a:off x="5936576" y="1981200"/>
            <a:ext cx="2975039" cy="3505200"/>
          </a:xfrm>
          <a:prstGeom prst="rect">
            <a:avLst/>
          </a:prstGeom>
        </p:spPr>
      </p:pic>
      <p:sp>
        <p:nvSpPr>
          <p:cNvPr id="3" name="Inhaltsplatzhalter 2">
            <a:extLst>
              <a:ext uri="{FF2B5EF4-FFF2-40B4-BE49-F238E27FC236}">
                <a16:creationId xmlns:a16="http://schemas.microsoft.com/office/drawing/2014/main" id="{36FD21CF-8E28-43F3-30DE-205D52E4CA54}"/>
              </a:ext>
            </a:extLst>
          </p:cNvPr>
          <p:cNvSpPr>
            <a:spLocks noGrp="1"/>
          </p:cNvSpPr>
          <p:nvPr>
            <p:ph idx="1"/>
          </p:nvPr>
        </p:nvSpPr>
        <p:spPr>
          <a:xfrm>
            <a:off x="228031" y="1600200"/>
            <a:ext cx="6020369" cy="4495800"/>
          </a:xfrm>
        </p:spPr>
        <p:txBody>
          <a:bodyPr/>
          <a:lstStyle/>
          <a:p>
            <a:pPr marL="0" indent="0">
              <a:buNone/>
            </a:pPr>
            <a:r>
              <a:rPr lang="en-GB" sz="2800" dirty="0"/>
              <a:t>Teachers are part of the safe place</a:t>
            </a:r>
          </a:p>
          <a:p>
            <a:pPr marL="0" indent="0">
              <a:buNone/>
            </a:pPr>
            <a:r>
              <a:rPr lang="en-GB" sz="2800" dirty="0"/>
              <a:t>They provide stability and security</a:t>
            </a:r>
          </a:p>
          <a:p>
            <a:pPr lvl="1">
              <a:buFont typeface="Wingdings" pitchFamily="2" charset="2"/>
              <a:buChar char="§"/>
            </a:pPr>
            <a:r>
              <a:rPr lang="de-DE" sz="2200" dirty="0"/>
              <a:t>Teachers  stand for </a:t>
            </a:r>
            <a:r>
              <a:rPr lang="de-DE" sz="2200" dirty="0" err="1"/>
              <a:t>reliability</a:t>
            </a:r>
            <a:r>
              <a:rPr lang="de-DE" sz="2200" dirty="0"/>
              <a:t>, </a:t>
            </a:r>
            <a:r>
              <a:rPr lang="de-DE" sz="2200" dirty="0" err="1"/>
              <a:t>secure</a:t>
            </a:r>
            <a:r>
              <a:rPr lang="de-DE" sz="2200" dirty="0"/>
              <a:t> </a:t>
            </a:r>
            <a:r>
              <a:rPr lang="de-DE" sz="2200" dirty="0" err="1"/>
              <a:t>relationship</a:t>
            </a:r>
            <a:r>
              <a:rPr lang="de-DE" sz="2200" dirty="0"/>
              <a:t> and </a:t>
            </a:r>
            <a:r>
              <a:rPr lang="de-DE" sz="2200" dirty="0" err="1"/>
              <a:t>transparency</a:t>
            </a:r>
            <a:r>
              <a:rPr lang="de-DE" sz="2200" dirty="0"/>
              <a:t> </a:t>
            </a:r>
          </a:p>
          <a:p>
            <a:pPr lvl="1">
              <a:buFont typeface="Wingdings" pitchFamily="2" charset="2"/>
              <a:buChar char="§"/>
            </a:pPr>
            <a:r>
              <a:rPr lang="de-DE" sz="2200" dirty="0"/>
              <a:t>Teachers bring </a:t>
            </a:r>
            <a:r>
              <a:rPr lang="de-DE" sz="2200" dirty="0" err="1"/>
              <a:t>fun</a:t>
            </a:r>
            <a:r>
              <a:rPr lang="de-DE" sz="2200" dirty="0"/>
              <a:t> and </a:t>
            </a:r>
            <a:r>
              <a:rPr lang="de-DE" sz="2200" dirty="0" err="1"/>
              <a:t>enjoyment</a:t>
            </a:r>
            <a:r>
              <a:rPr lang="de-DE" sz="2200" dirty="0"/>
              <a:t> </a:t>
            </a:r>
            <a:r>
              <a:rPr lang="de-DE" sz="2200" dirty="0" err="1"/>
              <a:t>to</a:t>
            </a:r>
            <a:r>
              <a:rPr lang="de-DE" sz="2200" dirty="0"/>
              <a:t>   </a:t>
            </a:r>
            <a:r>
              <a:rPr lang="de-DE" sz="2200" dirty="0" err="1"/>
              <a:t>everyday</a:t>
            </a:r>
            <a:r>
              <a:rPr lang="de-DE" sz="2200" dirty="0"/>
              <a:t> </a:t>
            </a:r>
            <a:r>
              <a:rPr lang="de-DE" sz="2200" dirty="0" err="1"/>
              <a:t>school</a:t>
            </a:r>
            <a:r>
              <a:rPr lang="de-DE" sz="2200" dirty="0"/>
              <a:t> </a:t>
            </a:r>
            <a:r>
              <a:rPr lang="de-DE" sz="2200" dirty="0" err="1"/>
              <a:t>life</a:t>
            </a:r>
            <a:r>
              <a:rPr lang="de-DE" sz="2200" dirty="0"/>
              <a:t>, </a:t>
            </a:r>
            <a:r>
              <a:rPr lang="de-DE" sz="2200" dirty="0" err="1"/>
              <a:t>reduce</a:t>
            </a:r>
            <a:r>
              <a:rPr lang="de-DE" sz="2200" dirty="0"/>
              <a:t> time </a:t>
            </a:r>
            <a:r>
              <a:rPr lang="de-DE" sz="2200" dirty="0" err="1"/>
              <a:t>pressure</a:t>
            </a:r>
            <a:endParaRPr lang="de-DE" sz="2200" dirty="0"/>
          </a:p>
          <a:p>
            <a:pPr lvl="1">
              <a:buFont typeface="Wingdings" pitchFamily="2" charset="2"/>
              <a:buChar char="§"/>
            </a:pPr>
            <a:r>
              <a:rPr lang="de-DE" sz="2200" dirty="0"/>
              <a:t>Teachers </a:t>
            </a:r>
            <a:r>
              <a:rPr lang="de-DE" sz="2200" dirty="0" err="1"/>
              <a:t>create</a:t>
            </a:r>
            <a:r>
              <a:rPr lang="de-DE" sz="2200" dirty="0"/>
              <a:t> an </a:t>
            </a:r>
            <a:r>
              <a:rPr lang="de-DE" sz="2200" dirty="0" err="1"/>
              <a:t>environment</a:t>
            </a:r>
            <a:r>
              <a:rPr lang="de-DE" sz="2200" dirty="0"/>
              <a:t> </a:t>
            </a:r>
            <a:r>
              <a:rPr lang="de-DE" sz="2200" dirty="0" err="1"/>
              <a:t>where</a:t>
            </a:r>
            <a:r>
              <a:rPr lang="de-DE" sz="2200" dirty="0"/>
              <a:t> </a:t>
            </a:r>
            <a:r>
              <a:rPr lang="de-DE" sz="2200" dirty="0" err="1"/>
              <a:t>children</a:t>
            </a:r>
            <a:r>
              <a:rPr lang="de-DE" sz="2200" dirty="0"/>
              <a:t> </a:t>
            </a:r>
            <a:r>
              <a:rPr lang="de-DE" sz="2200" dirty="0" err="1"/>
              <a:t>experience</a:t>
            </a:r>
            <a:r>
              <a:rPr lang="de-DE" sz="2200" dirty="0"/>
              <a:t> </a:t>
            </a:r>
            <a:r>
              <a:rPr lang="de-DE" sz="2200" dirty="0" err="1"/>
              <a:t>self-efficacy</a:t>
            </a:r>
            <a:r>
              <a:rPr lang="de-DE" sz="2200" dirty="0"/>
              <a:t> and </a:t>
            </a:r>
            <a:r>
              <a:rPr lang="de-DE" sz="2200" dirty="0" err="1"/>
              <a:t>participation</a:t>
            </a:r>
            <a:endParaRPr lang="de-DE" sz="2200" dirty="0"/>
          </a:p>
          <a:p>
            <a:pPr lvl="1">
              <a:buFont typeface="Wingdings" pitchFamily="2" charset="2"/>
              <a:buChar char="§"/>
            </a:pPr>
            <a:r>
              <a:rPr lang="de-DE" sz="2200" dirty="0"/>
              <a:t>Teachers </a:t>
            </a:r>
            <a:r>
              <a:rPr lang="de-DE" sz="2200" dirty="0" err="1"/>
              <a:t>ensure</a:t>
            </a:r>
            <a:r>
              <a:rPr lang="de-DE" sz="2200" dirty="0"/>
              <a:t> </a:t>
            </a:r>
            <a:r>
              <a:rPr lang="de-DE" sz="2200" dirty="0" err="1"/>
              <a:t>appropriate</a:t>
            </a:r>
            <a:r>
              <a:rPr lang="de-DE" sz="2200" dirty="0"/>
              <a:t>, </a:t>
            </a:r>
            <a:r>
              <a:rPr lang="de-DE" sz="2200" dirty="0" err="1"/>
              <a:t>individually</a:t>
            </a:r>
            <a:r>
              <a:rPr lang="de-DE" sz="2200" dirty="0"/>
              <a:t> </a:t>
            </a:r>
            <a:r>
              <a:rPr lang="de-DE" sz="2200" dirty="0" err="1"/>
              <a:t>adapted</a:t>
            </a:r>
            <a:r>
              <a:rPr lang="de-DE" sz="2200" dirty="0"/>
              <a:t> </a:t>
            </a:r>
            <a:r>
              <a:rPr lang="de-DE" sz="2200" dirty="0" err="1"/>
              <a:t>responses</a:t>
            </a:r>
            <a:r>
              <a:rPr lang="de-DE" sz="2200" dirty="0"/>
              <a:t> to </a:t>
            </a:r>
            <a:r>
              <a:rPr lang="de-DE" sz="2200" dirty="0" err="1"/>
              <a:t>newly</a:t>
            </a:r>
            <a:r>
              <a:rPr lang="de-DE" sz="2200" dirty="0"/>
              <a:t> </a:t>
            </a:r>
            <a:r>
              <a:rPr lang="de-DE" sz="2200" dirty="0" err="1"/>
              <a:t>arrived</a:t>
            </a:r>
            <a:r>
              <a:rPr lang="de-DE" sz="2200" dirty="0"/>
              <a:t> </a:t>
            </a:r>
            <a:r>
              <a:rPr lang="de-DE" sz="2200" dirty="0" err="1"/>
              <a:t>children</a:t>
            </a:r>
            <a:endParaRPr lang="de-DE" sz="2200" dirty="0"/>
          </a:p>
        </p:txBody>
      </p:sp>
    </p:spTree>
    <p:extLst>
      <p:ext uri="{BB962C8B-B14F-4D97-AF65-F5344CB8AC3E}">
        <p14:creationId xmlns:p14="http://schemas.microsoft.com/office/powerpoint/2010/main" val="2128824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9AD51-7CAF-2E59-25FD-A3A7BC9203E1}"/>
              </a:ext>
            </a:extLst>
          </p:cNvPr>
          <p:cNvSpPr>
            <a:spLocks noGrp="1"/>
          </p:cNvSpPr>
          <p:nvPr>
            <p:ph type="title"/>
          </p:nvPr>
        </p:nvSpPr>
        <p:spPr>
          <a:xfrm>
            <a:off x="1295400" y="381000"/>
            <a:ext cx="7620000" cy="1158875"/>
          </a:xfrm>
        </p:spPr>
        <p:txBody>
          <a:bodyPr>
            <a:noAutofit/>
          </a:bodyPr>
          <a:lstStyle/>
          <a:p>
            <a:pPr algn="ctr"/>
            <a:r>
              <a:rPr lang="de-DE" sz="4000" dirty="0" err="1">
                <a:solidFill>
                  <a:srgbClr val="94BF1F"/>
                </a:solidFill>
                <a:latin typeface="+mn-lt"/>
              </a:rPr>
              <a:t>Scaffolding</a:t>
            </a:r>
            <a:r>
              <a:rPr lang="de-DE" sz="4000" dirty="0">
                <a:solidFill>
                  <a:srgbClr val="94BF1F"/>
                </a:solidFill>
                <a:latin typeface="+mn-lt"/>
              </a:rPr>
              <a:t> </a:t>
            </a:r>
            <a:br>
              <a:rPr lang="de-DE" sz="4000" dirty="0">
                <a:solidFill>
                  <a:srgbClr val="94BF1F"/>
                </a:solidFill>
                <a:latin typeface="+mn-lt"/>
              </a:rPr>
            </a:br>
            <a:r>
              <a:rPr lang="de-DE" sz="4000" dirty="0" err="1">
                <a:solidFill>
                  <a:srgbClr val="94BF1F"/>
                </a:solidFill>
                <a:latin typeface="+mn-lt"/>
              </a:rPr>
              <a:t>with</a:t>
            </a:r>
            <a:r>
              <a:rPr lang="de-DE" sz="4000" dirty="0">
                <a:solidFill>
                  <a:srgbClr val="94BF1F"/>
                </a:solidFill>
                <a:latin typeface="+mn-lt"/>
              </a:rPr>
              <a:t> </a:t>
            </a:r>
            <a:r>
              <a:rPr lang="de-DE" sz="4000" dirty="0" err="1">
                <a:solidFill>
                  <a:srgbClr val="94BF1F"/>
                </a:solidFill>
                <a:latin typeface="+mn-lt"/>
              </a:rPr>
              <a:t>teaching</a:t>
            </a:r>
            <a:r>
              <a:rPr lang="de-DE" sz="4000" dirty="0">
                <a:solidFill>
                  <a:srgbClr val="94BF1F"/>
                </a:solidFill>
                <a:latin typeface="+mn-lt"/>
              </a:rPr>
              <a:t> </a:t>
            </a:r>
            <a:r>
              <a:rPr lang="de-DE" sz="4000" dirty="0" err="1">
                <a:solidFill>
                  <a:srgbClr val="94BF1F"/>
                </a:solidFill>
                <a:latin typeface="+mn-lt"/>
              </a:rPr>
              <a:t>materials</a:t>
            </a:r>
            <a:endParaRPr lang="de-DE" sz="4000" dirty="0">
              <a:solidFill>
                <a:srgbClr val="94BF1F"/>
              </a:solidFill>
              <a:latin typeface="+mn-lt"/>
            </a:endParaRPr>
          </a:p>
        </p:txBody>
      </p:sp>
      <p:sp>
        <p:nvSpPr>
          <p:cNvPr id="3" name="Inhaltsplatzhalter 2">
            <a:extLst>
              <a:ext uri="{FF2B5EF4-FFF2-40B4-BE49-F238E27FC236}">
                <a16:creationId xmlns:a16="http://schemas.microsoft.com/office/drawing/2014/main" id="{CCDBEF5C-49E2-50F0-47BE-087770A178B8}"/>
              </a:ext>
            </a:extLst>
          </p:cNvPr>
          <p:cNvSpPr>
            <a:spLocks noGrp="1"/>
          </p:cNvSpPr>
          <p:nvPr>
            <p:ph sz="half" idx="1"/>
          </p:nvPr>
        </p:nvSpPr>
        <p:spPr>
          <a:xfrm>
            <a:off x="1066800" y="1737819"/>
            <a:ext cx="3867150" cy="4351338"/>
          </a:xfrm>
        </p:spPr>
        <p:txBody>
          <a:bodyPr>
            <a:normAutofit fontScale="70000" lnSpcReduction="20000"/>
          </a:bodyPr>
          <a:lstStyle/>
          <a:p>
            <a:pPr>
              <a:buFont typeface="Wingdings" pitchFamily="2" charset="2"/>
              <a:buChar char="§"/>
            </a:pPr>
            <a:r>
              <a:rPr lang="de-DE" dirty="0" err="1">
                <a:latin typeface="Calibri" panose="020F0502020204030204" pitchFamily="34" charset="0"/>
                <a:cs typeface="Calibri" panose="020F0502020204030204" pitchFamily="34" charset="0"/>
              </a:rPr>
              <a:t>language</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questions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operating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instructions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tips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advice</a:t>
            </a:r>
            <a:r>
              <a:rPr lang="de-DE" dirty="0">
                <a:latin typeface="Calibri" panose="020F0502020204030204" pitchFamily="34" charset="0"/>
                <a:cs typeface="Calibri" panose="020F0502020204030204" pitchFamily="34" charset="0"/>
              </a:rPr>
              <a:t> for </a:t>
            </a:r>
            <a:r>
              <a:rPr lang="de-DE" dirty="0" err="1">
                <a:latin typeface="Calibri" panose="020F0502020204030204" pitchFamily="34" charset="0"/>
                <a:cs typeface="Calibri" panose="020F0502020204030204" pitchFamily="34" charset="0"/>
              </a:rPr>
              <a:t>thinking</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learning</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lists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summaries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visual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image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photos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labelled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illustrations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titles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subtitles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nuggets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definitions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glossary</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colours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boxes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diagrams</a:t>
            </a:r>
            <a:r>
              <a:rPr lang="de-DE" dirty="0">
                <a:latin typeface="Calibri" panose="020F0502020204030204" pitchFamily="34" charset="0"/>
                <a:cs typeface="Calibri" panose="020F0502020204030204" pitchFamily="34" charset="0"/>
              </a:rPr>
              <a:t> ans </a:t>
            </a:r>
            <a:r>
              <a:rPr lang="de-DE" dirty="0" err="1">
                <a:latin typeface="Calibri" panose="020F0502020204030204" pitchFamily="34" charset="0"/>
                <a:cs typeface="Calibri" panose="020F0502020204030204" pitchFamily="34" charset="0"/>
              </a:rPr>
              <a:t>charts</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err="1">
                <a:latin typeface="Calibri" panose="020F0502020204030204" pitchFamily="34" charset="0"/>
                <a:cs typeface="Calibri" panose="020F0502020204030204" pitchFamily="34" charset="0"/>
              </a:rPr>
              <a:t>markings</a:t>
            </a:r>
            <a:r>
              <a:rPr lang="de-DE" dirty="0">
                <a:latin typeface="Calibri" panose="020F0502020204030204" pitchFamily="34" charset="0"/>
                <a:cs typeface="Calibri" panose="020F0502020204030204" pitchFamily="34" charset="0"/>
              </a:rPr>
              <a:t> in </a:t>
            </a:r>
            <a:r>
              <a:rPr lang="de-DE" dirty="0" err="1">
                <a:latin typeface="Calibri" panose="020F0502020204030204" pitchFamily="34" charset="0"/>
                <a:cs typeface="Calibri" panose="020F0502020204030204" pitchFamily="34" charset="0"/>
              </a:rPr>
              <a:t>text</a:t>
            </a:r>
            <a:endParaRPr lang="de-DE" dirty="0">
              <a:latin typeface="Calibri" panose="020F0502020204030204" pitchFamily="34" charset="0"/>
              <a:cs typeface="Calibri" panose="020F0502020204030204" pitchFamily="34" charset="0"/>
            </a:endParaRPr>
          </a:p>
          <a:p>
            <a:pPr>
              <a:buFont typeface="Wingdings" pitchFamily="2" charset="2"/>
              <a:buChar char="§"/>
            </a:pPr>
            <a:r>
              <a:rPr lang="de-DE" dirty="0">
                <a:latin typeface="Calibri" panose="020F0502020204030204" pitchFamily="34" charset="0"/>
                <a:cs typeface="Calibri" panose="020F0502020204030204" pitchFamily="34" charset="0"/>
              </a:rPr>
              <a:t>...</a:t>
            </a:r>
          </a:p>
          <a:p>
            <a:endParaRPr lang="de-DE" dirty="0"/>
          </a:p>
        </p:txBody>
      </p:sp>
      <p:pic>
        <p:nvPicPr>
          <p:cNvPr id="5" name="Inhaltsplatzhalter 4">
            <a:extLst>
              <a:ext uri="{FF2B5EF4-FFF2-40B4-BE49-F238E27FC236}">
                <a16:creationId xmlns:a16="http://schemas.microsoft.com/office/drawing/2014/main" id="{97CDC838-8383-9525-2261-F8D18EA27B05}"/>
              </a:ext>
            </a:extLst>
          </p:cNvPr>
          <p:cNvPicPr>
            <a:picLocks noGrp="1" noChangeAspect="1"/>
          </p:cNvPicPr>
          <p:nvPr>
            <p:ph sz="half" idx="2"/>
          </p:nvPr>
        </p:nvPicPr>
        <p:blipFill>
          <a:blip r:embed="rId2" cstate="email">
            <a:alphaModFix amt="85000"/>
            <a:extLst>
              <a:ext uri="{28A0092B-C50C-407E-A947-70E740481C1C}">
                <a14:useLocalDpi xmlns:a14="http://schemas.microsoft.com/office/drawing/2010/main"/>
              </a:ext>
            </a:extLst>
          </a:blip>
          <a:stretch>
            <a:fillRect/>
          </a:stretch>
        </p:blipFill>
        <p:spPr>
          <a:xfrm rot="916169">
            <a:off x="4710239" y="2511293"/>
            <a:ext cx="3867150" cy="2804390"/>
          </a:xfrm>
          <a:prstGeom prst="rect">
            <a:avLst/>
          </a:prstGeom>
        </p:spPr>
      </p:pic>
    </p:spTree>
    <p:extLst>
      <p:ext uri="{BB962C8B-B14F-4D97-AF65-F5344CB8AC3E}">
        <p14:creationId xmlns:p14="http://schemas.microsoft.com/office/powerpoint/2010/main" val="3841652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8F96E-E3AA-E69B-282E-FB7E63EDAC94}"/>
              </a:ext>
            </a:extLst>
          </p:cNvPr>
          <p:cNvSpPr>
            <a:spLocks noGrp="1"/>
          </p:cNvSpPr>
          <p:nvPr>
            <p:ph type="title"/>
          </p:nvPr>
        </p:nvSpPr>
        <p:spPr>
          <a:xfrm>
            <a:off x="1524000" y="685800"/>
            <a:ext cx="7543800" cy="792163"/>
          </a:xfrm>
        </p:spPr>
        <p:txBody>
          <a:bodyPr/>
          <a:lstStyle/>
          <a:p>
            <a:r>
              <a:rPr lang="de-DE" sz="4000" dirty="0" err="1"/>
              <a:t>Some</a:t>
            </a:r>
            <a:r>
              <a:rPr lang="de-DE" sz="4000" dirty="0"/>
              <a:t> </a:t>
            </a:r>
            <a:r>
              <a:rPr lang="de-DE" sz="4000" dirty="0" err="1"/>
              <a:t>recommendations</a:t>
            </a:r>
            <a:endParaRPr lang="de-DE" sz="4000" dirty="0"/>
          </a:p>
        </p:txBody>
      </p:sp>
      <p:sp>
        <p:nvSpPr>
          <p:cNvPr id="3" name="Inhaltsplatzhalter 2">
            <a:extLst>
              <a:ext uri="{FF2B5EF4-FFF2-40B4-BE49-F238E27FC236}">
                <a16:creationId xmlns:a16="http://schemas.microsoft.com/office/drawing/2014/main" id="{44ADAECA-5A67-18EF-D6D6-276F9FD31D0A}"/>
              </a:ext>
            </a:extLst>
          </p:cNvPr>
          <p:cNvSpPr>
            <a:spLocks noGrp="1"/>
          </p:cNvSpPr>
          <p:nvPr>
            <p:ph idx="1"/>
          </p:nvPr>
        </p:nvSpPr>
        <p:spPr>
          <a:xfrm>
            <a:off x="838200" y="1752600"/>
            <a:ext cx="8001000" cy="4191000"/>
          </a:xfrm>
        </p:spPr>
        <p:txBody>
          <a:bodyPr/>
          <a:lstStyle/>
          <a:p>
            <a:pPr>
              <a:buFont typeface="Wingdings" pitchFamily="2" charset="2"/>
              <a:buChar char="§"/>
            </a:pPr>
            <a:r>
              <a:rPr lang="en-GB" sz="2400" dirty="0"/>
              <a:t>Take into consideration what the learners already know about the subject in their first language</a:t>
            </a:r>
          </a:p>
          <a:p>
            <a:pPr>
              <a:buFont typeface="Wingdings" pitchFamily="2" charset="2"/>
              <a:buChar char="§"/>
            </a:pPr>
            <a:r>
              <a:rPr lang="en-GB" sz="2400" dirty="0"/>
              <a:t>First, reduce the language difficulties by providing support: this will allow access to more complex content and deeper learning in the school subject. </a:t>
            </a:r>
          </a:p>
          <a:p>
            <a:pPr>
              <a:buFont typeface="Wingdings" pitchFamily="2" charset="2"/>
              <a:buChar char="§"/>
            </a:pPr>
            <a:r>
              <a:rPr lang="en-GB" sz="2400" dirty="0"/>
              <a:t>Make language explicitly part of subject teaching:</a:t>
            </a:r>
          </a:p>
          <a:p>
            <a:pPr lvl="1">
              <a:buFont typeface="Wingdings" pitchFamily="2" charset="2"/>
              <a:buChar char="§"/>
            </a:pPr>
            <a:r>
              <a:rPr lang="en-GB" sz="2000" dirty="0"/>
              <a:t>Encourage your learners to identify language difficulties and ask for support</a:t>
            </a:r>
          </a:p>
          <a:p>
            <a:pPr lvl="1">
              <a:buFont typeface="Wingdings" pitchFamily="2" charset="2"/>
              <a:buChar char="§"/>
            </a:pPr>
            <a:r>
              <a:rPr lang="en-GB" sz="2000" dirty="0"/>
              <a:t>Make learners aware of language learning strategies and techniques</a:t>
            </a:r>
          </a:p>
          <a:p>
            <a:pPr lvl="1">
              <a:buFont typeface="Wingdings" pitchFamily="2" charset="2"/>
              <a:buChar char="§"/>
            </a:pPr>
            <a:r>
              <a:rPr lang="en-GB" sz="2000" dirty="0"/>
              <a:t>Encourage them to self assess their linguistic skills in your subject. </a:t>
            </a:r>
          </a:p>
        </p:txBody>
      </p:sp>
    </p:spTree>
    <p:extLst>
      <p:ext uri="{BB962C8B-B14F-4D97-AF65-F5344CB8AC3E}">
        <p14:creationId xmlns:p14="http://schemas.microsoft.com/office/powerpoint/2010/main" val="4097238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E78DD2-1E4A-BF0F-A3D8-B7AB2A0F6AB2}"/>
              </a:ext>
            </a:extLst>
          </p:cNvPr>
          <p:cNvSpPr>
            <a:spLocks noGrp="1"/>
          </p:cNvSpPr>
          <p:nvPr>
            <p:ph type="title"/>
          </p:nvPr>
        </p:nvSpPr>
        <p:spPr>
          <a:xfrm>
            <a:off x="1524000" y="533400"/>
            <a:ext cx="6705600" cy="792163"/>
          </a:xfrm>
        </p:spPr>
        <p:txBody>
          <a:bodyPr/>
          <a:lstStyle/>
          <a:p>
            <a:r>
              <a:rPr lang="de-DE" sz="4000" dirty="0"/>
              <a:t>Further </a:t>
            </a:r>
            <a:r>
              <a:rPr lang="de-DE" sz="4000" dirty="0" err="1"/>
              <a:t>ideas</a:t>
            </a:r>
            <a:r>
              <a:rPr lang="de-DE" sz="4000" dirty="0"/>
              <a:t> to </a:t>
            </a:r>
            <a:r>
              <a:rPr lang="de-DE" sz="4000" dirty="0" err="1"/>
              <a:t>explore</a:t>
            </a:r>
            <a:r>
              <a:rPr lang="de-DE" sz="4000" dirty="0"/>
              <a:t>…</a:t>
            </a:r>
          </a:p>
        </p:txBody>
      </p:sp>
      <p:sp>
        <p:nvSpPr>
          <p:cNvPr id="4" name="Inhaltsplatzhalter 3">
            <a:extLst>
              <a:ext uri="{FF2B5EF4-FFF2-40B4-BE49-F238E27FC236}">
                <a16:creationId xmlns:a16="http://schemas.microsoft.com/office/drawing/2014/main" id="{A75CE77B-0012-D4B4-E981-0A6E06ECF709}"/>
              </a:ext>
            </a:extLst>
          </p:cNvPr>
          <p:cNvSpPr>
            <a:spLocks noGrp="1"/>
          </p:cNvSpPr>
          <p:nvPr>
            <p:ph idx="1"/>
          </p:nvPr>
        </p:nvSpPr>
        <p:spPr>
          <a:xfrm>
            <a:off x="609600" y="2667000"/>
            <a:ext cx="8305800" cy="2971800"/>
          </a:xfrm>
        </p:spPr>
        <p:txBody>
          <a:bodyPr/>
          <a:lstStyle/>
          <a:p>
            <a:pPr>
              <a:buFont typeface="Wingdings" pitchFamily="2" charset="2"/>
              <a:buChar char="§"/>
            </a:pPr>
            <a:r>
              <a:rPr lang="en-GB" sz="2800" dirty="0"/>
              <a:t>SMC-Supporting Multilingual Classrooms : </a:t>
            </a:r>
            <a:r>
              <a:rPr lang="en-GB" sz="2800" dirty="0">
                <a:hlinkClick r:id="rId2"/>
              </a:rPr>
              <a:t>Recommendations for teachers</a:t>
            </a:r>
            <a:r>
              <a:rPr lang="en-GB" sz="2800" dirty="0"/>
              <a:t> </a:t>
            </a:r>
          </a:p>
          <a:p>
            <a:pPr>
              <a:buFont typeface="Wingdings" pitchFamily="2" charset="2"/>
              <a:buChar char="§"/>
            </a:pPr>
            <a:r>
              <a:rPr lang="fr-FR" sz="2800" dirty="0"/>
              <a:t>ECML </a:t>
            </a:r>
            <a:r>
              <a:rPr lang="fr-FR" sz="2800" dirty="0" err="1"/>
              <a:t>project</a:t>
            </a:r>
            <a:r>
              <a:rPr lang="fr-FR" sz="2800" dirty="0"/>
              <a:t> </a:t>
            </a:r>
            <a:r>
              <a:rPr lang="fr-FR" sz="2800" dirty="0">
                <a:hlinkClick r:id="rId3"/>
              </a:rPr>
              <a:t>Pluriliteracies</a:t>
            </a:r>
            <a:r>
              <a:rPr lang="fr-FR" sz="2800" dirty="0"/>
              <a:t> : </a:t>
            </a:r>
            <a:r>
              <a:rPr lang="fr-FR" sz="2800" dirty="0">
                <a:hlinkClick r:id="rId4"/>
              </a:rPr>
              <a:t>Learning materials </a:t>
            </a:r>
            <a:endParaRPr lang="fr-FR" sz="2800" i="1" dirty="0"/>
          </a:p>
          <a:p>
            <a:pPr>
              <a:buFont typeface="Wingdings" pitchFamily="2" charset="2"/>
              <a:buChar char="§"/>
            </a:pPr>
            <a:r>
              <a:rPr lang="fr-CH" sz="2800" dirty="0"/>
              <a:t>ECML </a:t>
            </a:r>
            <a:r>
              <a:rPr lang="fr-CH" sz="2800" dirty="0" err="1"/>
              <a:t>project</a:t>
            </a:r>
            <a:r>
              <a:rPr lang="fr-CH" sz="2800" dirty="0"/>
              <a:t> </a:t>
            </a:r>
            <a:r>
              <a:rPr lang="fr-CH" sz="2800" dirty="0">
                <a:hlinkClick r:id="rId5"/>
              </a:rPr>
              <a:t>MALEDIVE</a:t>
            </a:r>
            <a:r>
              <a:rPr lang="fr-CH" sz="2800" dirty="0"/>
              <a:t>: </a:t>
            </a:r>
            <a:r>
              <a:rPr lang="fr-CH" sz="2800" dirty="0">
                <a:hlinkClick r:id="rId6"/>
              </a:rPr>
              <a:t>Scaffolding</a:t>
            </a:r>
            <a:endParaRPr lang="fr-CH" sz="2800" dirty="0"/>
          </a:p>
          <a:p>
            <a:pPr>
              <a:buFont typeface="Wingdings" pitchFamily="2" charset="2"/>
              <a:buChar char="§"/>
            </a:pPr>
            <a:r>
              <a:rPr lang="fr-CH" sz="2800" dirty="0"/>
              <a:t>ECML </a:t>
            </a:r>
            <a:r>
              <a:rPr lang="fr-CH" sz="2800" dirty="0" err="1"/>
              <a:t>project</a:t>
            </a:r>
            <a:r>
              <a:rPr lang="fr-CH" sz="2800" dirty="0"/>
              <a:t> </a:t>
            </a:r>
            <a:r>
              <a:rPr lang="fr-CH" sz="2800" dirty="0">
                <a:hlinkClick r:id="rId7"/>
              </a:rPr>
              <a:t>Language in Subjects</a:t>
            </a:r>
          </a:p>
          <a:p>
            <a:pPr lvl="1">
              <a:buFont typeface="Wingdings" pitchFamily="2" charset="2"/>
              <a:buChar char="§"/>
            </a:pPr>
            <a:r>
              <a:rPr lang="fr-CH" sz="2400" dirty="0">
                <a:hlinkClick r:id="rId7"/>
              </a:rPr>
              <a:t>Check-list for language sensitive teaching</a:t>
            </a:r>
            <a:r>
              <a:rPr lang="fr-CH" sz="2400" dirty="0"/>
              <a:t> </a:t>
            </a:r>
          </a:p>
          <a:p>
            <a:pPr lvl="1">
              <a:buFont typeface="Wingdings" pitchFamily="2" charset="2"/>
              <a:buChar char="§"/>
            </a:pPr>
            <a:r>
              <a:rPr lang="de-DE" sz="2400" dirty="0">
                <a:solidFill>
                  <a:schemeClr val="dk1"/>
                </a:solidFill>
                <a:ea typeface="Calibri"/>
                <a:cs typeface="Calibri"/>
                <a:sym typeface="Calibri"/>
                <a:hlinkClick r:id="rId8"/>
              </a:rPr>
              <a:t>CEFR linked descriptors for mathematics and history/civics</a:t>
            </a:r>
            <a:endParaRPr lang="de-DE" sz="2400" dirty="0">
              <a:solidFill>
                <a:schemeClr val="dk1"/>
              </a:solidFill>
              <a:ea typeface="Calibri"/>
              <a:cs typeface="Calibri"/>
              <a:sym typeface="Calibri"/>
            </a:endParaRPr>
          </a:p>
          <a:p>
            <a:pPr>
              <a:buFont typeface="Wingdings" pitchFamily="2" charset="2"/>
              <a:buChar char="§"/>
            </a:pPr>
            <a:endParaRPr lang="en-GB" sz="2800" dirty="0"/>
          </a:p>
          <a:p>
            <a:pPr marL="0" indent="0">
              <a:buNone/>
            </a:pPr>
            <a:endParaRPr lang="fr-FR" dirty="0"/>
          </a:p>
          <a:p>
            <a:endParaRPr lang="de-DE" dirty="0"/>
          </a:p>
        </p:txBody>
      </p:sp>
      <p:pic>
        <p:nvPicPr>
          <p:cNvPr id="5" name="Google Shape;818;p106">
            <a:extLst>
              <a:ext uri="{FF2B5EF4-FFF2-40B4-BE49-F238E27FC236}">
                <a16:creationId xmlns:a16="http://schemas.microsoft.com/office/drawing/2014/main" id="{AEED7FAA-5ABA-0D97-8795-BA7A588C2187}"/>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28800" y="1550356"/>
            <a:ext cx="1743075" cy="887413"/>
          </a:xfrm>
          <a:prstGeom prst="rect">
            <a:avLst/>
          </a:prstGeom>
          <a:noFill/>
          <a:ln>
            <a:noFill/>
          </a:ln>
        </p:spPr>
      </p:pic>
      <p:pic>
        <p:nvPicPr>
          <p:cNvPr id="2050" name="Picture 2">
            <a:extLst>
              <a:ext uri="{FF2B5EF4-FFF2-40B4-BE49-F238E27FC236}">
                <a16:creationId xmlns:a16="http://schemas.microsoft.com/office/drawing/2014/main" id="{18F9160E-4CAA-D360-8BAE-75DDF67FDC7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57650" y="1296409"/>
            <a:ext cx="1452950" cy="134039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C613C8F1-650A-3BDD-8C2A-C934892753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52950" y="1640921"/>
            <a:ext cx="1866900" cy="796848"/>
          </a:xfrm>
          <a:prstGeom prst="rect">
            <a:avLst/>
          </a:prstGeom>
        </p:spPr>
      </p:pic>
    </p:spTree>
    <p:extLst>
      <p:ext uri="{BB962C8B-B14F-4D97-AF65-F5344CB8AC3E}">
        <p14:creationId xmlns:p14="http://schemas.microsoft.com/office/powerpoint/2010/main" val="1244135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C27BB8-3E0E-449A-C059-FCA78D05D2DC}"/>
              </a:ext>
            </a:extLst>
          </p:cNvPr>
          <p:cNvSpPr>
            <a:spLocks noGrp="1"/>
          </p:cNvSpPr>
          <p:nvPr>
            <p:ph type="title"/>
          </p:nvPr>
        </p:nvSpPr>
        <p:spPr>
          <a:xfrm>
            <a:off x="831084" y="381000"/>
            <a:ext cx="8291512" cy="792163"/>
          </a:xfrm>
        </p:spPr>
        <p:txBody>
          <a:bodyPr/>
          <a:lstStyle/>
          <a:p>
            <a:r>
              <a:rPr lang="de-DE" sz="4000" dirty="0">
                <a:latin typeface="+mn-lt"/>
              </a:rPr>
              <a:t>Multilingual </a:t>
            </a:r>
            <a:r>
              <a:rPr lang="de-DE" sz="4000" dirty="0" err="1">
                <a:latin typeface="+mn-lt"/>
              </a:rPr>
              <a:t>education</a:t>
            </a:r>
            <a:r>
              <a:rPr lang="de-DE" sz="4000" dirty="0">
                <a:latin typeface="+mn-lt"/>
              </a:rPr>
              <a:t> </a:t>
            </a:r>
            <a:br>
              <a:rPr lang="de-DE" sz="4000" dirty="0">
                <a:latin typeface="+mn-lt"/>
              </a:rPr>
            </a:br>
            <a:r>
              <a:rPr lang="de-DE" sz="4000" dirty="0" err="1">
                <a:latin typeface="+mn-lt"/>
              </a:rPr>
              <a:t>for</a:t>
            </a:r>
            <a:r>
              <a:rPr lang="de-DE" sz="4000" dirty="0">
                <a:latin typeface="+mn-lt"/>
              </a:rPr>
              <a:t> a </a:t>
            </a:r>
            <a:r>
              <a:rPr lang="de-DE" sz="4000" dirty="0" err="1">
                <a:latin typeface="+mn-lt"/>
              </a:rPr>
              <a:t>more</a:t>
            </a:r>
            <a:r>
              <a:rPr lang="de-DE" sz="4000" dirty="0">
                <a:latin typeface="+mn-lt"/>
              </a:rPr>
              <a:t> </a:t>
            </a:r>
            <a:r>
              <a:rPr lang="de-DE" sz="4000" dirty="0" err="1">
                <a:latin typeface="+mn-lt"/>
              </a:rPr>
              <a:t>peaceful</a:t>
            </a:r>
            <a:r>
              <a:rPr lang="de-DE" sz="4000" dirty="0">
                <a:latin typeface="+mn-lt"/>
              </a:rPr>
              <a:t> </a:t>
            </a:r>
            <a:r>
              <a:rPr lang="de-DE" sz="4000" dirty="0" err="1">
                <a:latin typeface="+mn-lt"/>
              </a:rPr>
              <a:t>world</a:t>
            </a:r>
            <a:endParaRPr lang="de-DE" sz="4000" dirty="0">
              <a:latin typeface="+mn-lt"/>
            </a:endParaRPr>
          </a:p>
        </p:txBody>
      </p:sp>
      <p:sp>
        <p:nvSpPr>
          <p:cNvPr id="4" name="Inhaltsplatzhalter 3">
            <a:extLst>
              <a:ext uri="{FF2B5EF4-FFF2-40B4-BE49-F238E27FC236}">
                <a16:creationId xmlns:a16="http://schemas.microsoft.com/office/drawing/2014/main" id="{5A1AA0F0-51F7-BDE1-C967-89FA78F1E25F}"/>
              </a:ext>
            </a:extLst>
          </p:cNvPr>
          <p:cNvSpPr>
            <a:spLocks noGrp="1"/>
          </p:cNvSpPr>
          <p:nvPr>
            <p:ph idx="1"/>
          </p:nvPr>
        </p:nvSpPr>
        <p:spPr>
          <a:xfrm>
            <a:off x="381000" y="1676400"/>
            <a:ext cx="8458200" cy="4114800"/>
          </a:xfrm>
        </p:spPr>
        <p:txBody>
          <a:bodyPr/>
          <a:lstStyle/>
          <a:p>
            <a:r>
              <a:rPr lang="de-DE" sz="2400" dirty="0" err="1"/>
              <a:t>Taking</a:t>
            </a:r>
            <a:r>
              <a:rPr lang="de-DE" sz="2400" dirty="0"/>
              <a:t> in </a:t>
            </a:r>
            <a:r>
              <a:rPr lang="de-DE" sz="2400" dirty="0" err="1"/>
              <a:t>refugees</a:t>
            </a:r>
            <a:r>
              <a:rPr lang="de-DE" sz="2400" dirty="0"/>
              <a:t>, </a:t>
            </a:r>
            <a:r>
              <a:rPr lang="de-DE" sz="2400" dirty="0" err="1"/>
              <a:t>giving</a:t>
            </a:r>
            <a:r>
              <a:rPr lang="de-DE" sz="2400" dirty="0"/>
              <a:t> </a:t>
            </a:r>
            <a:r>
              <a:rPr lang="de-DE" sz="2400" dirty="0" err="1"/>
              <a:t>them</a:t>
            </a:r>
            <a:r>
              <a:rPr lang="de-DE" sz="2400" dirty="0"/>
              <a:t> a </a:t>
            </a:r>
            <a:r>
              <a:rPr lang="de-DE" sz="2400" dirty="0" err="1"/>
              <a:t>new</a:t>
            </a:r>
            <a:r>
              <a:rPr lang="de-DE" sz="2400" dirty="0"/>
              <a:t> </a:t>
            </a:r>
            <a:r>
              <a:rPr lang="de-DE" sz="2400" dirty="0" err="1"/>
              <a:t>chance</a:t>
            </a:r>
            <a:r>
              <a:rPr lang="de-DE" sz="2400" dirty="0"/>
              <a:t> </a:t>
            </a:r>
            <a:r>
              <a:rPr lang="de-DE" sz="2400" dirty="0" err="1"/>
              <a:t>to</a:t>
            </a:r>
            <a:r>
              <a:rPr lang="de-DE" sz="2400" dirty="0"/>
              <a:t> </a:t>
            </a:r>
            <a:r>
              <a:rPr lang="de-DE" sz="2400" dirty="0" err="1"/>
              <a:t>regain</a:t>
            </a:r>
            <a:r>
              <a:rPr lang="de-DE" sz="2400" dirty="0"/>
              <a:t> </a:t>
            </a:r>
            <a:r>
              <a:rPr lang="de-DE" sz="2400" dirty="0" err="1"/>
              <a:t>some</a:t>
            </a:r>
            <a:r>
              <a:rPr lang="de-DE" sz="2400" dirty="0"/>
              <a:t> </a:t>
            </a:r>
            <a:r>
              <a:rPr lang="de-DE" sz="2400" dirty="0" err="1"/>
              <a:t>stability</a:t>
            </a:r>
            <a:r>
              <a:rPr lang="de-DE" sz="2400" dirty="0"/>
              <a:t> and </a:t>
            </a:r>
            <a:r>
              <a:rPr lang="de-DE" sz="2400" dirty="0" err="1"/>
              <a:t>to</a:t>
            </a:r>
            <a:r>
              <a:rPr lang="de-DE" sz="2400" dirty="0"/>
              <a:t> </a:t>
            </a:r>
            <a:r>
              <a:rPr lang="de-DE" sz="2400" dirty="0" err="1"/>
              <a:t>take</a:t>
            </a:r>
            <a:r>
              <a:rPr lang="de-DE" sz="2400" dirty="0"/>
              <a:t> back </a:t>
            </a:r>
            <a:r>
              <a:rPr lang="de-DE" sz="2400" dirty="0" err="1"/>
              <a:t>ownership</a:t>
            </a:r>
            <a:r>
              <a:rPr lang="de-DE" sz="2400" dirty="0"/>
              <a:t> </a:t>
            </a:r>
            <a:r>
              <a:rPr lang="de-DE" sz="2400" dirty="0" err="1"/>
              <a:t>of</a:t>
            </a:r>
            <a:r>
              <a:rPr lang="de-DE" sz="2400" dirty="0"/>
              <a:t> </a:t>
            </a:r>
            <a:r>
              <a:rPr lang="de-DE" sz="2400" dirty="0" err="1"/>
              <a:t>their</a:t>
            </a:r>
            <a:r>
              <a:rPr lang="de-DE" sz="2400" dirty="0"/>
              <a:t> </a:t>
            </a:r>
            <a:r>
              <a:rPr lang="de-DE" sz="2400" dirty="0" err="1"/>
              <a:t>future</a:t>
            </a:r>
            <a:r>
              <a:rPr lang="de-DE" sz="2400" dirty="0"/>
              <a:t> </a:t>
            </a:r>
            <a:r>
              <a:rPr lang="de-DE" sz="2400" dirty="0" err="1"/>
              <a:t>is</a:t>
            </a:r>
            <a:r>
              <a:rPr lang="de-DE" sz="2400" dirty="0"/>
              <a:t> a </a:t>
            </a:r>
            <a:r>
              <a:rPr lang="de-DE" sz="2400" dirty="0" err="1"/>
              <a:t>difficult</a:t>
            </a:r>
            <a:r>
              <a:rPr lang="de-DE" sz="2400" dirty="0"/>
              <a:t> </a:t>
            </a:r>
            <a:r>
              <a:rPr lang="de-DE" sz="2400" dirty="0" err="1"/>
              <a:t>task</a:t>
            </a:r>
            <a:r>
              <a:rPr lang="de-DE" sz="2400" dirty="0"/>
              <a:t>. </a:t>
            </a:r>
          </a:p>
          <a:p>
            <a:r>
              <a:rPr lang="de-DE" sz="2400" dirty="0" err="1"/>
              <a:t>It</a:t>
            </a:r>
            <a:r>
              <a:rPr lang="de-DE" sz="2400" dirty="0"/>
              <a:t> </a:t>
            </a:r>
            <a:r>
              <a:rPr lang="de-DE" sz="2400" dirty="0" err="1"/>
              <a:t>is</a:t>
            </a:r>
            <a:r>
              <a:rPr lang="de-DE" sz="2400" dirty="0"/>
              <a:t> also an </a:t>
            </a:r>
            <a:r>
              <a:rPr lang="de-DE" sz="2400" dirty="0" err="1"/>
              <a:t>ethical</a:t>
            </a:r>
            <a:r>
              <a:rPr lang="de-DE" sz="2400" dirty="0"/>
              <a:t> </a:t>
            </a:r>
            <a:r>
              <a:rPr lang="de-DE" sz="2400" dirty="0" err="1"/>
              <a:t>issue</a:t>
            </a:r>
            <a:r>
              <a:rPr lang="de-DE" sz="2400" dirty="0"/>
              <a:t> </a:t>
            </a:r>
            <a:r>
              <a:rPr lang="de-DE" sz="2400" dirty="0" err="1"/>
              <a:t>that</a:t>
            </a:r>
            <a:r>
              <a:rPr lang="de-DE" sz="2400" dirty="0"/>
              <a:t> </a:t>
            </a:r>
            <a:r>
              <a:rPr lang="de-DE" sz="2400" dirty="0" err="1"/>
              <a:t>concerns</a:t>
            </a:r>
            <a:r>
              <a:rPr lang="de-DE" sz="2400" dirty="0"/>
              <a:t> </a:t>
            </a:r>
            <a:r>
              <a:rPr lang="de-DE" sz="2400" dirty="0" err="1"/>
              <a:t>us</a:t>
            </a:r>
            <a:r>
              <a:rPr lang="de-DE" sz="2400" dirty="0"/>
              <a:t> all </a:t>
            </a:r>
            <a:r>
              <a:rPr lang="de-DE" sz="2400" dirty="0" err="1"/>
              <a:t>of</a:t>
            </a:r>
            <a:r>
              <a:rPr lang="de-DE" sz="2400" dirty="0"/>
              <a:t> </a:t>
            </a:r>
            <a:r>
              <a:rPr lang="de-DE" sz="2400" dirty="0" err="1"/>
              <a:t>us</a:t>
            </a:r>
            <a:r>
              <a:rPr lang="de-DE" sz="2400" dirty="0"/>
              <a:t>: </a:t>
            </a:r>
            <a:r>
              <a:rPr lang="de-DE" sz="2400" dirty="0" err="1"/>
              <a:t>it</a:t>
            </a:r>
            <a:r>
              <a:rPr lang="de-DE" sz="2400" dirty="0"/>
              <a:t> </a:t>
            </a:r>
            <a:r>
              <a:rPr lang="de-DE" sz="2400" dirty="0" err="1"/>
              <a:t>is</a:t>
            </a:r>
            <a:r>
              <a:rPr lang="de-DE" sz="2400" dirty="0"/>
              <a:t> </a:t>
            </a:r>
            <a:r>
              <a:rPr lang="de-DE" sz="2400" dirty="0" err="1"/>
              <a:t>about</a:t>
            </a:r>
            <a:r>
              <a:rPr lang="de-DE" sz="2400" dirty="0"/>
              <a:t> </a:t>
            </a:r>
            <a:r>
              <a:rPr lang="de-DE" sz="2400" dirty="0" err="1"/>
              <a:t>respecting</a:t>
            </a:r>
            <a:r>
              <a:rPr lang="de-DE" sz="2400" dirty="0"/>
              <a:t> human </a:t>
            </a:r>
            <a:r>
              <a:rPr lang="de-DE" sz="2400" dirty="0" err="1"/>
              <a:t>rights</a:t>
            </a:r>
            <a:r>
              <a:rPr lang="de-DE" sz="2400" dirty="0"/>
              <a:t> and </a:t>
            </a:r>
            <a:r>
              <a:rPr lang="de-DE" sz="2400" dirty="0" err="1"/>
              <a:t>democratic</a:t>
            </a:r>
            <a:r>
              <a:rPr lang="de-DE" sz="2400" dirty="0"/>
              <a:t> </a:t>
            </a:r>
            <a:r>
              <a:rPr lang="de-DE" sz="2400" dirty="0" err="1"/>
              <a:t>values</a:t>
            </a:r>
            <a:r>
              <a:rPr lang="de-DE" sz="2400" dirty="0"/>
              <a:t> </a:t>
            </a:r>
            <a:r>
              <a:rPr lang="de-DE" sz="2400" dirty="0" err="1"/>
              <a:t>to</a:t>
            </a:r>
            <a:r>
              <a:rPr lang="de-DE" sz="2400" dirty="0"/>
              <a:t> </a:t>
            </a:r>
            <a:r>
              <a:rPr lang="de-DE" sz="2400" dirty="0" err="1"/>
              <a:t>move</a:t>
            </a:r>
            <a:r>
              <a:rPr lang="de-DE" sz="2400" dirty="0"/>
              <a:t> </a:t>
            </a:r>
            <a:r>
              <a:rPr lang="de-DE" sz="2400" dirty="0" err="1"/>
              <a:t>towards</a:t>
            </a:r>
            <a:r>
              <a:rPr lang="de-DE" sz="2400" dirty="0"/>
              <a:t> a </a:t>
            </a:r>
            <a:r>
              <a:rPr lang="de-DE" sz="2400" dirty="0" err="1"/>
              <a:t>more</a:t>
            </a:r>
            <a:r>
              <a:rPr lang="de-DE" sz="2400" dirty="0"/>
              <a:t> </a:t>
            </a:r>
            <a:r>
              <a:rPr lang="de-DE" sz="2400" dirty="0" err="1"/>
              <a:t>peaceful</a:t>
            </a:r>
            <a:r>
              <a:rPr lang="de-DE" sz="2400" dirty="0"/>
              <a:t> </a:t>
            </a:r>
            <a:r>
              <a:rPr lang="de-DE" sz="2400" dirty="0" err="1"/>
              <a:t>world</a:t>
            </a:r>
            <a:r>
              <a:rPr lang="de-DE" sz="2400" dirty="0"/>
              <a:t>.</a:t>
            </a:r>
          </a:p>
          <a:p>
            <a:r>
              <a:rPr lang="de-DE" sz="2400" dirty="0" err="1"/>
              <a:t>Beyond</a:t>
            </a:r>
            <a:r>
              <a:rPr lang="de-DE" sz="2400" dirty="0"/>
              <a:t> </a:t>
            </a:r>
            <a:r>
              <a:rPr lang="de-DE" sz="2400" dirty="0" err="1"/>
              <a:t>the</a:t>
            </a:r>
            <a:r>
              <a:rPr lang="de-DE" sz="2400" dirty="0"/>
              <a:t> </a:t>
            </a:r>
            <a:r>
              <a:rPr lang="de-DE" sz="2400" dirty="0" err="1"/>
              <a:t>current</a:t>
            </a:r>
            <a:r>
              <a:rPr lang="de-DE" sz="2400" dirty="0"/>
              <a:t> </a:t>
            </a:r>
            <a:r>
              <a:rPr lang="de-DE" sz="2400" dirty="0" err="1"/>
              <a:t>situation</a:t>
            </a:r>
            <a:r>
              <a:rPr lang="de-DE" sz="2400" dirty="0"/>
              <a:t>, </a:t>
            </a:r>
            <a:r>
              <a:rPr lang="de-DE" sz="2400" dirty="0" err="1"/>
              <a:t>there</a:t>
            </a:r>
            <a:r>
              <a:rPr lang="de-DE" sz="2400" dirty="0"/>
              <a:t> </a:t>
            </a:r>
            <a:r>
              <a:rPr lang="de-DE" sz="2400" dirty="0" err="1"/>
              <a:t>are</a:t>
            </a:r>
            <a:r>
              <a:rPr lang="de-DE" sz="2400" dirty="0"/>
              <a:t> </a:t>
            </a:r>
            <a:r>
              <a:rPr lang="de-DE" sz="2400" dirty="0" err="1"/>
              <a:t>many</a:t>
            </a:r>
            <a:r>
              <a:rPr lang="de-DE" sz="2400" dirty="0"/>
              <a:t> </a:t>
            </a:r>
            <a:r>
              <a:rPr lang="de-DE" sz="2400" dirty="0" err="1"/>
              <a:t>reasons</a:t>
            </a:r>
            <a:r>
              <a:rPr lang="de-DE" sz="2400" dirty="0"/>
              <a:t> </a:t>
            </a:r>
            <a:r>
              <a:rPr lang="de-DE" sz="2400" dirty="0" err="1"/>
              <a:t>why</a:t>
            </a:r>
            <a:r>
              <a:rPr lang="de-DE" sz="2400" dirty="0"/>
              <a:t> </a:t>
            </a:r>
            <a:r>
              <a:rPr lang="de-DE" sz="2400" dirty="0" err="1"/>
              <a:t>many</a:t>
            </a:r>
            <a:r>
              <a:rPr lang="de-DE" sz="2400" dirty="0"/>
              <a:t> </a:t>
            </a:r>
            <a:r>
              <a:rPr lang="de-DE" sz="2400" dirty="0" err="1"/>
              <a:t>people</a:t>
            </a:r>
            <a:r>
              <a:rPr lang="de-DE" sz="2400" dirty="0"/>
              <a:t> in </a:t>
            </a:r>
            <a:r>
              <a:rPr lang="de-DE" sz="2400" dirty="0" err="1"/>
              <a:t>the</a:t>
            </a:r>
            <a:r>
              <a:rPr lang="de-DE" sz="2400" dirty="0"/>
              <a:t> </a:t>
            </a:r>
            <a:r>
              <a:rPr lang="de-DE" sz="2400" dirty="0" err="1"/>
              <a:t>world</a:t>
            </a:r>
            <a:r>
              <a:rPr lang="de-DE" sz="2400" dirty="0"/>
              <a:t> </a:t>
            </a:r>
            <a:r>
              <a:rPr lang="de-DE" sz="2400" dirty="0" err="1"/>
              <a:t>have</a:t>
            </a:r>
            <a:r>
              <a:rPr lang="de-DE" sz="2400" dirty="0"/>
              <a:t> </a:t>
            </a:r>
            <a:r>
              <a:rPr lang="de-DE" sz="2400" dirty="0" err="1"/>
              <a:t>to</a:t>
            </a:r>
            <a:r>
              <a:rPr lang="de-DE" sz="2400" dirty="0"/>
              <a:t> </a:t>
            </a:r>
            <a:r>
              <a:rPr lang="de-DE" sz="2400" dirty="0" err="1"/>
              <a:t>leave</a:t>
            </a:r>
            <a:r>
              <a:rPr lang="de-DE" sz="2400" dirty="0"/>
              <a:t> </a:t>
            </a:r>
            <a:r>
              <a:rPr lang="de-DE" sz="2400" dirty="0" err="1"/>
              <a:t>their</a:t>
            </a:r>
            <a:r>
              <a:rPr lang="de-DE" sz="2400" dirty="0"/>
              <a:t> </a:t>
            </a:r>
            <a:r>
              <a:rPr lang="de-DE" sz="2400" dirty="0" err="1"/>
              <a:t>homes</a:t>
            </a:r>
            <a:r>
              <a:rPr lang="de-DE" sz="2400" dirty="0"/>
              <a:t>.</a:t>
            </a:r>
          </a:p>
          <a:p>
            <a:r>
              <a:rPr lang="de-DE" sz="2400" dirty="0"/>
              <a:t>In </a:t>
            </a:r>
            <a:r>
              <a:rPr lang="de-DE" sz="2400" dirty="0" err="1"/>
              <a:t>this</a:t>
            </a:r>
            <a:r>
              <a:rPr lang="de-DE" sz="2400" dirty="0"/>
              <a:t> sense, multilingual </a:t>
            </a:r>
            <a:r>
              <a:rPr lang="de-DE" sz="2400" dirty="0" err="1"/>
              <a:t>education</a:t>
            </a:r>
            <a:r>
              <a:rPr lang="de-DE" sz="2400" dirty="0"/>
              <a:t> </a:t>
            </a:r>
            <a:r>
              <a:rPr lang="de-DE" sz="2400" dirty="0" err="1"/>
              <a:t>is</a:t>
            </a:r>
            <a:r>
              <a:rPr lang="de-DE" sz="2400" dirty="0"/>
              <a:t> a positive </a:t>
            </a:r>
            <a:r>
              <a:rPr lang="de-DE" sz="2400" dirty="0" err="1"/>
              <a:t>response</a:t>
            </a:r>
            <a:r>
              <a:rPr lang="de-DE" sz="2400" dirty="0"/>
              <a:t> </a:t>
            </a:r>
            <a:r>
              <a:rPr lang="de-DE" sz="2400" dirty="0" err="1"/>
              <a:t>to</a:t>
            </a:r>
            <a:r>
              <a:rPr lang="de-DE" sz="2400" dirty="0"/>
              <a:t> </a:t>
            </a:r>
            <a:r>
              <a:rPr lang="de-DE" sz="2400" dirty="0" err="1"/>
              <a:t>our</a:t>
            </a:r>
            <a:r>
              <a:rPr lang="de-DE" sz="2400" dirty="0"/>
              <a:t> </a:t>
            </a:r>
            <a:r>
              <a:rPr lang="de-DE" sz="2400" dirty="0" err="1"/>
              <a:t>changing</a:t>
            </a:r>
            <a:r>
              <a:rPr lang="de-DE" sz="2400" dirty="0"/>
              <a:t> </a:t>
            </a:r>
            <a:r>
              <a:rPr lang="de-DE" sz="2400" dirty="0" err="1"/>
              <a:t>world</a:t>
            </a:r>
            <a:r>
              <a:rPr lang="de-DE" sz="2400" dirty="0"/>
              <a:t>: </a:t>
            </a:r>
            <a:r>
              <a:rPr lang="de-DE" sz="2400" dirty="0" err="1"/>
              <a:t>it</a:t>
            </a:r>
            <a:r>
              <a:rPr lang="de-DE" sz="2400" dirty="0"/>
              <a:t> </a:t>
            </a:r>
            <a:r>
              <a:rPr lang="de-DE" sz="2400" dirty="0" err="1"/>
              <a:t>should</a:t>
            </a:r>
            <a:r>
              <a:rPr lang="de-DE" sz="2400" dirty="0"/>
              <a:t> </a:t>
            </a:r>
            <a:r>
              <a:rPr lang="de-DE" sz="2400" dirty="0" err="1"/>
              <a:t>become</a:t>
            </a:r>
            <a:r>
              <a:rPr lang="de-DE" sz="2400" dirty="0"/>
              <a:t> </a:t>
            </a:r>
            <a:r>
              <a:rPr lang="de-DE" sz="2400" dirty="0" err="1"/>
              <a:t>accessible</a:t>
            </a:r>
            <a:r>
              <a:rPr lang="de-DE" sz="2400" dirty="0"/>
              <a:t> and </a:t>
            </a:r>
            <a:r>
              <a:rPr lang="de-DE" sz="2400" dirty="0" err="1"/>
              <a:t>benefit</a:t>
            </a:r>
            <a:r>
              <a:rPr lang="de-DE" sz="2400" dirty="0"/>
              <a:t> all.</a:t>
            </a:r>
          </a:p>
        </p:txBody>
      </p:sp>
    </p:spTree>
    <p:extLst>
      <p:ext uri="{BB962C8B-B14F-4D97-AF65-F5344CB8AC3E}">
        <p14:creationId xmlns:p14="http://schemas.microsoft.com/office/powerpoint/2010/main" val="1447986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uppieren 1">
            <a:extLst>
              <a:ext uri="{FF2B5EF4-FFF2-40B4-BE49-F238E27FC236}">
                <a16:creationId xmlns:a16="http://schemas.microsoft.com/office/drawing/2014/main" id="{79C73171-0ACC-6495-02B1-797EB36D19AE}"/>
              </a:ext>
            </a:extLst>
          </p:cNvPr>
          <p:cNvGrpSpPr/>
          <p:nvPr/>
        </p:nvGrpSpPr>
        <p:grpSpPr>
          <a:xfrm>
            <a:off x="342900" y="376409"/>
            <a:ext cx="8458200" cy="5750877"/>
            <a:chOff x="461596" y="-56271"/>
            <a:chExt cx="8355523" cy="6104977"/>
          </a:xfrm>
        </p:grpSpPr>
        <p:grpSp>
          <p:nvGrpSpPr>
            <p:cNvPr id="3" name="Gruppieren 2">
              <a:extLst>
                <a:ext uri="{FF2B5EF4-FFF2-40B4-BE49-F238E27FC236}">
                  <a16:creationId xmlns:a16="http://schemas.microsoft.com/office/drawing/2014/main" id="{E037077D-535D-D2B5-ECD9-A899A495FE3B}"/>
                </a:ext>
              </a:extLst>
            </p:cNvPr>
            <p:cNvGrpSpPr/>
            <p:nvPr/>
          </p:nvGrpSpPr>
          <p:grpSpPr>
            <a:xfrm>
              <a:off x="461596" y="-56271"/>
              <a:ext cx="8355523" cy="6104977"/>
              <a:chOff x="461596" y="-56271"/>
              <a:chExt cx="8355523" cy="6104977"/>
            </a:xfrm>
          </p:grpSpPr>
          <p:grpSp>
            <p:nvGrpSpPr>
              <p:cNvPr id="5" name="Gruppieren 4">
                <a:extLst>
                  <a:ext uri="{FF2B5EF4-FFF2-40B4-BE49-F238E27FC236}">
                    <a16:creationId xmlns:a16="http://schemas.microsoft.com/office/drawing/2014/main" id="{A60C02E2-D5F6-B07E-0331-E76099C0954F}"/>
                  </a:ext>
                </a:extLst>
              </p:cNvPr>
              <p:cNvGrpSpPr/>
              <p:nvPr/>
            </p:nvGrpSpPr>
            <p:grpSpPr>
              <a:xfrm>
                <a:off x="461596" y="-56271"/>
                <a:ext cx="8355523" cy="6104977"/>
                <a:chOff x="486646" y="7677"/>
                <a:chExt cx="8355523" cy="5584112"/>
              </a:xfrm>
            </p:grpSpPr>
            <p:sp>
              <p:nvSpPr>
                <p:cNvPr id="9" name="Rechteck 5">
                  <a:extLst>
                    <a:ext uri="{FF2B5EF4-FFF2-40B4-BE49-F238E27FC236}">
                      <a16:creationId xmlns:a16="http://schemas.microsoft.com/office/drawing/2014/main" id="{1ED945CB-0F0A-2BCD-1692-615818518D65}"/>
                    </a:ext>
                  </a:extLst>
                </p:cNvPr>
                <p:cNvSpPr>
                  <a:spLocks noChangeArrowheads="1"/>
                </p:cNvSpPr>
                <p:nvPr/>
              </p:nvSpPr>
              <p:spPr bwMode="auto">
                <a:xfrm>
                  <a:off x="815099" y="1801714"/>
                  <a:ext cx="1822903"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a:solidFill>
                        <a:srgbClr val="28CECE"/>
                      </a:solidFill>
                      <a:cs typeface="Arial" charset="0"/>
                    </a:rPr>
                    <a:t>Vielen Dank</a:t>
                  </a:r>
                </a:p>
              </p:txBody>
            </p:sp>
            <p:sp>
              <p:nvSpPr>
                <p:cNvPr id="10" name="Rechteck 9">
                  <a:extLst>
                    <a:ext uri="{FF2B5EF4-FFF2-40B4-BE49-F238E27FC236}">
                      <a16:creationId xmlns:a16="http://schemas.microsoft.com/office/drawing/2014/main" id="{C1B34292-C5E3-ABF0-6562-26FB1F999FED}"/>
                    </a:ext>
                  </a:extLst>
                </p:cNvPr>
                <p:cNvSpPr/>
                <p:nvPr/>
              </p:nvSpPr>
              <p:spPr>
                <a:xfrm>
                  <a:off x="6528313" y="3008374"/>
                  <a:ext cx="2080987" cy="422262"/>
                </a:xfrm>
                <a:prstGeom prst="rect">
                  <a:avLst/>
                </a:prstGeom>
                <a:ln>
                  <a:noFill/>
                </a:ln>
              </p:spPr>
              <p:txBody>
                <a:bodyPr wrap="none" lIns="91424" tIns="45712" rIns="91424" bIns="45712">
                  <a:normAutofit/>
                </a:bodyPr>
                <a:lstStyle/>
                <a:p>
                  <a:pPr marL="179324" indent="-179324" algn="ctr">
                    <a:lnSpc>
                      <a:spcPct val="90000"/>
                    </a:lnSpc>
                    <a:spcAft>
                      <a:spcPts val="600"/>
                    </a:spcAft>
                    <a:defRPr/>
                  </a:pPr>
                  <a:r>
                    <a:rPr lang="de-DE" sz="2400" b="1" dirty="0" err="1">
                      <a:solidFill>
                        <a:srgbClr val="FFC000"/>
                      </a:solidFill>
                      <a:latin typeface="Arial" pitchFamily="34" charset="0"/>
                      <a:cs typeface="Arial" pitchFamily="34" charset="0"/>
                    </a:rPr>
                    <a:t>Thanks</a:t>
                  </a:r>
                  <a:r>
                    <a:rPr lang="de-DE" sz="2400" b="1" dirty="0">
                      <a:solidFill>
                        <a:srgbClr val="FFC000"/>
                      </a:solidFill>
                      <a:latin typeface="Arial" pitchFamily="34" charset="0"/>
                      <a:cs typeface="Arial" pitchFamily="34" charset="0"/>
                    </a:rPr>
                    <a:t> a </a:t>
                  </a:r>
                  <a:r>
                    <a:rPr lang="de-DE" sz="2400" b="1" dirty="0" err="1">
                      <a:solidFill>
                        <a:srgbClr val="FFC000"/>
                      </a:solidFill>
                      <a:latin typeface="Arial" pitchFamily="34" charset="0"/>
                      <a:cs typeface="Arial" pitchFamily="34" charset="0"/>
                    </a:rPr>
                    <a:t>lot</a:t>
                  </a:r>
                  <a:endParaRPr lang="de-DE" sz="2400" b="1" dirty="0">
                    <a:solidFill>
                      <a:srgbClr val="FFC000"/>
                    </a:solidFill>
                    <a:latin typeface="Arial" pitchFamily="34" charset="0"/>
                    <a:cs typeface="Arial" pitchFamily="34" charset="0"/>
                  </a:endParaRPr>
                </a:p>
              </p:txBody>
            </p:sp>
            <p:sp>
              <p:nvSpPr>
                <p:cNvPr id="11" name="Rechteck 7">
                  <a:extLst>
                    <a:ext uri="{FF2B5EF4-FFF2-40B4-BE49-F238E27FC236}">
                      <a16:creationId xmlns:a16="http://schemas.microsoft.com/office/drawing/2014/main" id="{FBDA84AD-E42A-9151-4FB1-DD085646B934}"/>
                    </a:ext>
                  </a:extLst>
                </p:cNvPr>
                <p:cNvSpPr>
                  <a:spLocks noChangeArrowheads="1"/>
                </p:cNvSpPr>
                <p:nvPr/>
              </p:nvSpPr>
              <p:spPr bwMode="auto">
                <a:xfrm>
                  <a:off x="1072489" y="3909840"/>
                  <a:ext cx="997548"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err="1">
                      <a:solidFill>
                        <a:srgbClr val="00B050"/>
                      </a:solidFill>
                      <a:cs typeface="Arial" charset="0"/>
                    </a:rPr>
                    <a:t>Kiitos</a:t>
                  </a:r>
                  <a:endParaRPr lang="de-DE" sz="2400" b="1" dirty="0">
                    <a:solidFill>
                      <a:srgbClr val="00B050"/>
                    </a:solidFill>
                    <a:cs typeface="Arial" charset="0"/>
                  </a:endParaRPr>
                </a:p>
              </p:txBody>
            </p:sp>
            <p:sp>
              <p:nvSpPr>
                <p:cNvPr id="12" name="Rechteck 11">
                  <a:extLst>
                    <a:ext uri="{FF2B5EF4-FFF2-40B4-BE49-F238E27FC236}">
                      <a16:creationId xmlns:a16="http://schemas.microsoft.com/office/drawing/2014/main" id="{2C0CA423-AFBD-5036-9BCE-ECAD32214723}"/>
                    </a:ext>
                  </a:extLst>
                </p:cNvPr>
                <p:cNvSpPr/>
                <p:nvPr/>
              </p:nvSpPr>
              <p:spPr>
                <a:xfrm>
                  <a:off x="486646" y="1137278"/>
                  <a:ext cx="2662687" cy="493698"/>
                </a:xfrm>
                <a:prstGeom prst="rect">
                  <a:avLst/>
                </a:prstGeom>
              </p:spPr>
              <p:txBody>
                <a:bodyPr wrap="none" lIns="91424" tIns="45712" rIns="91424" bIns="45712">
                  <a:normAutofit/>
                </a:bodyPr>
                <a:lstStyle/>
                <a:p>
                  <a:pPr marL="179324" indent="-179324" algn="ctr">
                    <a:lnSpc>
                      <a:spcPct val="90000"/>
                    </a:lnSpc>
                    <a:spcAft>
                      <a:spcPts val="600"/>
                    </a:spcAft>
                    <a:defRPr/>
                  </a:pPr>
                  <a:r>
                    <a:rPr lang="de-DE" sz="2400" b="1" dirty="0">
                      <a:solidFill>
                        <a:srgbClr val="9933FF"/>
                      </a:solidFill>
                      <a:latin typeface="Arial" pitchFamily="34" charset="0"/>
                      <a:cs typeface="Arial" pitchFamily="34" charset="0"/>
                    </a:rPr>
                    <a:t>Merci </a:t>
                  </a:r>
                  <a:r>
                    <a:rPr lang="de-DE" sz="2400" b="1" dirty="0" err="1">
                      <a:solidFill>
                        <a:srgbClr val="9933FF"/>
                      </a:solidFill>
                      <a:latin typeface="Arial" pitchFamily="34" charset="0"/>
                      <a:cs typeface="Arial" pitchFamily="34" charset="0"/>
                    </a:rPr>
                    <a:t>beaucoup</a:t>
                  </a:r>
                  <a:endParaRPr lang="de-DE" sz="2400" b="1" dirty="0">
                    <a:solidFill>
                      <a:srgbClr val="9933FF"/>
                    </a:solidFill>
                    <a:latin typeface="Arial" pitchFamily="34" charset="0"/>
                    <a:cs typeface="Arial" pitchFamily="34" charset="0"/>
                  </a:endParaRPr>
                </a:p>
              </p:txBody>
            </p:sp>
            <p:sp>
              <p:nvSpPr>
                <p:cNvPr id="13" name="Rechteck 9">
                  <a:extLst>
                    <a:ext uri="{FF2B5EF4-FFF2-40B4-BE49-F238E27FC236}">
                      <a16:creationId xmlns:a16="http://schemas.microsoft.com/office/drawing/2014/main" id="{C4DF5A15-6824-185B-A4C0-B3C284C066C8}"/>
                    </a:ext>
                  </a:extLst>
                </p:cNvPr>
                <p:cNvSpPr>
                  <a:spLocks noChangeArrowheads="1"/>
                </p:cNvSpPr>
                <p:nvPr/>
              </p:nvSpPr>
              <p:spPr bwMode="auto">
                <a:xfrm>
                  <a:off x="6949039" y="3945565"/>
                  <a:ext cx="1893130"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a:solidFill>
                        <a:schemeClr val="accent6">
                          <a:lumMod val="40000"/>
                          <a:lumOff val="60000"/>
                        </a:schemeClr>
                      </a:solidFill>
                      <a:cs typeface="Arial" charset="0"/>
                    </a:rPr>
                    <a:t>Mille </a:t>
                  </a:r>
                  <a:r>
                    <a:rPr lang="de-DE" sz="2400" b="1" dirty="0" err="1">
                      <a:solidFill>
                        <a:schemeClr val="accent6">
                          <a:lumMod val="40000"/>
                          <a:lumOff val="60000"/>
                        </a:schemeClr>
                      </a:solidFill>
                      <a:cs typeface="Arial" charset="0"/>
                    </a:rPr>
                    <a:t>grazie</a:t>
                  </a:r>
                  <a:endParaRPr lang="de-DE" sz="2400" b="1" dirty="0">
                    <a:solidFill>
                      <a:schemeClr val="accent6">
                        <a:lumMod val="40000"/>
                        <a:lumOff val="60000"/>
                      </a:schemeClr>
                    </a:solidFill>
                    <a:cs typeface="Arial" charset="0"/>
                  </a:endParaRPr>
                </a:p>
              </p:txBody>
            </p:sp>
            <p:sp>
              <p:nvSpPr>
                <p:cNvPr id="14" name="Rechteck 10">
                  <a:extLst>
                    <a:ext uri="{FF2B5EF4-FFF2-40B4-BE49-F238E27FC236}">
                      <a16:creationId xmlns:a16="http://schemas.microsoft.com/office/drawing/2014/main" id="{09956F70-E7DE-87CB-A90C-0DF249C72C31}"/>
                    </a:ext>
                  </a:extLst>
                </p:cNvPr>
                <p:cNvSpPr>
                  <a:spLocks noChangeArrowheads="1"/>
                </p:cNvSpPr>
                <p:nvPr/>
              </p:nvSpPr>
              <p:spPr bwMode="auto">
                <a:xfrm>
                  <a:off x="711552" y="4490212"/>
                  <a:ext cx="2338748"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es-BO" sz="2400" dirty="0">
                      <a:solidFill>
                        <a:schemeClr val="accent4"/>
                      </a:solidFill>
                    </a:rPr>
                    <a:t>¡</a:t>
                  </a:r>
                  <a:r>
                    <a:rPr lang="de-DE" sz="2400" b="1" dirty="0">
                      <a:solidFill>
                        <a:schemeClr val="accent4"/>
                      </a:solidFill>
                      <a:cs typeface="Arial" charset="0"/>
                    </a:rPr>
                    <a:t>Muchas </a:t>
                  </a:r>
                  <a:r>
                    <a:rPr lang="de-DE" sz="2400" b="1" dirty="0" err="1">
                      <a:solidFill>
                        <a:schemeClr val="accent4"/>
                      </a:solidFill>
                      <a:cs typeface="Arial" charset="0"/>
                    </a:rPr>
                    <a:t>gracias</a:t>
                  </a:r>
                  <a:endParaRPr lang="de-DE" sz="2400" b="1" dirty="0">
                    <a:solidFill>
                      <a:schemeClr val="accent4"/>
                    </a:solidFill>
                    <a:cs typeface="Arial" charset="0"/>
                  </a:endParaRPr>
                </a:p>
              </p:txBody>
            </p:sp>
            <p:sp>
              <p:nvSpPr>
                <p:cNvPr id="15" name="Rechteck 14">
                  <a:extLst>
                    <a:ext uri="{FF2B5EF4-FFF2-40B4-BE49-F238E27FC236}">
                      <a16:creationId xmlns:a16="http://schemas.microsoft.com/office/drawing/2014/main" id="{E0F1A1A5-6BE9-3601-79F2-C2E109DF6376}"/>
                    </a:ext>
                  </a:extLst>
                </p:cNvPr>
                <p:cNvSpPr/>
                <p:nvPr/>
              </p:nvSpPr>
              <p:spPr>
                <a:xfrm>
                  <a:off x="6336387" y="1569077"/>
                  <a:ext cx="2505782" cy="422262"/>
                </a:xfrm>
                <a:prstGeom prst="rect">
                  <a:avLst/>
                </a:prstGeom>
              </p:spPr>
              <p:txBody>
                <a:bodyPr wrap="none" lIns="91424" tIns="45712" rIns="91424" bIns="45712">
                  <a:normAutofit/>
                </a:bodyPr>
                <a:lstStyle/>
                <a:p>
                  <a:pPr marL="179324" indent="-179324" algn="ctr">
                    <a:lnSpc>
                      <a:spcPct val="90000"/>
                    </a:lnSpc>
                    <a:spcAft>
                      <a:spcPts val="600"/>
                    </a:spcAft>
                    <a:defRPr/>
                  </a:pPr>
                  <a:r>
                    <a:rPr lang="de-DE" sz="2400" b="1" dirty="0" err="1">
                      <a:solidFill>
                        <a:srgbClr val="FF99FF"/>
                      </a:solidFill>
                      <a:latin typeface="Arial" pitchFamily="34" charset="0"/>
                      <a:cs typeface="Arial" pitchFamily="34" charset="0"/>
                    </a:rPr>
                    <a:t>Muito</a:t>
                  </a:r>
                  <a:r>
                    <a:rPr lang="de-DE" sz="2400" b="1" dirty="0">
                      <a:solidFill>
                        <a:srgbClr val="FF99FF"/>
                      </a:solidFill>
                      <a:latin typeface="Arial" pitchFamily="34" charset="0"/>
                      <a:cs typeface="Arial" pitchFamily="34" charset="0"/>
                    </a:rPr>
                    <a:t> </a:t>
                  </a:r>
                  <a:r>
                    <a:rPr lang="de-DE" sz="2400" b="1" dirty="0" err="1">
                      <a:solidFill>
                        <a:srgbClr val="FF99FF"/>
                      </a:solidFill>
                      <a:latin typeface="Arial" pitchFamily="34" charset="0"/>
                      <a:cs typeface="Arial" pitchFamily="34" charset="0"/>
                    </a:rPr>
                    <a:t>obrigado</a:t>
                  </a:r>
                  <a:endParaRPr lang="de-DE" sz="2400" b="1" dirty="0">
                    <a:solidFill>
                      <a:srgbClr val="FF99FF"/>
                    </a:solidFill>
                    <a:latin typeface="Arial" pitchFamily="34" charset="0"/>
                    <a:cs typeface="Arial" pitchFamily="34" charset="0"/>
                  </a:endParaRPr>
                </a:p>
              </p:txBody>
            </p:sp>
            <p:sp>
              <p:nvSpPr>
                <p:cNvPr id="16" name="Rechteck 12">
                  <a:extLst>
                    <a:ext uri="{FF2B5EF4-FFF2-40B4-BE49-F238E27FC236}">
                      <a16:creationId xmlns:a16="http://schemas.microsoft.com/office/drawing/2014/main" id="{516D5F1D-E17F-31C7-6932-BC0644FB80C5}"/>
                    </a:ext>
                  </a:extLst>
                </p:cNvPr>
                <p:cNvSpPr>
                  <a:spLocks noChangeArrowheads="1"/>
                </p:cNvSpPr>
                <p:nvPr/>
              </p:nvSpPr>
              <p:spPr bwMode="auto">
                <a:xfrm>
                  <a:off x="2686976" y="4792580"/>
                  <a:ext cx="1904272"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err="1">
                      <a:solidFill>
                        <a:srgbClr val="9D43E2"/>
                      </a:solidFill>
                    </a:rPr>
                    <a:t>Faleminderit</a:t>
                  </a:r>
                  <a:endParaRPr lang="de-DE" sz="2400" b="1" dirty="0">
                    <a:solidFill>
                      <a:srgbClr val="7030A0"/>
                    </a:solidFill>
                  </a:endParaRPr>
                </a:p>
              </p:txBody>
            </p:sp>
            <p:sp>
              <p:nvSpPr>
                <p:cNvPr id="17" name="Rechteck 13">
                  <a:extLst>
                    <a:ext uri="{FF2B5EF4-FFF2-40B4-BE49-F238E27FC236}">
                      <a16:creationId xmlns:a16="http://schemas.microsoft.com/office/drawing/2014/main" id="{4E27C742-A890-4E01-AD7A-847896226194}"/>
                    </a:ext>
                  </a:extLst>
                </p:cNvPr>
                <p:cNvSpPr>
                  <a:spLocks noChangeArrowheads="1"/>
                </p:cNvSpPr>
                <p:nvPr/>
              </p:nvSpPr>
              <p:spPr bwMode="auto">
                <a:xfrm>
                  <a:off x="583435" y="3153402"/>
                  <a:ext cx="2967447"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hy-AM" sz="2400" b="1" dirty="0">
                      <a:solidFill>
                        <a:srgbClr val="FF00FF"/>
                      </a:solidFill>
                    </a:rPr>
                    <a:t>Շնորհակալություն</a:t>
                  </a:r>
                  <a:endParaRPr lang="de-DE" sz="2400" b="1" dirty="0">
                    <a:solidFill>
                      <a:srgbClr val="FF00FF"/>
                    </a:solidFill>
                  </a:endParaRPr>
                </a:p>
              </p:txBody>
            </p:sp>
            <p:sp>
              <p:nvSpPr>
                <p:cNvPr id="18" name="Rechteck 17">
                  <a:extLst>
                    <a:ext uri="{FF2B5EF4-FFF2-40B4-BE49-F238E27FC236}">
                      <a16:creationId xmlns:a16="http://schemas.microsoft.com/office/drawing/2014/main" id="{43E706CA-8331-7821-63CB-3F5F8326FFE6}"/>
                    </a:ext>
                  </a:extLst>
                </p:cNvPr>
                <p:cNvSpPr/>
                <p:nvPr/>
              </p:nvSpPr>
              <p:spPr>
                <a:xfrm>
                  <a:off x="6327630" y="4521827"/>
                  <a:ext cx="1000883" cy="422262"/>
                </a:xfrm>
                <a:prstGeom prst="rect">
                  <a:avLst/>
                </a:prstGeom>
                <a:ln>
                  <a:noFill/>
                </a:ln>
              </p:spPr>
              <p:txBody>
                <a:bodyPr wrap="none" lIns="91424" tIns="45712" rIns="91424" bIns="45712">
                  <a:normAutofit/>
                </a:bodyPr>
                <a:lstStyle/>
                <a:p>
                  <a:pPr marL="179324" indent="-179324" algn="ctr">
                    <a:lnSpc>
                      <a:spcPct val="90000"/>
                    </a:lnSpc>
                    <a:spcAft>
                      <a:spcPts val="600"/>
                    </a:spcAft>
                    <a:defRPr/>
                  </a:pPr>
                  <a:r>
                    <a:rPr lang="de-DE" sz="2400" b="1" dirty="0">
                      <a:solidFill>
                        <a:srgbClr val="FF0000"/>
                      </a:solidFill>
                    </a:rPr>
                    <a:t>Hvala</a:t>
                  </a:r>
                </a:p>
              </p:txBody>
            </p:sp>
            <p:sp>
              <p:nvSpPr>
                <p:cNvPr id="19" name="Rechteck 15">
                  <a:extLst>
                    <a:ext uri="{FF2B5EF4-FFF2-40B4-BE49-F238E27FC236}">
                      <a16:creationId xmlns:a16="http://schemas.microsoft.com/office/drawing/2014/main" id="{C676E04F-02B7-6A89-7EFA-A237CE9E7671}"/>
                    </a:ext>
                  </a:extLst>
                </p:cNvPr>
                <p:cNvSpPr>
                  <a:spLocks noChangeArrowheads="1"/>
                </p:cNvSpPr>
                <p:nvPr/>
              </p:nvSpPr>
              <p:spPr bwMode="auto">
                <a:xfrm>
                  <a:off x="1953236" y="541321"/>
                  <a:ext cx="1685877" cy="461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az-Cyrl-AZ" sz="2400" b="1" dirty="0">
                      <a:solidFill>
                        <a:srgbClr val="00B0F0"/>
                      </a:solidFill>
                    </a:rPr>
                    <a:t>Благодаря</a:t>
                  </a:r>
                  <a:r>
                    <a:rPr lang="az-Cyrl-AZ" sz="2400" b="1" dirty="0">
                      <a:solidFill>
                        <a:srgbClr val="0070C0"/>
                      </a:solidFill>
                    </a:rPr>
                    <a:t>!</a:t>
                  </a:r>
                  <a:endParaRPr lang="de-DE" sz="2400" b="1" dirty="0">
                    <a:solidFill>
                      <a:srgbClr val="0070C0"/>
                    </a:solidFill>
                  </a:endParaRPr>
                </a:p>
              </p:txBody>
            </p:sp>
            <p:sp>
              <p:nvSpPr>
                <p:cNvPr id="20" name="Rechteck 16">
                  <a:extLst>
                    <a:ext uri="{FF2B5EF4-FFF2-40B4-BE49-F238E27FC236}">
                      <a16:creationId xmlns:a16="http://schemas.microsoft.com/office/drawing/2014/main" id="{76EA8650-B99C-2B77-F93F-3E8DC8A8CC23}"/>
                    </a:ext>
                  </a:extLst>
                </p:cNvPr>
                <p:cNvSpPr>
                  <a:spLocks noChangeArrowheads="1"/>
                </p:cNvSpPr>
                <p:nvPr/>
              </p:nvSpPr>
              <p:spPr bwMode="auto">
                <a:xfrm>
                  <a:off x="2994617" y="3874127"/>
                  <a:ext cx="1682030"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el-GR" sz="2400" b="1" dirty="0" err="1">
                      <a:solidFill>
                        <a:srgbClr val="C00000"/>
                      </a:solidFill>
                    </a:rPr>
                    <a:t>Ευχαριστω</a:t>
                  </a:r>
                  <a:endParaRPr lang="de-DE" sz="2400" b="1" dirty="0">
                    <a:solidFill>
                      <a:srgbClr val="C00000"/>
                    </a:solidFill>
                  </a:endParaRPr>
                </a:p>
              </p:txBody>
            </p:sp>
            <p:sp>
              <p:nvSpPr>
                <p:cNvPr id="21" name="Rechteck 17">
                  <a:extLst>
                    <a:ext uri="{FF2B5EF4-FFF2-40B4-BE49-F238E27FC236}">
                      <a16:creationId xmlns:a16="http://schemas.microsoft.com/office/drawing/2014/main" id="{1BD311A4-7D43-8EBD-9938-8DFDDB5B6343}"/>
                    </a:ext>
                  </a:extLst>
                </p:cNvPr>
                <p:cNvSpPr>
                  <a:spLocks noChangeArrowheads="1"/>
                </p:cNvSpPr>
                <p:nvPr/>
              </p:nvSpPr>
              <p:spPr bwMode="auto">
                <a:xfrm>
                  <a:off x="5601324" y="5169527"/>
                  <a:ext cx="1097768"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err="1">
                      <a:solidFill>
                        <a:schemeClr val="accent2"/>
                      </a:solidFill>
                    </a:rPr>
                    <a:t>Děkuji</a:t>
                  </a:r>
                  <a:endParaRPr lang="de-DE" sz="2400" b="1" dirty="0">
                    <a:solidFill>
                      <a:schemeClr val="accent2"/>
                    </a:solidFill>
                  </a:endParaRPr>
                </a:p>
              </p:txBody>
            </p:sp>
            <p:sp>
              <p:nvSpPr>
                <p:cNvPr id="22" name="Rechteck 21">
                  <a:extLst>
                    <a:ext uri="{FF2B5EF4-FFF2-40B4-BE49-F238E27FC236}">
                      <a16:creationId xmlns:a16="http://schemas.microsoft.com/office/drawing/2014/main" id="{65204984-24CC-3DE4-26AD-EED9667E8EA1}"/>
                    </a:ext>
                  </a:extLst>
                </p:cNvPr>
                <p:cNvSpPr/>
                <p:nvPr/>
              </p:nvSpPr>
              <p:spPr>
                <a:xfrm>
                  <a:off x="4449719" y="77792"/>
                  <a:ext cx="714394" cy="461649"/>
                </a:xfrm>
                <a:prstGeom prst="rect">
                  <a:avLst/>
                </a:prstGeom>
                <a:ln>
                  <a:noFill/>
                </a:ln>
              </p:spPr>
              <p:txBody>
                <a:bodyPr wrap="none" lIns="91424" tIns="45712" rIns="91424" bIns="45712">
                  <a:normAutofit/>
                </a:bodyPr>
                <a:lstStyle/>
                <a:p>
                  <a:pPr marL="179324" indent="-179324" algn="ctr">
                    <a:lnSpc>
                      <a:spcPct val="90000"/>
                    </a:lnSpc>
                    <a:spcAft>
                      <a:spcPts val="600"/>
                    </a:spcAft>
                    <a:defRPr/>
                  </a:pPr>
                  <a:r>
                    <a:rPr lang="de-DE" sz="2400" b="1" dirty="0" err="1">
                      <a:solidFill>
                        <a:schemeClr val="accent2">
                          <a:lumMod val="60000"/>
                          <a:lumOff val="40000"/>
                        </a:schemeClr>
                      </a:solidFill>
                    </a:rPr>
                    <a:t>Tak</a:t>
                  </a:r>
                  <a:endParaRPr lang="de-DE" sz="2400" b="1" dirty="0">
                    <a:solidFill>
                      <a:schemeClr val="accent2">
                        <a:lumMod val="60000"/>
                        <a:lumOff val="40000"/>
                      </a:schemeClr>
                    </a:solidFill>
                  </a:endParaRPr>
                </a:p>
              </p:txBody>
            </p:sp>
            <p:sp>
              <p:nvSpPr>
                <p:cNvPr id="23" name="Rechteck 19">
                  <a:extLst>
                    <a:ext uri="{FF2B5EF4-FFF2-40B4-BE49-F238E27FC236}">
                      <a16:creationId xmlns:a16="http://schemas.microsoft.com/office/drawing/2014/main" id="{1EC2F86B-341E-8A5E-98C5-CB0FAE28057D}"/>
                    </a:ext>
                  </a:extLst>
                </p:cNvPr>
                <p:cNvSpPr>
                  <a:spLocks noChangeArrowheads="1"/>
                </p:cNvSpPr>
                <p:nvPr/>
              </p:nvSpPr>
              <p:spPr bwMode="auto">
                <a:xfrm>
                  <a:off x="1277983" y="5169527"/>
                  <a:ext cx="897136"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marL="179324" indent="-179324" algn="ctr">
                    <a:lnSpc>
                      <a:spcPct val="90000"/>
                    </a:lnSpc>
                    <a:spcAft>
                      <a:spcPts val="600"/>
                    </a:spcAft>
                  </a:pPr>
                  <a:r>
                    <a:rPr lang="de-DE" sz="2400" b="1" dirty="0" err="1">
                      <a:solidFill>
                        <a:srgbClr val="00F0EA"/>
                      </a:solidFill>
                      <a:cs typeface="Arial" charset="0"/>
                    </a:rPr>
                    <a:t>Tänu</a:t>
                  </a:r>
                  <a:endParaRPr lang="de-DE" sz="2400" b="1" dirty="0">
                    <a:solidFill>
                      <a:srgbClr val="00F0EA"/>
                    </a:solidFill>
                    <a:cs typeface="Arial" charset="0"/>
                  </a:endParaRPr>
                </a:p>
              </p:txBody>
            </p:sp>
            <p:sp>
              <p:nvSpPr>
                <p:cNvPr id="24" name="Rechteck 23">
                  <a:extLst>
                    <a:ext uri="{FF2B5EF4-FFF2-40B4-BE49-F238E27FC236}">
                      <a16:creationId xmlns:a16="http://schemas.microsoft.com/office/drawing/2014/main" id="{E561A0A5-16FE-36C4-8787-3DEB81B65B11}"/>
                    </a:ext>
                  </a:extLst>
                </p:cNvPr>
                <p:cNvSpPr/>
                <p:nvPr/>
              </p:nvSpPr>
              <p:spPr>
                <a:xfrm>
                  <a:off x="2638002" y="2650164"/>
                  <a:ext cx="966514" cy="461649"/>
                </a:xfrm>
                <a:prstGeom prst="rect">
                  <a:avLst/>
                </a:prstGeom>
              </p:spPr>
              <p:txBody>
                <a:bodyPr wrap="none" lIns="91424" tIns="45712" rIns="91424" bIns="45712">
                  <a:normAutofit/>
                </a:bodyPr>
                <a:lstStyle/>
                <a:p>
                  <a:pPr marL="179324" indent="-179324" algn="ctr">
                    <a:lnSpc>
                      <a:spcPct val="90000"/>
                    </a:lnSpc>
                    <a:spcAft>
                      <a:spcPts val="600"/>
                    </a:spcAft>
                    <a:defRPr/>
                  </a:pPr>
                  <a:r>
                    <a:rPr lang="de-DE" sz="2400" b="1" dirty="0" err="1">
                      <a:solidFill>
                        <a:schemeClr val="bg1"/>
                      </a:solidFill>
                      <a:latin typeface="Arial" pitchFamily="34" charset="0"/>
                      <a:cs typeface="Arial" pitchFamily="34" charset="0"/>
                    </a:rPr>
                    <a:t>Takk</a:t>
                  </a:r>
                  <a:r>
                    <a:rPr lang="de-DE" sz="2400" b="1" dirty="0">
                      <a:solidFill>
                        <a:schemeClr val="accent1">
                          <a:lumMod val="75000"/>
                        </a:schemeClr>
                      </a:solidFill>
                      <a:latin typeface="Arial" pitchFamily="34" charset="0"/>
                      <a:cs typeface="Arial" pitchFamily="34" charset="0"/>
                    </a:rPr>
                    <a:t>!</a:t>
                  </a:r>
                </a:p>
              </p:txBody>
            </p:sp>
            <p:sp>
              <p:nvSpPr>
                <p:cNvPr id="25" name="Rechteck 21">
                  <a:extLst>
                    <a:ext uri="{FF2B5EF4-FFF2-40B4-BE49-F238E27FC236}">
                      <a16:creationId xmlns:a16="http://schemas.microsoft.com/office/drawing/2014/main" id="{6A454098-6FC0-CF73-A53E-2F12C97A6283}"/>
                    </a:ext>
                  </a:extLst>
                </p:cNvPr>
                <p:cNvSpPr>
                  <a:spLocks noChangeArrowheads="1"/>
                </p:cNvSpPr>
                <p:nvPr/>
              </p:nvSpPr>
              <p:spPr bwMode="auto">
                <a:xfrm>
                  <a:off x="6556949" y="114157"/>
                  <a:ext cx="1190102"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de-DE" sz="2400" b="1" dirty="0" err="1">
                      <a:solidFill>
                        <a:srgbClr val="2EED41"/>
                      </a:solidFill>
                    </a:rPr>
                    <a:t>Paldies</a:t>
                  </a:r>
                  <a:endParaRPr lang="de-DE" sz="2400" b="1" dirty="0">
                    <a:solidFill>
                      <a:srgbClr val="2EED41"/>
                    </a:solidFill>
                  </a:endParaRPr>
                </a:p>
              </p:txBody>
            </p:sp>
            <p:sp>
              <p:nvSpPr>
                <p:cNvPr id="26" name="Rechteck 22">
                  <a:extLst>
                    <a:ext uri="{FF2B5EF4-FFF2-40B4-BE49-F238E27FC236}">
                      <a16:creationId xmlns:a16="http://schemas.microsoft.com/office/drawing/2014/main" id="{361FDE95-38AF-93CE-CE51-CB92FDEC72AC}"/>
                    </a:ext>
                  </a:extLst>
                </p:cNvPr>
                <p:cNvSpPr>
                  <a:spLocks noChangeArrowheads="1"/>
                </p:cNvSpPr>
                <p:nvPr/>
              </p:nvSpPr>
              <p:spPr bwMode="auto">
                <a:xfrm>
                  <a:off x="486646" y="312323"/>
                  <a:ext cx="840262"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de-DE" sz="2400" b="1" err="1">
                      <a:solidFill>
                        <a:srgbClr val="92D050"/>
                      </a:solidFill>
                    </a:rPr>
                    <a:t>Ačiū</a:t>
                  </a:r>
                  <a:r>
                    <a:rPr lang="de-DE" sz="2400" b="1">
                      <a:solidFill>
                        <a:srgbClr val="92D050"/>
                      </a:solidFill>
                    </a:rPr>
                    <a:t>!</a:t>
                  </a:r>
                </a:p>
              </p:txBody>
            </p:sp>
            <p:sp>
              <p:nvSpPr>
                <p:cNvPr id="27" name="Rechteck 23">
                  <a:extLst>
                    <a:ext uri="{FF2B5EF4-FFF2-40B4-BE49-F238E27FC236}">
                      <a16:creationId xmlns:a16="http://schemas.microsoft.com/office/drawing/2014/main" id="{7E1A9F12-346A-C546-1BF6-79D4FB0D20B9}"/>
                    </a:ext>
                  </a:extLst>
                </p:cNvPr>
                <p:cNvSpPr>
                  <a:spLocks noChangeArrowheads="1"/>
                </p:cNvSpPr>
                <p:nvPr/>
              </p:nvSpPr>
              <p:spPr bwMode="auto">
                <a:xfrm>
                  <a:off x="1860097" y="7677"/>
                  <a:ext cx="1773978"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de-DE" sz="2400" b="1" dirty="0">
                      <a:solidFill>
                        <a:srgbClr val="FBE229"/>
                      </a:solidFill>
                    </a:rPr>
                    <a:t>Dank je </a:t>
                  </a:r>
                  <a:r>
                    <a:rPr lang="de-DE" sz="2400" b="1" dirty="0" err="1">
                      <a:solidFill>
                        <a:srgbClr val="FBE229"/>
                      </a:solidFill>
                    </a:rPr>
                    <a:t>wel</a:t>
                  </a:r>
                  <a:endParaRPr lang="de-DE" sz="2400" b="1" dirty="0">
                    <a:solidFill>
                      <a:srgbClr val="FBE229"/>
                    </a:solidFill>
                  </a:endParaRPr>
                </a:p>
              </p:txBody>
            </p:sp>
            <p:sp>
              <p:nvSpPr>
                <p:cNvPr id="28" name="Rechteck 27">
                  <a:extLst>
                    <a:ext uri="{FF2B5EF4-FFF2-40B4-BE49-F238E27FC236}">
                      <a16:creationId xmlns:a16="http://schemas.microsoft.com/office/drawing/2014/main" id="{A1DB0679-7CE4-1608-D53F-5EE7FC38DA1A}"/>
                    </a:ext>
                  </a:extLst>
                </p:cNvPr>
                <p:cNvSpPr/>
                <p:nvPr/>
              </p:nvSpPr>
              <p:spPr>
                <a:xfrm>
                  <a:off x="7554556" y="4987599"/>
                  <a:ext cx="1054744" cy="461649"/>
                </a:xfrm>
                <a:prstGeom prst="rect">
                  <a:avLst/>
                </a:prstGeom>
                <a:ln>
                  <a:noFill/>
                </a:ln>
              </p:spPr>
              <p:txBody>
                <a:bodyPr wrap="none" lIns="91424" tIns="45712" rIns="91424" bIns="45712">
                  <a:normAutofit/>
                </a:bodyPr>
                <a:lstStyle/>
                <a:p>
                  <a:pPr algn="ctr">
                    <a:lnSpc>
                      <a:spcPct val="90000"/>
                    </a:lnSpc>
                    <a:spcAft>
                      <a:spcPts val="600"/>
                    </a:spcAft>
                    <a:defRPr/>
                  </a:pPr>
                  <a:r>
                    <a:rPr lang="de-DE" sz="2400" b="1" dirty="0" err="1">
                      <a:solidFill>
                        <a:schemeClr val="accent2">
                          <a:lumMod val="60000"/>
                          <a:lumOff val="40000"/>
                        </a:schemeClr>
                      </a:solidFill>
                    </a:rPr>
                    <a:t>Grazzi</a:t>
                  </a:r>
                  <a:endParaRPr lang="de-DE" sz="2400" b="1" dirty="0">
                    <a:solidFill>
                      <a:schemeClr val="accent2">
                        <a:lumMod val="60000"/>
                        <a:lumOff val="40000"/>
                      </a:schemeClr>
                    </a:solidFill>
                  </a:endParaRPr>
                </a:p>
              </p:txBody>
            </p:sp>
            <p:sp>
              <p:nvSpPr>
                <p:cNvPr id="29" name="Rechteck 25">
                  <a:extLst>
                    <a:ext uri="{FF2B5EF4-FFF2-40B4-BE49-F238E27FC236}">
                      <a16:creationId xmlns:a16="http://schemas.microsoft.com/office/drawing/2014/main" id="{DCD23297-F550-3F75-DC89-9A7270639DE0}"/>
                    </a:ext>
                  </a:extLst>
                </p:cNvPr>
                <p:cNvSpPr>
                  <a:spLocks noChangeArrowheads="1"/>
                </p:cNvSpPr>
                <p:nvPr/>
              </p:nvSpPr>
              <p:spPr bwMode="auto">
                <a:xfrm>
                  <a:off x="4449719" y="1869616"/>
                  <a:ext cx="1670781" cy="478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Autofit/>
                </a:bodyPr>
                <a:lstStyle/>
                <a:p>
                  <a:pPr algn="ctr">
                    <a:lnSpc>
                      <a:spcPct val="90000"/>
                    </a:lnSpc>
                    <a:spcAft>
                      <a:spcPts val="600"/>
                    </a:spcAft>
                  </a:pPr>
                  <a:r>
                    <a:rPr lang="de-DE" sz="2800" b="1" dirty="0" err="1">
                      <a:solidFill>
                        <a:srgbClr val="199CFF"/>
                      </a:solidFill>
                    </a:rPr>
                    <a:t>Dziekuie</a:t>
                  </a:r>
                  <a:endParaRPr lang="de-DE" sz="2800" b="1" dirty="0">
                    <a:solidFill>
                      <a:srgbClr val="199CFF"/>
                    </a:solidFill>
                  </a:endParaRPr>
                </a:p>
              </p:txBody>
            </p:sp>
            <p:sp>
              <p:nvSpPr>
                <p:cNvPr id="30" name="Rechteck 26">
                  <a:extLst>
                    <a:ext uri="{FF2B5EF4-FFF2-40B4-BE49-F238E27FC236}">
                      <a16:creationId xmlns:a16="http://schemas.microsoft.com/office/drawing/2014/main" id="{532B29F0-426A-77A2-9904-91F1D5A330E3}"/>
                    </a:ext>
                  </a:extLst>
                </p:cNvPr>
                <p:cNvSpPr>
                  <a:spLocks noChangeArrowheads="1"/>
                </p:cNvSpPr>
                <p:nvPr/>
              </p:nvSpPr>
              <p:spPr bwMode="auto">
                <a:xfrm>
                  <a:off x="2995847" y="1929440"/>
                  <a:ext cx="1014412"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de-DE" sz="2400" b="1" dirty="0" err="1">
                      <a:solidFill>
                        <a:schemeClr val="accent6">
                          <a:lumMod val="40000"/>
                          <a:lumOff val="60000"/>
                        </a:schemeClr>
                      </a:solidFill>
                    </a:rPr>
                    <a:t>Mersi</a:t>
                  </a:r>
                  <a:endParaRPr lang="de-DE" sz="2400" b="1" dirty="0">
                    <a:solidFill>
                      <a:schemeClr val="accent6">
                        <a:lumMod val="40000"/>
                        <a:lumOff val="60000"/>
                      </a:schemeClr>
                    </a:solidFill>
                  </a:endParaRPr>
                </a:p>
              </p:txBody>
            </p:sp>
            <p:sp>
              <p:nvSpPr>
                <p:cNvPr id="31" name="Rechteck 27">
                  <a:extLst>
                    <a:ext uri="{FF2B5EF4-FFF2-40B4-BE49-F238E27FC236}">
                      <a16:creationId xmlns:a16="http://schemas.microsoft.com/office/drawing/2014/main" id="{F64B8398-DC2F-E1E6-E9B4-FEF8CE135BB0}"/>
                    </a:ext>
                  </a:extLst>
                </p:cNvPr>
                <p:cNvSpPr>
                  <a:spLocks noChangeArrowheads="1"/>
                </p:cNvSpPr>
                <p:nvPr/>
              </p:nvSpPr>
              <p:spPr bwMode="auto">
                <a:xfrm>
                  <a:off x="6627994" y="2218365"/>
                  <a:ext cx="1517754" cy="461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de-DE" sz="2400" b="1" dirty="0" err="1">
                      <a:solidFill>
                        <a:schemeClr val="accent1">
                          <a:lumMod val="40000"/>
                          <a:lumOff val="60000"/>
                        </a:schemeClr>
                      </a:solidFill>
                    </a:rPr>
                    <a:t>D´akujem</a:t>
                  </a:r>
                  <a:r>
                    <a:rPr lang="de-DE" sz="2400" b="1" dirty="0">
                      <a:solidFill>
                        <a:srgbClr val="0070C0"/>
                      </a:solidFill>
                    </a:rPr>
                    <a:t>!</a:t>
                  </a:r>
                </a:p>
              </p:txBody>
            </p:sp>
            <p:sp>
              <p:nvSpPr>
                <p:cNvPr id="32" name="Rechteck 31">
                  <a:extLst>
                    <a:ext uri="{FF2B5EF4-FFF2-40B4-BE49-F238E27FC236}">
                      <a16:creationId xmlns:a16="http://schemas.microsoft.com/office/drawing/2014/main" id="{45522BFE-0CEC-E6A0-3E4D-82C7D4C2DB45}"/>
                    </a:ext>
                  </a:extLst>
                </p:cNvPr>
                <p:cNvSpPr/>
                <p:nvPr/>
              </p:nvSpPr>
              <p:spPr>
                <a:xfrm>
                  <a:off x="5216988" y="3895699"/>
                  <a:ext cx="842634" cy="422262"/>
                </a:xfrm>
                <a:prstGeom prst="rect">
                  <a:avLst/>
                </a:prstGeom>
              </p:spPr>
              <p:txBody>
                <a:bodyPr wrap="none" lIns="91424" tIns="45712" rIns="91424" bIns="45712">
                  <a:normAutofit/>
                </a:bodyPr>
                <a:lstStyle/>
                <a:p>
                  <a:pPr algn="ctr">
                    <a:lnSpc>
                      <a:spcPct val="90000"/>
                    </a:lnSpc>
                    <a:spcAft>
                      <a:spcPts val="600"/>
                    </a:spcAft>
                    <a:defRPr/>
                  </a:pPr>
                  <a:r>
                    <a:rPr lang="de-DE" sz="2400" b="1" dirty="0">
                      <a:solidFill>
                        <a:schemeClr val="bg1"/>
                      </a:solidFill>
                    </a:rPr>
                    <a:t>Tack!</a:t>
                  </a:r>
                </a:p>
              </p:txBody>
            </p:sp>
            <p:sp>
              <p:nvSpPr>
                <p:cNvPr id="33" name="Rechteck 29">
                  <a:extLst>
                    <a:ext uri="{FF2B5EF4-FFF2-40B4-BE49-F238E27FC236}">
                      <a16:creationId xmlns:a16="http://schemas.microsoft.com/office/drawing/2014/main" id="{DA5732B5-74B8-2EE9-ED18-AC36FADC02F8}"/>
                    </a:ext>
                  </a:extLst>
                </p:cNvPr>
                <p:cNvSpPr>
                  <a:spLocks noChangeArrowheads="1"/>
                </p:cNvSpPr>
                <p:nvPr/>
              </p:nvSpPr>
              <p:spPr bwMode="auto">
                <a:xfrm>
                  <a:off x="3924298" y="1281739"/>
                  <a:ext cx="1903886" cy="4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normAutofit/>
                </a:bodyPr>
                <a:lstStyle/>
                <a:p>
                  <a:pPr algn="ctr">
                    <a:lnSpc>
                      <a:spcPct val="90000"/>
                    </a:lnSpc>
                    <a:spcAft>
                      <a:spcPts val="600"/>
                    </a:spcAft>
                  </a:pPr>
                  <a:r>
                    <a:rPr lang="az-Cyrl-AZ" sz="2400" b="1" dirty="0">
                      <a:solidFill>
                        <a:srgbClr val="2FAEC7"/>
                      </a:solidFill>
                    </a:rPr>
                    <a:t>Благодарам</a:t>
                  </a:r>
                  <a:endParaRPr lang="de-DE" sz="2400" b="1" dirty="0">
                    <a:solidFill>
                      <a:srgbClr val="2FAEC7"/>
                    </a:solidFill>
                  </a:endParaRPr>
                </a:p>
              </p:txBody>
            </p:sp>
          </p:grpSp>
          <p:sp>
            <p:nvSpPr>
              <p:cNvPr id="6" name="Rectangle 1">
                <a:extLst>
                  <a:ext uri="{FF2B5EF4-FFF2-40B4-BE49-F238E27FC236}">
                    <a16:creationId xmlns:a16="http://schemas.microsoft.com/office/drawing/2014/main" id="{740C6E86-6F6F-0697-8BDE-A51CD0BBF914}"/>
                  </a:ext>
                </a:extLst>
              </p:cNvPr>
              <p:cNvSpPr>
                <a:spLocks noChangeArrowheads="1"/>
              </p:cNvSpPr>
              <p:nvPr/>
            </p:nvSpPr>
            <p:spPr bwMode="auto">
              <a:xfrm>
                <a:off x="5032332" y="647634"/>
                <a:ext cx="2871296" cy="463995"/>
              </a:xfrm>
              <a:prstGeom prst="rect">
                <a:avLst/>
              </a:prstGeom>
              <a:noFill/>
              <a:ln>
                <a:noFill/>
              </a:ln>
              <a:effectLst/>
            </p:spPr>
            <p:txBody>
              <a:bodyPr vert="horz" wrap="none" lIns="0" tIns="0" rIns="0" bIns="0" numCol="1" anchor="ctr" anchorCtr="0" compatLnSpc="1">
                <a:prstTxWarp prst="textNoShape">
                  <a:avLst/>
                </a:prstTxWarp>
                <a:normAutofit/>
              </a:bodyPr>
              <a:lstStyle/>
              <a:p>
                <a:pPr lvl="0" fontAlgn="base">
                  <a:lnSpc>
                    <a:spcPct val="90000"/>
                  </a:lnSpc>
                  <a:spcBef>
                    <a:spcPct val="0"/>
                  </a:spcBef>
                  <a:spcAft>
                    <a:spcPts val="600"/>
                  </a:spcAft>
                </a:pPr>
                <a:r>
                  <a:rPr lang="en-IE" altLang="en-US" sz="2800" b="1" dirty="0">
                    <a:solidFill>
                      <a:srgbClr val="FF7551"/>
                    </a:solidFill>
                  </a:rPr>
                  <a:t>Go </a:t>
                </a:r>
                <a:r>
                  <a:rPr lang="en-IE" altLang="en-US" sz="2800" b="1" dirty="0" err="1">
                    <a:solidFill>
                      <a:srgbClr val="FF7551"/>
                    </a:solidFill>
                  </a:rPr>
                  <a:t>raibh</a:t>
                </a:r>
                <a:r>
                  <a:rPr lang="en-IE" altLang="en-US" sz="2800" b="1" dirty="0">
                    <a:solidFill>
                      <a:srgbClr val="FF7551"/>
                    </a:solidFill>
                  </a:rPr>
                  <a:t> </a:t>
                </a:r>
                <a:r>
                  <a:rPr lang="en-IE" altLang="en-US" sz="2800" b="1" dirty="0" err="1">
                    <a:solidFill>
                      <a:srgbClr val="FF7551"/>
                    </a:solidFill>
                  </a:rPr>
                  <a:t>maith</a:t>
                </a:r>
                <a:r>
                  <a:rPr lang="en-IE" altLang="en-US" sz="2800" b="1" dirty="0">
                    <a:solidFill>
                      <a:srgbClr val="FF7551"/>
                    </a:solidFill>
                  </a:rPr>
                  <a:t> </a:t>
                </a:r>
                <a:r>
                  <a:rPr lang="en-IE" altLang="en-US" sz="2800" b="1" dirty="0" err="1">
                    <a:solidFill>
                      <a:srgbClr val="FF7551"/>
                    </a:solidFill>
                  </a:rPr>
                  <a:t>agat</a:t>
                </a:r>
                <a:endParaRPr kumimoji="0" lang="ga-IE" altLang="de-DE" sz="2800" b="1" i="0" u="none" strike="noStrike" cap="none" normalizeH="0" baseline="0" dirty="0">
                  <a:ln>
                    <a:noFill/>
                  </a:ln>
                  <a:solidFill>
                    <a:srgbClr val="FF7551"/>
                  </a:solidFill>
                  <a:effectLst/>
                  <a:latin typeface="Arial" pitchFamily="34" charset="0"/>
                  <a:cs typeface="Arial" pitchFamily="34" charset="0"/>
                </a:endParaRPr>
              </a:p>
            </p:txBody>
          </p:sp>
          <p:sp>
            <p:nvSpPr>
              <p:cNvPr id="7" name="Rectangle 1">
                <a:extLst>
                  <a:ext uri="{FF2B5EF4-FFF2-40B4-BE49-F238E27FC236}">
                    <a16:creationId xmlns:a16="http://schemas.microsoft.com/office/drawing/2014/main" id="{6069105B-EDB7-FC59-8129-3B2960DE2E82}"/>
                  </a:ext>
                </a:extLst>
              </p:cNvPr>
              <p:cNvSpPr>
                <a:spLocks noChangeArrowheads="1"/>
              </p:cNvSpPr>
              <p:nvPr/>
            </p:nvSpPr>
            <p:spPr bwMode="auto">
              <a:xfrm>
                <a:off x="558385" y="2620430"/>
                <a:ext cx="1639304" cy="671416"/>
              </a:xfrm>
              <a:prstGeom prst="rect">
                <a:avLst/>
              </a:prstGeom>
              <a:noFill/>
              <a:ln>
                <a:noFill/>
              </a:ln>
              <a:effectLst/>
            </p:spPr>
            <p:txBody>
              <a:bodyPr vert="horz" wrap="square" lIns="0" tIns="0" rIns="0" bIns="-63480" numCol="1" anchor="ctr"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pPr>
                <a:r>
                  <a:rPr kumimoji="0" lang="is-IS" altLang="de-DE" sz="4600" b="0" i="0" u="none" strike="noStrike" cap="none" normalizeH="0" baseline="0" dirty="0">
                    <a:ln>
                      <a:noFill/>
                    </a:ln>
                    <a:solidFill>
                      <a:schemeClr val="accent6">
                        <a:lumMod val="75000"/>
                      </a:schemeClr>
                    </a:solidFill>
                    <a:effectLst/>
                    <a:latin typeface="inherit"/>
                    <a:cs typeface="Arial" pitchFamily="34" charset="0"/>
                  </a:rPr>
                  <a:t>þakka</a:t>
                </a:r>
                <a:endParaRPr kumimoji="0" lang="is-IS" altLang="de-DE" sz="4600" b="0" i="0" u="none" strike="noStrike" cap="none" normalizeH="0" baseline="0" dirty="0">
                  <a:ln>
                    <a:noFill/>
                  </a:ln>
                  <a:solidFill>
                    <a:schemeClr val="accent6">
                      <a:lumMod val="75000"/>
                    </a:schemeClr>
                  </a:solidFill>
                  <a:effectLst/>
                  <a:latin typeface="Arial" pitchFamily="34" charset="0"/>
                  <a:cs typeface="Arial" pitchFamily="34" charset="0"/>
                </a:endParaRPr>
              </a:p>
            </p:txBody>
          </p:sp>
          <p:sp>
            <p:nvSpPr>
              <p:cNvPr id="8" name="Rechteck 7">
                <a:extLst>
                  <a:ext uri="{FF2B5EF4-FFF2-40B4-BE49-F238E27FC236}">
                    <a16:creationId xmlns:a16="http://schemas.microsoft.com/office/drawing/2014/main" id="{CFF23B12-7248-CCA2-F23B-A2AFB9D8CB99}"/>
                  </a:ext>
                </a:extLst>
              </p:cNvPr>
              <p:cNvSpPr/>
              <p:nvPr/>
            </p:nvSpPr>
            <p:spPr>
              <a:xfrm>
                <a:off x="3899248" y="3460284"/>
                <a:ext cx="1857047" cy="584775"/>
              </a:xfrm>
              <a:prstGeom prst="rect">
                <a:avLst/>
              </a:prstGeom>
            </p:spPr>
            <p:txBody>
              <a:bodyPr wrap="none">
                <a:normAutofit/>
              </a:bodyPr>
              <a:lstStyle/>
              <a:p>
                <a:pPr>
                  <a:lnSpc>
                    <a:spcPct val="90000"/>
                  </a:lnSpc>
                  <a:spcAft>
                    <a:spcPts val="600"/>
                  </a:spcAft>
                </a:pPr>
                <a:r>
                  <a:rPr lang="de-CH" sz="3100" b="1" dirty="0" err="1">
                    <a:solidFill>
                      <a:schemeClr val="accent2">
                        <a:lumMod val="40000"/>
                        <a:lumOff val="60000"/>
                      </a:schemeClr>
                    </a:solidFill>
                  </a:rPr>
                  <a:t>pateikties</a:t>
                </a:r>
                <a:endParaRPr lang="de-CH" sz="3100" b="1" dirty="0">
                  <a:solidFill>
                    <a:schemeClr val="accent2">
                      <a:lumMod val="40000"/>
                      <a:lumOff val="60000"/>
                    </a:schemeClr>
                  </a:solidFill>
                </a:endParaRPr>
              </a:p>
            </p:txBody>
          </p:sp>
        </p:grpSp>
        <p:sp>
          <p:nvSpPr>
            <p:cNvPr id="4" name="Rechteck 3">
              <a:extLst>
                <a:ext uri="{FF2B5EF4-FFF2-40B4-BE49-F238E27FC236}">
                  <a16:creationId xmlns:a16="http://schemas.microsoft.com/office/drawing/2014/main" id="{439D46E9-B6AF-3FC1-BB19-08FEABE4ED9C}"/>
                </a:ext>
              </a:extLst>
            </p:cNvPr>
            <p:cNvSpPr/>
            <p:nvPr/>
          </p:nvSpPr>
          <p:spPr>
            <a:xfrm>
              <a:off x="4655632" y="4679647"/>
              <a:ext cx="1439818" cy="523220"/>
            </a:xfrm>
            <a:prstGeom prst="rect">
              <a:avLst/>
            </a:prstGeom>
          </p:spPr>
          <p:txBody>
            <a:bodyPr wrap="none">
              <a:normAutofit/>
            </a:bodyPr>
            <a:lstStyle/>
            <a:p>
              <a:pPr>
                <a:lnSpc>
                  <a:spcPct val="90000"/>
                </a:lnSpc>
                <a:spcAft>
                  <a:spcPts val="600"/>
                </a:spcAft>
              </a:pPr>
              <a:r>
                <a:rPr lang="az-Cyrl-AZ" sz="2800" b="1" dirty="0">
                  <a:solidFill>
                    <a:schemeClr val="accent2">
                      <a:lumMod val="60000"/>
                      <a:lumOff val="40000"/>
                    </a:schemeClr>
                  </a:solidFill>
                </a:rPr>
                <a:t>спасибо</a:t>
              </a:r>
              <a:endParaRPr lang="de-CH" sz="2800" b="1" dirty="0">
                <a:solidFill>
                  <a:schemeClr val="accent2">
                    <a:lumMod val="60000"/>
                    <a:lumOff val="40000"/>
                  </a:schemeClr>
                </a:solidFill>
              </a:endParaRPr>
            </a:p>
          </p:txBody>
        </p:sp>
      </p:grpSp>
      <p:sp>
        <p:nvSpPr>
          <p:cNvPr id="39" name="Textfeld 38">
            <a:extLst>
              <a:ext uri="{FF2B5EF4-FFF2-40B4-BE49-F238E27FC236}">
                <a16:creationId xmlns:a16="http://schemas.microsoft.com/office/drawing/2014/main" id="{3A5AEDE0-7073-878E-5692-61D8D8A0580F}"/>
              </a:ext>
            </a:extLst>
          </p:cNvPr>
          <p:cNvSpPr txBox="1"/>
          <p:nvPr/>
        </p:nvSpPr>
        <p:spPr>
          <a:xfrm>
            <a:off x="3821486" y="2972156"/>
            <a:ext cx="2041967" cy="584775"/>
          </a:xfrm>
          <a:prstGeom prst="rect">
            <a:avLst/>
          </a:prstGeom>
          <a:noFill/>
        </p:spPr>
        <p:txBody>
          <a:bodyPr wrap="square">
            <a:spAutoFit/>
          </a:bodyPr>
          <a:lstStyle/>
          <a:p>
            <a:r>
              <a:rPr lang="uk-UA" sz="3200" b="1" dirty="0">
                <a:solidFill>
                  <a:schemeClr val="accent4">
                    <a:lumMod val="60000"/>
                    <a:lumOff val="40000"/>
                  </a:schemeClr>
                </a:solidFill>
              </a:rPr>
              <a:t>Спасибі</a:t>
            </a:r>
            <a:endParaRPr lang="de-DE" sz="3200" b="1" dirty="0">
              <a:solidFill>
                <a:schemeClr val="accent4">
                  <a:lumMod val="60000"/>
                  <a:lumOff val="40000"/>
                </a:schemeClr>
              </a:solidFill>
            </a:endParaRPr>
          </a:p>
        </p:txBody>
      </p:sp>
    </p:spTree>
    <p:extLst>
      <p:ext uri="{BB962C8B-B14F-4D97-AF65-F5344CB8AC3E}">
        <p14:creationId xmlns:p14="http://schemas.microsoft.com/office/powerpoint/2010/main" val="147957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D98290-D815-E5B7-61FA-FB7638EC4F39}"/>
              </a:ext>
            </a:extLst>
          </p:cNvPr>
          <p:cNvSpPr>
            <a:spLocks noGrp="1"/>
          </p:cNvSpPr>
          <p:nvPr>
            <p:ph type="title"/>
          </p:nvPr>
        </p:nvSpPr>
        <p:spPr>
          <a:xfrm>
            <a:off x="1295400" y="385529"/>
            <a:ext cx="7239000" cy="792163"/>
          </a:xfrm>
        </p:spPr>
        <p:txBody>
          <a:bodyPr/>
          <a:lstStyle/>
          <a:p>
            <a:r>
              <a:rPr lang="de-DE" sz="3600" dirty="0" err="1"/>
              <a:t>Reassuring</a:t>
            </a:r>
            <a:r>
              <a:rPr lang="de-DE" sz="3600" dirty="0"/>
              <a:t> all </a:t>
            </a:r>
            <a:r>
              <a:rPr lang="de-DE" sz="3600" dirty="0" err="1"/>
              <a:t>children</a:t>
            </a:r>
            <a:endParaRPr lang="de-DE" sz="3600" dirty="0"/>
          </a:p>
        </p:txBody>
      </p:sp>
      <p:sp>
        <p:nvSpPr>
          <p:cNvPr id="3" name="Inhaltsplatzhalter 2">
            <a:extLst>
              <a:ext uri="{FF2B5EF4-FFF2-40B4-BE49-F238E27FC236}">
                <a16:creationId xmlns:a16="http://schemas.microsoft.com/office/drawing/2014/main" id="{3517E3E9-A9C2-AF8C-8723-C98B7399D661}"/>
              </a:ext>
            </a:extLst>
          </p:cNvPr>
          <p:cNvSpPr>
            <a:spLocks noGrp="1"/>
          </p:cNvSpPr>
          <p:nvPr>
            <p:ph idx="1"/>
          </p:nvPr>
        </p:nvSpPr>
        <p:spPr>
          <a:xfrm>
            <a:off x="384572" y="4278891"/>
            <a:ext cx="8374856" cy="1600200"/>
          </a:xfrm>
        </p:spPr>
        <p:txBody>
          <a:bodyPr/>
          <a:lstStyle/>
          <a:p>
            <a:pPr>
              <a:buFont typeface="Wingdings" pitchFamily="2" charset="2"/>
              <a:buChar char="§"/>
            </a:pPr>
            <a:r>
              <a:rPr lang="de-DE" sz="2400" dirty="0"/>
              <a:t>Teachers </a:t>
            </a:r>
            <a:r>
              <a:rPr lang="de-DE" sz="2400" dirty="0" err="1"/>
              <a:t>remain</a:t>
            </a:r>
            <a:r>
              <a:rPr lang="de-DE" sz="2400" dirty="0"/>
              <a:t> </a:t>
            </a:r>
            <a:r>
              <a:rPr lang="de-DE" sz="2400" dirty="0" err="1"/>
              <a:t>responsible</a:t>
            </a:r>
            <a:r>
              <a:rPr lang="de-DE" sz="2400" dirty="0"/>
              <a:t> </a:t>
            </a:r>
            <a:r>
              <a:rPr lang="de-DE" sz="2400" dirty="0" err="1"/>
              <a:t>for</a:t>
            </a:r>
            <a:r>
              <a:rPr lang="de-DE" sz="2400" dirty="0"/>
              <a:t> all </a:t>
            </a:r>
            <a:r>
              <a:rPr lang="de-DE" sz="2400" dirty="0" err="1"/>
              <a:t>children</a:t>
            </a:r>
            <a:endParaRPr lang="de-DE" sz="2400" dirty="0"/>
          </a:p>
          <a:p>
            <a:pPr>
              <a:buFont typeface="Wingdings" pitchFamily="2" charset="2"/>
              <a:buChar char="§"/>
            </a:pPr>
            <a:r>
              <a:rPr lang="de-DE" sz="2400" dirty="0"/>
              <a:t>Teachers </a:t>
            </a:r>
            <a:r>
              <a:rPr lang="de-DE" sz="2400" dirty="0" err="1"/>
              <a:t>talk</a:t>
            </a:r>
            <a:r>
              <a:rPr lang="de-DE" sz="2400" dirty="0"/>
              <a:t> </a:t>
            </a:r>
            <a:r>
              <a:rPr lang="de-DE" sz="2400" dirty="0" err="1"/>
              <a:t>about</a:t>
            </a:r>
            <a:r>
              <a:rPr lang="de-DE" sz="2400" dirty="0"/>
              <a:t> war and </a:t>
            </a:r>
            <a:r>
              <a:rPr lang="de-DE" sz="2400" dirty="0" err="1"/>
              <a:t>refugees</a:t>
            </a:r>
            <a:r>
              <a:rPr lang="de-DE" sz="2400" dirty="0"/>
              <a:t> in a </a:t>
            </a:r>
            <a:r>
              <a:rPr lang="de-DE" sz="2400" dirty="0" err="1"/>
              <a:t>child-friendly</a:t>
            </a:r>
            <a:r>
              <a:rPr lang="de-DE" sz="2400" dirty="0"/>
              <a:t> </a:t>
            </a:r>
            <a:r>
              <a:rPr lang="de-DE" sz="2400" dirty="0" err="1"/>
              <a:t>way</a:t>
            </a:r>
            <a:endParaRPr lang="de-DE" sz="2400" dirty="0"/>
          </a:p>
          <a:p>
            <a:pPr>
              <a:buFont typeface="Wingdings" pitchFamily="2" charset="2"/>
              <a:buChar char="§"/>
            </a:pPr>
            <a:r>
              <a:rPr lang="de-DE" sz="2400" dirty="0"/>
              <a:t>Teachers promote social </a:t>
            </a:r>
            <a:r>
              <a:rPr lang="de-DE" sz="2400" dirty="0" err="1"/>
              <a:t>cohesion</a:t>
            </a:r>
            <a:r>
              <a:rPr lang="de-DE" sz="2400" dirty="0"/>
              <a:t> and </a:t>
            </a:r>
            <a:r>
              <a:rPr lang="de-DE" sz="2400" dirty="0" err="1"/>
              <a:t>democracy</a:t>
            </a:r>
            <a:r>
              <a:rPr lang="de-DE" sz="2400" dirty="0"/>
              <a:t>: </a:t>
            </a:r>
            <a:r>
              <a:rPr lang="de-DE" sz="2400" dirty="0" err="1"/>
              <a:t>they</a:t>
            </a:r>
            <a:r>
              <a:rPr lang="de-DE" sz="2400" dirty="0"/>
              <a:t> </a:t>
            </a:r>
            <a:r>
              <a:rPr lang="de-DE" sz="2400" dirty="0" err="1"/>
              <a:t>involve</a:t>
            </a:r>
            <a:r>
              <a:rPr lang="de-DE" sz="2400" dirty="0"/>
              <a:t> and support all </a:t>
            </a:r>
            <a:r>
              <a:rPr lang="de-DE" sz="2400" dirty="0" err="1"/>
              <a:t>children</a:t>
            </a:r>
            <a:r>
              <a:rPr lang="de-DE" sz="2400" dirty="0"/>
              <a:t> in </a:t>
            </a:r>
            <a:r>
              <a:rPr lang="de-DE" sz="2400" dirty="0" err="1"/>
              <a:t>the</a:t>
            </a:r>
            <a:r>
              <a:rPr lang="de-DE" sz="2400" dirty="0"/>
              <a:t> </a:t>
            </a:r>
            <a:r>
              <a:rPr lang="de-DE" sz="2400" dirty="0" err="1"/>
              <a:t>classroom</a:t>
            </a:r>
            <a:r>
              <a:rPr lang="de-DE" sz="2400" dirty="0"/>
              <a:t> </a:t>
            </a:r>
          </a:p>
          <a:p>
            <a:endParaRPr lang="de-DE" dirty="0"/>
          </a:p>
        </p:txBody>
      </p:sp>
      <p:sp>
        <p:nvSpPr>
          <p:cNvPr id="6" name="Textfeld 5">
            <a:extLst>
              <a:ext uri="{FF2B5EF4-FFF2-40B4-BE49-F238E27FC236}">
                <a16:creationId xmlns:a16="http://schemas.microsoft.com/office/drawing/2014/main" id="{85BC2F0B-6252-44E7-6E5C-8B2CD6901F3C}"/>
              </a:ext>
            </a:extLst>
          </p:cNvPr>
          <p:cNvSpPr txBox="1"/>
          <p:nvPr/>
        </p:nvSpPr>
        <p:spPr>
          <a:xfrm>
            <a:off x="192286" y="3940337"/>
            <a:ext cx="8759428" cy="338554"/>
          </a:xfrm>
          <a:prstGeom prst="rect">
            <a:avLst/>
          </a:prstGeom>
          <a:noFill/>
        </p:spPr>
        <p:txBody>
          <a:bodyPr wrap="square">
            <a:spAutoFit/>
          </a:bodyPr>
          <a:lstStyle/>
          <a:p>
            <a:r>
              <a:rPr lang="de-DE" sz="1600" dirty="0"/>
              <a:t> </a:t>
            </a:r>
            <a:r>
              <a:rPr lang="de-DE" sz="1400" dirty="0">
                <a:hlinkClick r:id="rId2"/>
              </a:rPr>
              <a:t>https://www.francebleu.fr/emissions/c-est-deja-demain/comment-expliquer-la-guerre-en-ukraine-aux-enfants</a:t>
            </a:r>
            <a:r>
              <a:rPr lang="de-DE" sz="1400" dirty="0"/>
              <a:t> </a:t>
            </a:r>
          </a:p>
        </p:txBody>
      </p:sp>
      <p:pic>
        <p:nvPicPr>
          <p:cNvPr id="7" name="Grafik 6" descr="Ein Bild, das drinnen, Tisch, Person enthält.&#10;&#10;Automatisch generierte Beschreibung">
            <a:extLst>
              <a:ext uri="{FF2B5EF4-FFF2-40B4-BE49-F238E27FC236}">
                <a16:creationId xmlns:a16="http://schemas.microsoft.com/office/drawing/2014/main" id="{8D94CF73-59AC-41AC-F9A5-9791AAF6F61F}"/>
              </a:ext>
            </a:extLst>
          </p:cNvPr>
          <p:cNvPicPr>
            <a:picLocks noChangeAspect="1"/>
          </p:cNvPicPr>
          <p:nvPr/>
        </p:nvPicPr>
        <p:blipFill>
          <a:blip r:embed="rId3" cstate="email">
            <a:alphaModFix amt="85000"/>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a:ext>
            </a:extLst>
          </a:blip>
          <a:stretch>
            <a:fillRect/>
          </a:stretch>
        </p:blipFill>
        <p:spPr>
          <a:xfrm>
            <a:off x="2514600" y="1346969"/>
            <a:ext cx="4413250" cy="2684823"/>
          </a:xfrm>
          <a:prstGeom prst="rect">
            <a:avLst/>
          </a:prstGeom>
        </p:spPr>
      </p:pic>
    </p:spTree>
    <p:extLst>
      <p:ext uri="{BB962C8B-B14F-4D97-AF65-F5344CB8AC3E}">
        <p14:creationId xmlns:p14="http://schemas.microsoft.com/office/powerpoint/2010/main" val="139163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7F773-013B-F898-D5D4-A485AB971D56}"/>
              </a:ext>
            </a:extLst>
          </p:cNvPr>
          <p:cNvSpPr>
            <a:spLocks noGrp="1"/>
          </p:cNvSpPr>
          <p:nvPr>
            <p:ph type="title"/>
          </p:nvPr>
        </p:nvSpPr>
        <p:spPr>
          <a:xfrm>
            <a:off x="762000" y="399185"/>
            <a:ext cx="8291512" cy="792163"/>
          </a:xfrm>
        </p:spPr>
        <p:txBody>
          <a:bodyPr/>
          <a:lstStyle/>
          <a:p>
            <a:r>
              <a:rPr lang="de-DE" sz="4000" dirty="0"/>
              <a:t>Early </a:t>
            </a:r>
            <a:r>
              <a:rPr lang="de-DE" sz="4000" dirty="0" err="1"/>
              <a:t>days</a:t>
            </a:r>
            <a:r>
              <a:rPr lang="de-DE" sz="4000" dirty="0"/>
              <a:t> – </a:t>
            </a:r>
            <a:r>
              <a:rPr lang="de-DE" sz="4000" dirty="0" err="1"/>
              <a:t>Don‘t</a:t>
            </a:r>
            <a:r>
              <a:rPr lang="de-DE" sz="4000" dirty="0"/>
              <a:t> </a:t>
            </a:r>
            <a:r>
              <a:rPr lang="de-DE" sz="4000" dirty="0" err="1"/>
              <a:t>worry</a:t>
            </a:r>
            <a:br>
              <a:rPr lang="de-DE" sz="4000" dirty="0"/>
            </a:br>
            <a:r>
              <a:rPr lang="de-DE" sz="4000" dirty="0" err="1"/>
              <a:t>if</a:t>
            </a:r>
            <a:r>
              <a:rPr lang="de-DE" sz="4000" dirty="0"/>
              <a:t> </a:t>
            </a:r>
            <a:r>
              <a:rPr lang="de-DE" sz="4000" dirty="0" err="1"/>
              <a:t>children</a:t>
            </a:r>
            <a:r>
              <a:rPr lang="de-DE" sz="4000" dirty="0"/>
              <a:t> </a:t>
            </a:r>
            <a:r>
              <a:rPr lang="de-DE" sz="4000" dirty="0" err="1"/>
              <a:t>remain</a:t>
            </a:r>
            <a:r>
              <a:rPr lang="de-DE" sz="4000" dirty="0"/>
              <a:t> </a:t>
            </a:r>
            <a:r>
              <a:rPr lang="de-DE" sz="4000" dirty="0" err="1"/>
              <a:t>silent</a:t>
            </a:r>
            <a:r>
              <a:rPr lang="de-DE" sz="4000" dirty="0"/>
              <a:t>!</a:t>
            </a:r>
          </a:p>
        </p:txBody>
      </p:sp>
      <p:sp>
        <p:nvSpPr>
          <p:cNvPr id="3" name="Inhaltsplatzhalter 2">
            <a:extLst>
              <a:ext uri="{FF2B5EF4-FFF2-40B4-BE49-F238E27FC236}">
                <a16:creationId xmlns:a16="http://schemas.microsoft.com/office/drawing/2014/main" id="{BD9693BB-6ECE-3E56-3314-E35812D59CF6}"/>
              </a:ext>
            </a:extLst>
          </p:cNvPr>
          <p:cNvSpPr>
            <a:spLocks noGrp="1"/>
          </p:cNvSpPr>
          <p:nvPr>
            <p:ph idx="1"/>
          </p:nvPr>
        </p:nvSpPr>
        <p:spPr>
          <a:xfrm>
            <a:off x="345181" y="1580888"/>
            <a:ext cx="5446020" cy="4438912"/>
          </a:xfrm>
        </p:spPr>
        <p:txBody>
          <a:bodyPr/>
          <a:lstStyle/>
          <a:p>
            <a:pPr marL="0" indent="0">
              <a:buNone/>
            </a:pPr>
            <a:r>
              <a:rPr lang="de-DE" sz="2400" b="1" dirty="0"/>
              <a:t>Language </a:t>
            </a:r>
            <a:r>
              <a:rPr lang="de-DE" sz="2400" b="1" dirty="0" err="1"/>
              <a:t>comes</a:t>
            </a:r>
            <a:r>
              <a:rPr lang="de-DE" sz="2400" b="1" dirty="0"/>
              <a:t> </a:t>
            </a:r>
            <a:r>
              <a:rPr lang="de-DE" sz="2400" b="1" dirty="0" err="1"/>
              <a:t>second</a:t>
            </a:r>
            <a:r>
              <a:rPr lang="de-DE" sz="2400" b="1" dirty="0"/>
              <a:t>! </a:t>
            </a:r>
          </a:p>
          <a:p>
            <a:pPr>
              <a:buFont typeface="Wingdings" pitchFamily="2" charset="2"/>
              <a:buChar char="§"/>
            </a:pPr>
            <a:r>
              <a:rPr lang="de-DE" sz="2400" dirty="0" err="1"/>
              <a:t>Let</a:t>
            </a:r>
            <a:r>
              <a:rPr lang="de-DE" sz="2400" dirty="0"/>
              <a:t> </a:t>
            </a:r>
            <a:r>
              <a:rPr lang="de-DE" sz="2400" dirty="0" err="1"/>
              <a:t>them</a:t>
            </a:r>
            <a:r>
              <a:rPr lang="de-DE" sz="2400" dirty="0"/>
              <a:t> express and </a:t>
            </a:r>
            <a:r>
              <a:rPr lang="de-DE" sz="2400" dirty="0" err="1"/>
              <a:t>interpret</a:t>
            </a:r>
            <a:r>
              <a:rPr lang="de-DE" sz="2400" dirty="0"/>
              <a:t> </a:t>
            </a:r>
            <a:r>
              <a:rPr lang="de-DE" sz="2400" dirty="0" err="1"/>
              <a:t>their</a:t>
            </a:r>
            <a:r>
              <a:rPr lang="de-DE" sz="2400" dirty="0"/>
              <a:t> </a:t>
            </a:r>
            <a:r>
              <a:rPr lang="de-DE" sz="2400" dirty="0" err="1"/>
              <a:t>feelings</a:t>
            </a:r>
            <a:r>
              <a:rPr lang="de-DE" sz="2400" dirty="0"/>
              <a:t> </a:t>
            </a:r>
            <a:r>
              <a:rPr lang="de-DE" sz="2400" dirty="0" err="1"/>
              <a:t>with</a:t>
            </a:r>
            <a:r>
              <a:rPr lang="de-DE" sz="2400" dirty="0"/>
              <a:t> </a:t>
            </a:r>
            <a:r>
              <a:rPr lang="de-DE" sz="2400" dirty="0" err="1"/>
              <a:t>pictures</a:t>
            </a:r>
            <a:r>
              <a:rPr lang="de-DE" sz="2400" dirty="0"/>
              <a:t> (e.g. </a:t>
            </a:r>
            <a:r>
              <a:rPr lang="de-DE" sz="2400" dirty="0" err="1"/>
              <a:t>emotion</a:t>
            </a:r>
            <a:r>
              <a:rPr lang="de-DE" sz="2400" dirty="0"/>
              <a:t> </a:t>
            </a:r>
            <a:r>
              <a:rPr lang="de-DE" sz="2400" dirty="0" err="1"/>
              <a:t>wheel</a:t>
            </a:r>
            <a:r>
              <a:rPr lang="de-DE" sz="2400" dirty="0"/>
              <a:t> </a:t>
            </a:r>
            <a:r>
              <a:rPr lang="de-DE" sz="2400" dirty="0" err="1"/>
              <a:t>or</a:t>
            </a:r>
            <a:r>
              <a:rPr lang="de-DE" sz="2400" dirty="0"/>
              <a:t> </a:t>
            </a:r>
            <a:r>
              <a:rPr lang="de-DE" sz="2400" dirty="0" err="1"/>
              <a:t>feeling</a:t>
            </a:r>
            <a:r>
              <a:rPr lang="de-DE" sz="2400" dirty="0"/>
              <a:t> </a:t>
            </a:r>
            <a:r>
              <a:rPr lang="de-DE" sz="2400" dirty="0" err="1"/>
              <a:t>cards</a:t>
            </a:r>
            <a:r>
              <a:rPr lang="de-DE" sz="2400" dirty="0"/>
              <a:t>)</a:t>
            </a:r>
          </a:p>
          <a:p>
            <a:pPr>
              <a:buFont typeface="Wingdings" pitchFamily="2" charset="2"/>
              <a:buChar char="§"/>
            </a:pPr>
            <a:r>
              <a:rPr lang="de-DE" sz="2400" dirty="0" err="1"/>
              <a:t>Allow</a:t>
            </a:r>
            <a:r>
              <a:rPr lang="de-DE" sz="2400" dirty="0"/>
              <a:t> time </a:t>
            </a:r>
            <a:r>
              <a:rPr lang="de-DE" sz="2400" dirty="0" err="1"/>
              <a:t>for</a:t>
            </a:r>
            <a:r>
              <a:rPr lang="de-DE" sz="2400" dirty="0"/>
              <a:t> </a:t>
            </a:r>
            <a:r>
              <a:rPr lang="de-DE" sz="2400" dirty="0" err="1"/>
              <a:t>the</a:t>
            </a:r>
            <a:r>
              <a:rPr lang="de-DE" sz="2400" dirty="0"/>
              <a:t> </a:t>
            </a:r>
            <a:r>
              <a:rPr lang="de-DE" sz="2400" dirty="0" err="1"/>
              <a:t>first</a:t>
            </a:r>
            <a:r>
              <a:rPr lang="de-DE" sz="2400" dirty="0"/>
              <a:t> </a:t>
            </a:r>
            <a:r>
              <a:rPr lang="de-DE" sz="2400" dirty="0" err="1"/>
              <a:t>words</a:t>
            </a:r>
            <a:r>
              <a:rPr lang="de-DE" sz="2400" dirty="0"/>
              <a:t> </a:t>
            </a:r>
            <a:r>
              <a:rPr lang="de-DE" sz="2400" dirty="0" err="1"/>
              <a:t>to</a:t>
            </a:r>
            <a:r>
              <a:rPr lang="de-DE" sz="2400" dirty="0"/>
              <a:t> </a:t>
            </a:r>
            <a:r>
              <a:rPr lang="de-DE" sz="2400" dirty="0" err="1"/>
              <a:t>be</a:t>
            </a:r>
            <a:r>
              <a:rPr lang="de-DE" sz="2400" dirty="0"/>
              <a:t> spoken</a:t>
            </a:r>
          </a:p>
          <a:p>
            <a:pPr>
              <a:buFont typeface="Wingdings" pitchFamily="2" charset="2"/>
              <a:buChar char="§"/>
            </a:pPr>
            <a:r>
              <a:rPr lang="de-DE" sz="2400" dirty="0"/>
              <a:t>Use </a:t>
            </a:r>
            <a:r>
              <a:rPr lang="de-DE" sz="2400" dirty="0" err="1"/>
              <a:t>other</a:t>
            </a:r>
            <a:r>
              <a:rPr lang="de-DE" sz="2400" dirty="0"/>
              <a:t> </a:t>
            </a:r>
            <a:r>
              <a:rPr lang="de-DE" sz="2400" dirty="0" err="1"/>
              <a:t>modes</a:t>
            </a:r>
            <a:r>
              <a:rPr lang="de-DE" sz="2400" dirty="0"/>
              <a:t> </a:t>
            </a:r>
            <a:r>
              <a:rPr lang="de-DE" sz="2400" dirty="0" err="1"/>
              <a:t>of</a:t>
            </a:r>
            <a:r>
              <a:rPr lang="de-DE" sz="2400" dirty="0"/>
              <a:t> </a:t>
            </a:r>
            <a:r>
              <a:rPr lang="de-DE" sz="2400" dirty="0" err="1"/>
              <a:t>expression</a:t>
            </a:r>
            <a:r>
              <a:rPr lang="de-DE" sz="2400" dirty="0"/>
              <a:t> and </a:t>
            </a:r>
            <a:r>
              <a:rPr lang="de-DE" sz="2400" dirty="0" err="1"/>
              <a:t>communication</a:t>
            </a:r>
            <a:r>
              <a:rPr lang="de-DE" sz="2400" dirty="0"/>
              <a:t> (</a:t>
            </a:r>
            <a:r>
              <a:rPr lang="de-DE" sz="2400" dirty="0" err="1"/>
              <a:t>gestures</a:t>
            </a:r>
            <a:r>
              <a:rPr lang="de-DE" sz="2400" dirty="0"/>
              <a:t>, </a:t>
            </a:r>
            <a:r>
              <a:rPr lang="de-DE" sz="2400" dirty="0" err="1"/>
              <a:t>mimics</a:t>
            </a:r>
            <a:r>
              <a:rPr lang="de-DE" sz="2400" dirty="0"/>
              <a:t>, </a:t>
            </a:r>
            <a:r>
              <a:rPr lang="de-DE" sz="2400" dirty="0" err="1"/>
              <a:t>dance</a:t>
            </a:r>
            <a:r>
              <a:rPr lang="de-DE" sz="2400" dirty="0"/>
              <a:t>, </a:t>
            </a:r>
            <a:r>
              <a:rPr lang="de-DE" sz="2400" dirty="0" err="1"/>
              <a:t>drawing</a:t>
            </a:r>
            <a:r>
              <a:rPr lang="de-DE" sz="2400" dirty="0"/>
              <a:t>, </a:t>
            </a:r>
            <a:r>
              <a:rPr lang="de-DE" sz="2400" dirty="0" err="1"/>
              <a:t>music</a:t>
            </a:r>
            <a:r>
              <a:rPr lang="de-DE" sz="2400" dirty="0"/>
              <a:t>)</a:t>
            </a:r>
          </a:p>
          <a:p>
            <a:pPr>
              <a:buFont typeface="Wingdings" pitchFamily="2" charset="2"/>
              <a:buChar char="§"/>
            </a:pPr>
            <a:r>
              <a:rPr lang="de-DE" sz="2400" dirty="0"/>
              <a:t>Be </a:t>
            </a:r>
            <a:r>
              <a:rPr lang="de-DE" sz="2400" dirty="0" err="1"/>
              <a:t>mindful</a:t>
            </a:r>
            <a:r>
              <a:rPr lang="de-DE" sz="2400" dirty="0"/>
              <a:t> and </a:t>
            </a:r>
            <a:r>
              <a:rPr lang="de-DE" sz="2400" dirty="0" err="1"/>
              <a:t>aware</a:t>
            </a:r>
            <a:r>
              <a:rPr lang="de-DE" sz="2400" dirty="0"/>
              <a:t> </a:t>
            </a:r>
            <a:r>
              <a:rPr lang="de-DE" sz="2400" dirty="0" err="1"/>
              <a:t>that</a:t>
            </a:r>
            <a:r>
              <a:rPr lang="de-DE" sz="2400" dirty="0"/>
              <a:t> </a:t>
            </a:r>
            <a:r>
              <a:rPr lang="de-DE" sz="2400" dirty="0" err="1"/>
              <a:t>some</a:t>
            </a:r>
            <a:r>
              <a:rPr lang="de-DE" sz="2400" dirty="0"/>
              <a:t> </a:t>
            </a:r>
            <a:r>
              <a:rPr lang="de-DE" sz="2400" dirty="0" err="1"/>
              <a:t>activities</a:t>
            </a:r>
            <a:r>
              <a:rPr lang="de-DE" sz="2400" dirty="0"/>
              <a:t> </a:t>
            </a:r>
            <a:r>
              <a:rPr lang="de-DE" sz="2400" dirty="0" err="1"/>
              <a:t>might</a:t>
            </a:r>
            <a:r>
              <a:rPr lang="de-DE" sz="2400" dirty="0"/>
              <a:t> </a:t>
            </a:r>
            <a:r>
              <a:rPr lang="de-DE" sz="2400" dirty="0" err="1"/>
              <a:t>re</a:t>
            </a:r>
            <a:r>
              <a:rPr lang="de-DE" sz="2400" dirty="0"/>
              <a:t>-trigger </a:t>
            </a:r>
            <a:r>
              <a:rPr lang="de-DE" sz="2400" dirty="0" err="1"/>
              <a:t>trauma</a:t>
            </a:r>
            <a:endParaRPr lang="de-DE" sz="2400" dirty="0"/>
          </a:p>
        </p:txBody>
      </p:sp>
      <p:sp>
        <p:nvSpPr>
          <p:cNvPr id="5" name="Textfeld 4">
            <a:extLst>
              <a:ext uri="{FF2B5EF4-FFF2-40B4-BE49-F238E27FC236}">
                <a16:creationId xmlns:a16="http://schemas.microsoft.com/office/drawing/2014/main" id="{E7B259AA-D01C-C299-6DAE-79E5C97CFD6D}"/>
              </a:ext>
            </a:extLst>
          </p:cNvPr>
          <p:cNvSpPr txBox="1"/>
          <p:nvPr/>
        </p:nvSpPr>
        <p:spPr>
          <a:xfrm>
            <a:off x="5708287" y="5100432"/>
            <a:ext cx="3162345" cy="738664"/>
          </a:xfrm>
          <a:prstGeom prst="rect">
            <a:avLst/>
          </a:prstGeom>
          <a:noFill/>
        </p:spPr>
        <p:txBody>
          <a:bodyPr wrap="square">
            <a:spAutoFit/>
          </a:bodyPr>
          <a:lstStyle/>
          <a:p>
            <a:r>
              <a:rPr lang="de-DE" sz="1400" dirty="0">
                <a:hlinkClick r:id="rId2"/>
              </a:rPr>
              <a:t>https://www.mentallyhealthyschools.org.uk/resources/emotion-wheel-for-children/</a:t>
            </a:r>
            <a:endParaRPr lang="de-DE" sz="1400" dirty="0"/>
          </a:p>
        </p:txBody>
      </p:sp>
      <p:pic>
        <p:nvPicPr>
          <p:cNvPr id="7" name="Grafik 6">
            <a:extLst>
              <a:ext uri="{FF2B5EF4-FFF2-40B4-BE49-F238E27FC236}">
                <a16:creationId xmlns:a16="http://schemas.microsoft.com/office/drawing/2014/main" id="{43F6A705-FF87-00C8-81A9-279495D34E6B}"/>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5546089" y="1875753"/>
            <a:ext cx="3591380" cy="3358426"/>
          </a:xfrm>
          <a:prstGeom prst="rect">
            <a:avLst/>
          </a:prstGeom>
        </p:spPr>
      </p:pic>
    </p:spTree>
    <p:extLst>
      <p:ext uri="{BB962C8B-B14F-4D97-AF65-F5344CB8AC3E}">
        <p14:creationId xmlns:p14="http://schemas.microsoft.com/office/powerpoint/2010/main" val="224460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9C430-8F94-364D-894D-FB188E33013E}"/>
              </a:ext>
            </a:extLst>
          </p:cNvPr>
          <p:cNvSpPr>
            <a:spLocks noGrp="1"/>
          </p:cNvSpPr>
          <p:nvPr>
            <p:ph type="title"/>
          </p:nvPr>
        </p:nvSpPr>
        <p:spPr>
          <a:xfrm>
            <a:off x="1447800" y="442118"/>
            <a:ext cx="7258594" cy="792163"/>
          </a:xfrm>
        </p:spPr>
        <p:txBody>
          <a:bodyPr/>
          <a:lstStyle/>
          <a:p>
            <a:r>
              <a:rPr lang="de-DE" sz="4000" dirty="0">
                <a:cs typeface="Calibri" panose="020F0502020204030204" pitchFamily="34" charset="0"/>
              </a:rPr>
              <a:t>The </a:t>
            </a:r>
            <a:r>
              <a:rPr lang="de-DE" sz="4000" dirty="0" err="1">
                <a:cs typeface="Calibri" panose="020F0502020204030204" pitchFamily="34" charset="0"/>
              </a:rPr>
              <a:t>way</a:t>
            </a:r>
            <a:r>
              <a:rPr lang="de-DE" sz="4000" dirty="0">
                <a:cs typeface="Calibri" panose="020F0502020204030204" pitchFamily="34" charset="0"/>
              </a:rPr>
              <a:t> </a:t>
            </a:r>
            <a:r>
              <a:rPr lang="de-DE" sz="4000" dirty="0" err="1">
                <a:cs typeface="Calibri" panose="020F0502020204030204" pitchFamily="34" charset="0"/>
              </a:rPr>
              <a:t>to</a:t>
            </a:r>
            <a:r>
              <a:rPr lang="de-DE" sz="4000" dirty="0">
                <a:cs typeface="Calibri" panose="020F0502020204030204" pitchFamily="34" charset="0"/>
              </a:rPr>
              <a:t> Freedom</a:t>
            </a:r>
            <a:br>
              <a:rPr lang="de-DE" dirty="0">
                <a:cs typeface="Calibri" panose="020F0502020204030204" pitchFamily="34" charset="0"/>
              </a:rPr>
            </a:br>
            <a:r>
              <a:rPr lang="de-DE" sz="3600" dirty="0">
                <a:cs typeface="Calibri" panose="020F0502020204030204" pitchFamily="34" charset="0"/>
              </a:rPr>
              <a:t>Der Weg zur Freiheit</a:t>
            </a:r>
            <a:endParaRPr lang="de-DE" dirty="0">
              <a:latin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338999BB-C730-9D46-B06F-807E62E73166}"/>
              </a:ext>
            </a:extLst>
          </p:cNvPr>
          <p:cNvSpPr>
            <a:spLocks noGrp="1"/>
          </p:cNvSpPr>
          <p:nvPr>
            <p:ph idx="1"/>
          </p:nvPr>
        </p:nvSpPr>
        <p:spPr>
          <a:xfrm>
            <a:off x="457200" y="5257800"/>
            <a:ext cx="8229600" cy="762000"/>
          </a:xfrm>
        </p:spPr>
        <p:txBody>
          <a:bodyPr/>
          <a:lstStyle/>
          <a:p>
            <a:pPr>
              <a:buFont typeface="Wingdings" pitchFamily="2" charset="2"/>
              <a:buChar char="§"/>
            </a:pPr>
            <a:r>
              <a:rPr lang="de-DE" sz="1800" dirty="0">
                <a:latin typeface="Calibri" panose="020F0502020204030204" pitchFamily="34" charset="0"/>
                <a:cs typeface="Calibri" panose="020F0502020204030204" pitchFamily="34" charset="0"/>
                <a:hlinkClick r:id="rId2"/>
              </a:rPr>
              <a:t>https://www.bildung-wien.at/home/aktuelles/29</a:t>
            </a:r>
            <a:endParaRPr lang="de-DE" sz="1800" dirty="0">
              <a:latin typeface="Calibri" panose="020F0502020204030204" pitchFamily="34" charset="0"/>
              <a:cs typeface="Calibri" panose="020F0502020204030204" pitchFamily="34" charset="0"/>
            </a:endParaRPr>
          </a:p>
          <a:p>
            <a:pPr>
              <a:buFont typeface="Wingdings" pitchFamily="2" charset="2"/>
              <a:buChar char="§"/>
            </a:pPr>
            <a:r>
              <a:rPr lang="de-DE" sz="1800" dirty="0">
                <a:latin typeface="Calibri" panose="020F0502020204030204" pitchFamily="34" charset="0"/>
                <a:cs typeface="Calibri" panose="020F0502020204030204" pitchFamily="34" charset="0"/>
                <a:hlinkClick r:id="rId3"/>
              </a:rPr>
              <a:t>https://www.bildung-wien.at/media/file/1758_WegzFreiheit_mittel.pdf</a:t>
            </a:r>
            <a:endParaRPr lang="de-DE" sz="1800"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7A36CFF3-1912-FC4E-B7DD-07BECEEEF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140" y="2215133"/>
            <a:ext cx="2720788" cy="1938361"/>
          </a:xfrm>
          <a:prstGeom prst="rect">
            <a:avLst/>
          </a:prstGeom>
        </p:spPr>
      </p:pic>
      <p:pic>
        <p:nvPicPr>
          <p:cNvPr id="9" name="Grafik 8">
            <a:extLst>
              <a:ext uri="{FF2B5EF4-FFF2-40B4-BE49-F238E27FC236}">
                <a16:creationId xmlns:a16="http://schemas.microsoft.com/office/drawing/2014/main" id="{E3459446-6744-4A44-9AD9-E8869681FA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7380" y="2215133"/>
            <a:ext cx="2699632" cy="1938361"/>
          </a:xfrm>
          <a:prstGeom prst="rect">
            <a:avLst/>
          </a:prstGeom>
        </p:spPr>
      </p:pic>
      <p:pic>
        <p:nvPicPr>
          <p:cNvPr id="19" name="Grafik 18">
            <a:extLst>
              <a:ext uri="{FF2B5EF4-FFF2-40B4-BE49-F238E27FC236}">
                <a16:creationId xmlns:a16="http://schemas.microsoft.com/office/drawing/2014/main" id="{1050E408-071B-D842-BF85-CC0FAD8D35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5252" y="2215133"/>
            <a:ext cx="2667000" cy="1901851"/>
          </a:xfrm>
          <a:prstGeom prst="rect">
            <a:avLst/>
          </a:prstGeom>
        </p:spPr>
      </p:pic>
      <p:sp>
        <p:nvSpPr>
          <p:cNvPr id="10" name="Textfeld 9">
            <a:extLst>
              <a:ext uri="{FF2B5EF4-FFF2-40B4-BE49-F238E27FC236}">
                <a16:creationId xmlns:a16="http://schemas.microsoft.com/office/drawing/2014/main" id="{3AAE6705-6AB4-5230-9722-F39D9B95BAA8}"/>
              </a:ext>
            </a:extLst>
          </p:cNvPr>
          <p:cNvSpPr txBox="1"/>
          <p:nvPr/>
        </p:nvSpPr>
        <p:spPr>
          <a:xfrm>
            <a:off x="413811" y="1623224"/>
            <a:ext cx="8166770" cy="461665"/>
          </a:xfrm>
          <a:prstGeom prst="rect">
            <a:avLst/>
          </a:prstGeom>
          <a:noFill/>
        </p:spPr>
        <p:txBody>
          <a:bodyPr wrap="square">
            <a:spAutoFit/>
          </a:bodyPr>
          <a:lstStyle/>
          <a:p>
            <a:r>
              <a:rPr lang="de-DE" sz="2400" dirty="0" err="1">
                <a:latin typeface="+mn-lt"/>
              </a:rPr>
              <a:t>Before</a:t>
            </a:r>
            <a:r>
              <a:rPr lang="de-DE" sz="2400" dirty="0">
                <a:latin typeface="+mn-lt"/>
              </a:rPr>
              <a:t> </a:t>
            </a:r>
            <a:r>
              <a:rPr lang="de-DE" sz="2400" dirty="0" err="1">
                <a:latin typeface="+mn-lt"/>
              </a:rPr>
              <a:t>talking</a:t>
            </a:r>
            <a:r>
              <a:rPr lang="de-DE" sz="2400" dirty="0">
                <a:latin typeface="+mn-lt"/>
              </a:rPr>
              <a:t> </a:t>
            </a:r>
            <a:r>
              <a:rPr lang="de-DE" sz="2400" dirty="0" err="1">
                <a:latin typeface="+mn-lt"/>
              </a:rPr>
              <a:t>about</a:t>
            </a:r>
            <a:r>
              <a:rPr lang="de-DE" sz="2400" dirty="0">
                <a:latin typeface="+mn-lt"/>
              </a:rPr>
              <a:t> </a:t>
            </a:r>
            <a:r>
              <a:rPr lang="de-DE" sz="2400" dirty="0" err="1">
                <a:latin typeface="+mn-lt"/>
              </a:rPr>
              <a:t>fleeing</a:t>
            </a:r>
            <a:r>
              <a:rPr lang="de-DE" sz="2400" dirty="0">
                <a:latin typeface="+mn-lt"/>
              </a:rPr>
              <a:t>, </a:t>
            </a:r>
            <a:r>
              <a:rPr lang="de-DE" sz="2400" dirty="0" err="1">
                <a:latin typeface="+mn-lt"/>
              </a:rPr>
              <a:t>wait</a:t>
            </a:r>
            <a:r>
              <a:rPr lang="de-DE" sz="2400" dirty="0">
                <a:latin typeface="+mn-lt"/>
              </a:rPr>
              <a:t> </a:t>
            </a:r>
            <a:r>
              <a:rPr lang="de-DE" sz="2400" dirty="0" err="1">
                <a:latin typeface="+mn-lt"/>
              </a:rPr>
              <a:t>until</a:t>
            </a:r>
            <a:r>
              <a:rPr lang="de-DE" sz="2400" dirty="0">
                <a:latin typeface="+mn-lt"/>
              </a:rPr>
              <a:t> </a:t>
            </a:r>
            <a:r>
              <a:rPr lang="de-DE" sz="2400" dirty="0" err="1">
                <a:latin typeface="+mn-lt"/>
              </a:rPr>
              <a:t>the</a:t>
            </a:r>
            <a:r>
              <a:rPr lang="de-DE" sz="2400" dirty="0">
                <a:latin typeface="+mn-lt"/>
              </a:rPr>
              <a:t> </a:t>
            </a:r>
            <a:r>
              <a:rPr lang="de-DE" sz="2400" dirty="0" err="1">
                <a:latin typeface="+mn-lt"/>
              </a:rPr>
              <a:t>child</a:t>
            </a:r>
            <a:r>
              <a:rPr lang="de-DE" sz="2400" dirty="0">
                <a:latin typeface="+mn-lt"/>
              </a:rPr>
              <a:t> </a:t>
            </a:r>
            <a:r>
              <a:rPr lang="de-DE" sz="2400" dirty="0" err="1">
                <a:latin typeface="+mn-lt"/>
              </a:rPr>
              <a:t>wants</a:t>
            </a:r>
            <a:r>
              <a:rPr lang="de-DE" sz="2400" dirty="0">
                <a:latin typeface="+mn-lt"/>
              </a:rPr>
              <a:t> </a:t>
            </a:r>
            <a:r>
              <a:rPr lang="de-DE" sz="2400" dirty="0" err="1">
                <a:latin typeface="+mn-lt"/>
              </a:rPr>
              <a:t>to</a:t>
            </a:r>
            <a:r>
              <a:rPr lang="de-DE" sz="2400" dirty="0">
                <a:latin typeface="+mn-lt"/>
              </a:rPr>
              <a:t> do </a:t>
            </a:r>
            <a:r>
              <a:rPr lang="de-DE" sz="2400" dirty="0" err="1">
                <a:latin typeface="+mn-lt"/>
              </a:rPr>
              <a:t>it!</a:t>
            </a:r>
            <a:endParaRPr lang="de-DE" sz="2400" dirty="0">
              <a:latin typeface="+mn-lt"/>
            </a:endParaRPr>
          </a:p>
        </p:txBody>
      </p:sp>
      <p:sp>
        <p:nvSpPr>
          <p:cNvPr id="11" name="Rechteck 10">
            <a:extLst>
              <a:ext uri="{FF2B5EF4-FFF2-40B4-BE49-F238E27FC236}">
                <a16:creationId xmlns:a16="http://schemas.microsoft.com/office/drawing/2014/main" id="{866AED7F-96F4-AB89-D6AF-AA9B50C6B6FF}"/>
              </a:ext>
            </a:extLst>
          </p:cNvPr>
          <p:cNvSpPr/>
          <p:nvPr/>
        </p:nvSpPr>
        <p:spPr>
          <a:xfrm>
            <a:off x="442140" y="4157558"/>
            <a:ext cx="8373035" cy="1077218"/>
          </a:xfrm>
          <a:prstGeom prst="rect">
            <a:avLst/>
          </a:prstGeom>
        </p:spPr>
        <p:txBody>
          <a:bodyPr wrap="square">
            <a:spAutoFit/>
          </a:bodyPr>
          <a:lstStyle/>
          <a:p>
            <a:r>
              <a:rPr lang="de-DE" sz="2200" dirty="0">
                <a:latin typeface="Calibri" panose="020F0502020204030204" pitchFamily="34" charset="0"/>
                <a:cs typeface="Calibri" panose="020F0502020204030204" pitchFamily="34" charset="0"/>
              </a:rPr>
              <a:t>“The </a:t>
            </a:r>
            <a:r>
              <a:rPr lang="de-DE" sz="2200" dirty="0" err="1">
                <a:latin typeface="Calibri" panose="020F0502020204030204" pitchFamily="34" charset="0"/>
                <a:cs typeface="Calibri" panose="020F0502020204030204" pitchFamily="34" charset="0"/>
              </a:rPr>
              <a:t>way</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to</a:t>
            </a:r>
            <a:r>
              <a:rPr lang="de-DE" sz="2200" dirty="0">
                <a:latin typeface="Calibri" panose="020F0502020204030204" pitchFamily="34" charset="0"/>
                <a:cs typeface="Calibri" panose="020F0502020204030204" pitchFamily="34" charset="0"/>
              </a:rPr>
              <a:t> Freedom" </a:t>
            </a:r>
            <a:r>
              <a:rPr lang="de-DE" sz="2200" dirty="0" err="1">
                <a:latin typeface="Calibri" panose="020F0502020204030204" pitchFamily="34" charset="0"/>
                <a:cs typeface="Calibri" panose="020F0502020204030204" pitchFamily="34" charset="0"/>
              </a:rPr>
              <a:t>is</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based</a:t>
            </a:r>
            <a:r>
              <a:rPr lang="de-DE" sz="2200" dirty="0">
                <a:latin typeface="Calibri" panose="020F0502020204030204" pitchFamily="34" charset="0"/>
                <a:cs typeface="Calibri" panose="020F0502020204030204" pitchFamily="34" charset="0"/>
              </a:rPr>
              <a:t> on </a:t>
            </a:r>
            <a:r>
              <a:rPr lang="de-DE" sz="2200" dirty="0" err="1">
                <a:latin typeface="Calibri" panose="020F0502020204030204" pitchFamily="34" charset="0"/>
                <a:cs typeface="Calibri" panose="020F0502020204030204" pitchFamily="34" charset="0"/>
              </a:rPr>
              <a:t>the</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story</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of</a:t>
            </a:r>
            <a:r>
              <a:rPr lang="de-DE" sz="2200" dirty="0">
                <a:latin typeface="Calibri" panose="020F0502020204030204" pitchFamily="34" charset="0"/>
                <a:cs typeface="Calibri" panose="020F0502020204030204" pitchFamily="34" charset="0"/>
              </a:rPr>
              <a:t> a </a:t>
            </a:r>
            <a:r>
              <a:rPr lang="de-DE" sz="2200" dirty="0" err="1">
                <a:latin typeface="Calibri" panose="020F0502020204030204" pitchFamily="34" charset="0"/>
                <a:cs typeface="Calibri" panose="020F0502020204030204" pitchFamily="34" charset="0"/>
              </a:rPr>
              <a:t>child</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who</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had</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to</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flee</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his</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country</a:t>
            </a:r>
            <a:r>
              <a:rPr lang="de-DE" sz="2200" dirty="0">
                <a:latin typeface="Calibri" panose="020F0502020204030204" pitchFamily="34" charset="0"/>
                <a:cs typeface="Calibri" panose="020F0502020204030204" pitchFamily="34" charset="0"/>
              </a:rPr>
              <a:t> and </a:t>
            </a:r>
            <a:r>
              <a:rPr lang="de-DE" sz="2200" dirty="0" err="1">
                <a:latin typeface="Calibri" panose="020F0502020204030204" pitchFamily="34" charset="0"/>
                <a:cs typeface="Calibri" panose="020F0502020204030204" pitchFamily="34" charset="0"/>
              </a:rPr>
              <a:t>found</a:t>
            </a:r>
            <a:r>
              <a:rPr lang="de-DE" sz="2200" dirty="0">
                <a:latin typeface="Calibri" panose="020F0502020204030204" pitchFamily="34" charset="0"/>
                <a:cs typeface="Calibri" panose="020F0502020204030204" pitchFamily="34" charset="0"/>
              </a:rPr>
              <a:t> a </a:t>
            </a:r>
            <a:r>
              <a:rPr lang="de-DE" sz="2200" dirty="0" err="1">
                <a:latin typeface="Calibri" panose="020F0502020204030204" pitchFamily="34" charset="0"/>
                <a:cs typeface="Calibri" panose="020F0502020204030204" pitchFamily="34" charset="0"/>
              </a:rPr>
              <a:t>new</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home</a:t>
            </a:r>
            <a:r>
              <a:rPr lang="de-DE" sz="2200" dirty="0">
                <a:latin typeface="Calibri" panose="020F0502020204030204" pitchFamily="34" charset="0"/>
                <a:cs typeface="Calibri" panose="020F0502020204030204" pitchFamily="34" charset="0"/>
              </a:rPr>
              <a:t> in Austria.</a:t>
            </a:r>
          </a:p>
          <a:p>
            <a:r>
              <a:rPr lang="de-DE" sz="2000"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Sahar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Sönser</a:t>
            </a:r>
            <a:r>
              <a:rPr lang="de-DE" dirty="0">
                <a:latin typeface="Calibri" panose="020F0502020204030204" pitchFamily="34" charset="0"/>
                <a:cs typeface="Calibri" panose="020F0502020204030204" pitchFamily="34" charset="0"/>
              </a:rPr>
              <a:t>, Vienna, 2020 </a:t>
            </a:r>
          </a:p>
        </p:txBody>
      </p:sp>
    </p:spTree>
    <p:extLst>
      <p:ext uri="{BB962C8B-B14F-4D97-AF65-F5344CB8AC3E}">
        <p14:creationId xmlns:p14="http://schemas.microsoft.com/office/powerpoint/2010/main" val="1569610202"/>
      </p:ext>
    </p:extLst>
  </p:cSld>
  <p:clrMapOvr>
    <a:masterClrMapping/>
  </p:clrMapOvr>
</p:sld>
</file>

<file path=ppt/theme/theme1.xml><?xml version="1.0" encoding="utf-8"?>
<a:theme xmlns:a="http://schemas.openxmlformats.org/drawingml/2006/main" name="PPT-template-relang">
  <a:themeElements>
    <a:clrScheme name="chris">
      <a:dk1>
        <a:sysClr val="windowText" lastClr="000000"/>
      </a:dk1>
      <a:lt1>
        <a:sysClr val="window" lastClr="FFFFFF"/>
      </a:lt1>
      <a:dk2>
        <a:srgbClr val="92D050"/>
      </a:dk2>
      <a:lt2>
        <a:srgbClr val="F4E7ED"/>
      </a:lt2>
      <a:accent1>
        <a:srgbClr val="E36305"/>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4408</Words>
  <Application>Microsoft Office PowerPoint</Application>
  <PresentationFormat>On-screen Show (4:3)</PresentationFormat>
  <Paragraphs>479</Paragraphs>
  <Slides>64</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Arial</vt:lpstr>
      <vt:lpstr>Calibri</vt:lpstr>
      <vt:lpstr>Calibri Light</vt:lpstr>
      <vt:lpstr>Cambria Math</vt:lpstr>
      <vt:lpstr>inherit</vt:lpstr>
      <vt:lpstr>Open Sans</vt:lpstr>
      <vt:lpstr>Wingdings</vt:lpstr>
      <vt:lpstr>PPT-template-relang</vt:lpstr>
      <vt:lpstr>Benutzerdefiniertes Design</vt:lpstr>
      <vt:lpstr>How to welcome newly arrived children to school</vt:lpstr>
      <vt:lpstr>First step: preparing yourself!</vt:lpstr>
      <vt:lpstr>       </vt:lpstr>
      <vt:lpstr>    Giving children time to settle  in their new school</vt:lpstr>
      <vt:lpstr>Recommendations for schools</vt:lpstr>
      <vt:lpstr>Providing a safe place</vt:lpstr>
      <vt:lpstr>Reassuring all children</vt:lpstr>
      <vt:lpstr>Early days – Don‘t worry if children remain silent!</vt:lpstr>
      <vt:lpstr>The way to Freedom Der Weg zur Freiheit</vt:lpstr>
      <vt:lpstr>PowerPoint Presentation</vt:lpstr>
      <vt:lpstr>How to welcome children who do not speak the language of the school in your classroom</vt:lpstr>
      <vt:lpstr>Some principles</vt:lpstr>
      <vt:lpstr>Welcoming the children in the school and in the classroom</vt:lpstr>
      <vt:lpstr>Discovering a new language:  starting with useful words</vt:lpstr>
      <vt:lpstr>The role of family language</vt:lpstr>
      <vt:lpstr> Parents are important  educational partners</vt:lpstr>
      <vt:lpstr>Multilingual Literacies</vt:lpstr>
      <vt:lpstr>A multilingual classroom: getting started</vt:lpstr>
      <vt:lpstr>Using all the child‘s languages for learning</vt:lpstr>
      <vt:lpstr>Why translanguaging?</vt:lpstr>
      <vt:lpstr>PowerPoint Presentation</vt:lpstr>
      <vt:lpstr>Getting to know our learners</vt:lpstr>
      <vt:lpstr>Getting to know our learners</vt:lpstr>
      <vt:lpstr>Importance of the first language(s)</vt:lpstr>
      <vt:lpstr>Step 1: Make the languages of the learners visible and value them</vt:lpstr>
      <vt:lpstr>Step 2: Use the languages of the learners</vt:lpstr>
      <vt:lpstr>Step 2: Use the languages of the learners</vt:lpstr>
      <vt:lpstr>Step 2: Use the languages of the learners for language learning processes</vt:lpstr>
      <vt:lpstr>Example:Language comparison  (carap.ecml.at)</vt:lpstr>
      <vt:lpstr>PowerPoint Presentation</vt:lpstr>
      <vt:lpstr> </vt:lpstr>
      <vt:lpstr>The first language can be used for…</vt:lpstr>
      <vt:lpstr>The first language can be used for…</vt:lpstr>
      <vt:lpstr>PowerPoint Presentation</vt:lpstr>
      <vt:lpstr>Empowerment</vt:lpstr>
      <vt:lpstr>PowerPoint Presentation</vt:lpstr>
      <vt:lpstr>ECML: Inspiring Language Learning in the  Early Years (ILLEY) </vt:lpstr>
      <vt:lpstr>PowerPoint Presentation</vt:lpstr>
      <vt:lpstr>ILLEY links (age 3 to 6)</vt:lpstr>
      <vt:lpstr>ILLEY links to written work  (age 6 to 9) </vt:lpstr>
      <vt:lpstr>ILLEY links (age 9 to 12)</vt:lpstr>
      <vt:lpstr>Links to  books – ILLEY </vt:lpstr>
      <vt:lpstr>       ECML Treasure Chest of Resources for learners, parents and teachers </vt:lpstr>
      <vt:lpstr>Supporting Wellbeing</vt:lpstr>
      <vt:lpstr>Sink and float</vt:lpstr>
      <vt:lpstr>  Get Growing!   </vt:lpstr>
      <vt:lpstr>  Get Growing!  </vt:lpstr>
      <vt:lpstr> Go outside!  My book of trees </vt:lpstr>
      <vt:lpstr>Make a book about me</vt:lpstr>
      <vt:lpstr>        Keeping in contact with those we love: talking on the phone and writing letters </vt:lpstr>
      <vt:lpstr>Home languages help with learning in school</vt:lpstr>
      <vt:lpstr>Treasure Chest – Reading</vt:lpstr>
      <vt:lpstr>PowerPoint Presentation</vt:lpstr>
      <vt:lpstr>How to support learning in all subjects</vt:lpstr>
      <vt:lpstr>Promoting successful education</vt:lpstr>
      <vt:lpstr>Teaching and learning need language(s) in all subjects</vt:lpstr>
      <vt:lpstr>Scaffolding:  a core teaching competence</vt:lpstr>
      <vt:lpstr>Different levels of scaffolding</vt:lpstr>
      <vt:lpstr>Supporting learning in all subjects</vt:lpstr>
      <vt:lpstr>Scaffolding  with teaching materials</vt:lpstr>
      <vt:lpstr>Some recommendations</vt:lpstr>
      <vt:lpstr>Further ideas to explore…</vt:lpstr>
      <vt:lpstr>Multilingual education  for a more peaceful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Niamh Martin</dc:creator>
  <cp:lastModifiedBy>Christian Friedrich</cp:lastModifiedBy>
  <cp:revision>171</cp:revision>
  <cp:lastPrinted>2012-09-20T10:53:19Z</cp:lastPrinted>
  <dcterms:created xsi:type="dcterms:W3CDTF">2013-09-12T14:01:04Z</dcterms:created>
  <dcterms:modified xsi:type="dcterms:W3CDTF">2022-05-12T12:18:54Z</dcterms:modified>
</cp:coreProperties>
</file>