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58" r:id="rId3"/>
    <p:sldId id="306" r:id="rId4"/>
    <p:sldId id="302" r:id="rId5"/>
    <p:sldId id="293" r:id="rId6"/>
    <p:sldId id="301" r:id="rId7"/>
    <p:sldId id="257" r:id="rId8"/>
    <p:sldId id="266" r:id="rId9"/>
    <p:sldId id="275" r:id="rId10"/>
    <p:sldId id="269" r:id="rId11"/>
    <p:sldId id="291" r:id="rId12"/>
    <p:sldId id="273" r:id="rId13"/>
    <p:sldId id="274" r:id="rId14"/>
    <p:sldId id="292" r:id="rId15"/>
    <p:sldId id="280" r:id="rId16"/>
    <p:sldId id="282" r:id="rId17"/>
    <p:sldId id="283" r:id="rId18"/>
    <p:sldId id="285" r:id="rId19"/>
    <p:sldId id="289" r:id="rId20"/>
    <p:sldId id="290" r:id="rId21"/>
    <p:sldId id="295" r:id="rId22"/>
    <p:sldId id="296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Andrade" initials="AA" lastIdx="1" clrIdx="0"/>
  <p:cmAuthor id="2" name="Michel Candelier" initials="MC" lastIdx="17" clrIdx="1"/>
  <p:cmAuthor id="3" name="Brigitte Gerber" initials="BG" lastIdx="2" clrIdx="2"/>
  <p:cmAuthor id="4" name="Marisa Cavalli" initials="MRC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CCFF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216" y="4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FBF79-C6A4-5A41-B6A7-E410A913F7DE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F779C-22BA-3343-BFD8-97524C2584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17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6519-7F7B-4F18-8BAD-336FE0BCFFEE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0475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F779C-22BA-3343-BFD8-97524C25844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181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F779C-22BA-3343-BFD8-97524C25844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4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F779C-22BA-3343-BFD8-97524C25844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31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F779C-22BA-3343-BFD8-97524C25844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530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F779C-22BA-3343-BFD8-97524C25844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175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F779C-22BA-3343-BFD8-97524C25844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46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F779C-22BA-3343-BFD8-97524C25844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085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F779C-22BA-3343-BFD8-97524C25844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561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F779C-22BA-3343-BFD8-97524C25844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794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F779C-22BA-3343-BFD8-97524C25844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49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BA02D-7C05-8945-B038-E57A9D420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5E300D2-698D-2549-B8BD-B97635320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0DBE79-F86E-A34B-AAF4-533524B44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90C55C-E6DD-4441-B948-FD5F04D2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DFA6FD-BC8D-D240-8786-447B2017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95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6EC7D2-5666-5B4B-A399-748852A2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50EB7C-E75F-584D-9C98-7AA8B48A9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EDCEC5-38F9-FE4F-A800-21B65CCE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50B5F5-6CA1-F148-B963-1655DD1D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579284-385C-844C-8C14-0BEB5885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78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1781D9B-BE6E-1D40-B191-B09C1270F5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B7154D-A482-BC48-995B-48E8AC4B4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2C7730-C318-5148-AD50-CE557DCE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CC3604-7527-8445-B2B0-B25D1FA76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80B200-E6A3-5544-BFFB-AAC7BC4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850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ACED9-CB2D-1D46-971B-0205B4E8C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CE0B7AC-37B5-8A42-A949-7A729970A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13BF57-274D-8647-B1E1-00B5DBB2D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5073C9-AC0C-AB44-A585-B4CAA43E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35C377-B5DB-5A4C-A47A-C72D5C25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006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1E4A4B-5125-5C45-9461-D8AB695A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7558F7-0428-1349-8B43-95FBAEE97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3E6A75-F149-7549-AD2D-406385E2E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1EFFE3-77C1-844E-B7B7-454DE940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06DFB8-2B64-1C44-B25F-51C718C3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419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E4F1AC-BB08-484A-B3AF-97308F3E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B947AB-1C7C-4C44-A894-66B920E0C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371D4D-3CA1-CC45-916F-637B1553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7FF73E-6805-EF46-9136-0081B62D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30DE7C-423B-0042-AAE3-2E60D2F9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484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7C620D-753A-FE41-969B-417B6886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0DAE22-C278-364D-AF64-02441EE1F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A300A8-92F8-BA42-943C-F7D1F64DE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5825D3-6CB1-504B-A0BB-D9DB6BF81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A8EF91-4C68-B04E-AFFB-3421BEEA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0CF566-29B6-3A4C-BB7A-9CB58C42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27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B2B697-01BC-064F-85D5-A7097091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9DB80F-253D-BF40-BB29-2127D54EC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5D49CB-EC6E-3A4F-8274-A790BA820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78DC305-AB93-DB46-A270-78BF89A5D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F9041AF-2C33-9947-A099-7279583144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4DCD9AA-EA1C-224C-B6B2-BD85D23C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34C8579-3FFD-CC4B-9658-3F90CDAC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A3EA52-15E9-7742-8839-070B0C5B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586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ADEE3-4F11-EB4A-9A36-DB5D489B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1476FD-2209-F847-AFBF-174844A5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B54943-2AE7-5540-97A4-D97B1E0B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27A7EE-154D-2042-A300-D67965FE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354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998218A-4C6D-2F43-8B5E-6309071B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0E8D933-CF35-A54C-B2BF-95EEC88E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F86831-EDE6-7740-BA19-8321FE52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561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71767D-88C4-E84A-B734-40E9A1CF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11E84E-5BE2-BE48-95DB-C9C3531F8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DA3A5D-C303-3046-8A9D-8623FF31A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00047C-736A-584D-B09C-96D44C66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A8F1A4-1EAE-2042-8C45-EA040FAE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81EA63-F53E-564F-B8D3-E49C36B7F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58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FAACCC-92D7-C449-8CA5-F7074BE4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C6FC60-F6C1-AD46-82EB-6B865945A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AFF5BC-6FB5-8548-88C1-6EFAE944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4DA170-BD2F-B144-9D29-E7B7C925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774C33-8688-6E40-A7D7-E23DE3CC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659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43428-5F68-2C4C-96A3-B7B955C6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7F13C3-86E1-374A-9E2D-2EB703A70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D07E03-5F78-0A44-BDA3-EFB4C134A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85DA25-1381-3245-84D4-27173CC34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014C73-EA7B-4E4C-BFCF-CA9FE61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3AEA8B-C247-614E-B632-F1EA2B82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791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DB449B-FF04-A945-BBAC-C0F6B355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752BF3-E638-9E41-8FB0-7ECEA0836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033A51-D478-4D47-871F-8F0E1C585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90337D-0966-7941-A45C-6FFBDDE21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2BB6EE-6D19-7147-BBA5-F186F0D5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864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AAF191-1FEF-0A42-9CCF-22274CC1D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02F51F-2C7A-F847-B666-CE8608B20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502EAE-FCB9-4345-90CA-B6B87A8FF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B2A7DE-EB20-8A48-858A-9787976F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F16A4B-11B8-694A-8B4B-14AC18CB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0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AB8AB-2670-C547-8BA3-B3D07A41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C0F996-10D4-2B4F-BE66-3C8723ABB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5F2020-DDB6-444C-8849-1847A7852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03F91E-A8AA-0D49-9DF9-AD4C1903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209715-92DC-5D45-B017-65371E6C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38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6FFFF-B6A3-904A-852E-A0BD2082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F2D46-5556-FE40-AEA4-50443EAE9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B7EC60-3BBA-D548-8757-EA775E4F2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89303F-ED60-0341-A63D-3084440A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608897-8E2E-3042-84D9-0FEE9FE2B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73462A-3DDA-4444-A7D6-8D912908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45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0C55D6-7CB6-8A4F-8E4F-16C757E9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610ECE-CAA6-1746-A566-98B7D8E36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51A984-9FCE-E941-96F5-B5DF5B1C2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545AB1-52BE-5C48-AFF4-24EEF2171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9058C5A-0036-604E-A35E-A76C29FFA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9B53D8-30D4-A646-9C7E-FB71144A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3969928-7641-FB46-9943-E757B30A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D934D57-CD7F-A94A-A8EA-42733969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33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6BA6-7192-9048-B86C-64834083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A7B18B-166C-F548-888D-83D8BB56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D4A8D5-3ACB-D645-9674-C18D8FC41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4A2DBC-404A-3044-BE42-8D11FFA7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627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CA6CB3-6397-AB43-9500-674DB903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D183B17-E3B2-C94B-B444-4C134F74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4E7BCD-8821-8C4C-A308-66685364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44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6957B3-F73E-AC4D-B756-CB764968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F21D15-2C2D-CF42-BA4D-AAD608121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394D45-43CD-5345-ABEB-86C081D60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D85D71-14BF-DB43-9A7E-202B8C14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F845FF-7401-494E-802C-1F6E5BCC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57A62B-5D55-814E-9E05-1535691C0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04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2ABE66-531D-114D-AC13-B7C3724D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AD6657-5E7B-7243-B357-F1837651D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808E1B-78AF-8D46-BCFF-D992F1C9A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B5987A-4FA1-CD4B-B613-6095EBC3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B7FF23-A3D7-224E-8EC1-2DE89DB7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9D82F4-2DB5-3F47-B3D8-E6AB8B8C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093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07F0C22-0912-4740-BE8E-8E5A26BC4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67BE7B-42E1-F64F-A60E-11AA2ED4C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D7C859-2048-A84C-BC70-943A8F4BF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F3E53-AA4D-7948-ADC1-3812FF133185}" type="datetimeFigureOut">
              <a:rPr lang="fr-FR" smtClean="0"/>
              <a:t>30/07/2021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CC62EF-7701-D140-A030-53430C2C6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FC7B87-C917-BC43-98DD-8991C8F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64B69-28DF-7A4F-B4B0-2893282F8A9A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F9D287E-7BB5-1849-991F-0331273B7EE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073513"/>
            <a:ext cx="12192000" cy="8010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2F32D31-0591-164F-ACD7-7362E2087C6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0625"/>
            <a:ext cx="12192000" cy="9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2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7EBDB8A-B29E-F84F-872C-44C41C2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52D733-3009-B84D-B2B0-1FBF89CB5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50D1E8-10F9-D841-B3DF-F0CE93C29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53372-4FAD-BC44-B4F0-33F5335F84B6}" type="datetimeFigureOut">
              <a:rPr lang="fr-FR" smtClean="0"/>
              <a:t>30/07/2021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F58995-7A0A-5240-ACC8-5008CA08D0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27267" y="6268912"/>
            <a:ext cx="8218352" cy="54000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0FB19F-7B5B-BA48-9AFD-FF08A2C65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BFFB7E-18F8-1E4E-BBD9-DDFB18414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A1C79-5628-3B4F-8322-31C4F52E29F2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9E7B50-6F61-5F4D-872D-3CF951C7D9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79082" y="25156"/>
            <a:ext cx="681999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2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2.m4a"/><Relationship Id="rId7" Type="http://schemas.openxmlformats.org/officeDocument/2006/relationships/image" Target="../media/image7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5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hyperlink" Target="https://carap.ecml.at/Accueil/tabid/3577/language/en-GB/Default.aspx" TargetMode="Externa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5.png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hyperlink" Target="carap.ecml.at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hyperlink" Target="https://carap.ecml.a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hyperlink" Target="https://www.ecml.at/ECML-Programme/Programme2020-2023/Developingteachercompetencesforpluralisticapproaches/tabid/4300/language/en-GB/Default.aspx" TargetMode="Externa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ml.at/ECML-Programme/Programme2016-2019/Guidetoteachercompetences/tabid/1850/language/en-GB/Default.aspx" TargetMode="External"/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 noGrp="1"/>
          </p:cNvSpPr>
          <p:nvPr>
            <p:ph type="title"/>
          </p:nvPr>
        </p:nvSpPr>
        <p:spPr>
          <a:xfrm>
            <a:off x="838199" y="974871"/>
            <a:ext cx="10515600" cy="2294101"/>
          </a:xfrm>
        </p:spPr>
        <p:txBody>
          <a:bodyPr anchorCtr="1"/>
          <a:lstStyle/>
          <a:p>
            <a:pPr algn="ctr"/>
            <a:r>
              <a:rPr lang="en-GB" sz="4800" b="1" noProof="0" dirty="0">
                <a:solidFill>
                  <a:schemeClr val="tx1"/>
                </a:solidFill>
              </a:rPr>
              <a:t>Developing teacher competences for pluralistic approaches</a:t>
            </a:r>
            <a:endParaRPr lang="en-GB" b="1" noProof="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2C43268-A161-DE47-971B-5A44A0459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791" y="2870123"/>
            <a:ext cx="3110619" cy="297865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A7CD04-F994-374F-A2CE-AD3E41B10167}"/>
              </a:ext>
            </a:extLst>
          </p:cNvPr>
          <p:cNvSpPr txBox="1"/>
          <p:nvPr/>
        </p:nvSpPr>
        <p:spPr>
          <a:xfrm>
            <a:off x="3304210" y="3589029"/>
            <a:ext cx="51246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Tools for teacher education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089753-E05D-EB4A-9883-DB065568F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0"/>
            <a:ext cx="12192000" cy="10259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2311F7-2027-CA4F-B11D-B104C6092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6056905"/>
            <a:ext cx="12192000" cy="8010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907F816-9228-B24F-A08E-668F17C94DE3}"/>
              </a:ext>
            </a:extLst>
          </p:cNvPr>
          <p:cNvSpPr txBox="1"/>
          <p:nvPr/>
        </p:nvSpPr>
        <p:spPr>
          <a:xfrm>
            <a:off x="5190979" y="5513797"/>
            <a:ext cx="1419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May 2021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B0A644C-B102-A64D-B664-75ACFDFE5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0"/>
    </mc:Choice>
    <mc:Fallback xmlns="">
      <p:transition spd="slow" advTm="1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8D28CE8A-4194-E04B-A550-F6C071BE7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6" y="2504146"/>
            <a:ext cx="1931657" cy="184970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037668" y="2967335"/>
            <a:ext cx="7563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>
                <a:solidFill>
                  <a:srgbClr val="D60093"/>
                </a:solidFill>
                <a:latin typeface="Bradley Hand" pitchFamily="2" charset="77"/>
              </a:rPr>
              <a:t>Our </a:t>
            </a:r>
            <a:r>
              <a:rPr lang="fr-FR" sz="5400" err="1">
                <a:solidFill>
                  <a:srgbClr val="D60093"/>
                </a:solidFill>
                <a:latin typeface="Bradley Hand" pitchFamily="2" charset="77"/>
              </a:rPr>
              <a:t>work</a:t>
            </a:r>
            <a:r>
              <a:rPr lang="fr-FR" sz="5400">
                <a:solidFill>
                  <a:srgbClr val="D60093"/>
                </a:solidFill>
                <a:latin typeface="Bradley Hand" pitchFamily="2" charset="77"/>
              </a:rPr>
              <a:t> in </a:t>
            </a:r>
            <a:r>
              <a:rPr lang="fr-FR" sz="5400" err="1">
                <a:solidFill>
                  <a:srgbClr val="D60093"/>
                </a:solidFill>
                <a:latin typeface="Bradley Hand" pitchFamily="2" charset="77"/>
              </a:rPr>
              <a:t>progress</a:t>
            </a:r>
            <a:r>
              <a:rPr lang="fr-FR" sz="5400">
                <a:solidFill>
                  <a:srgbClr val="D60093"/>
                </a:solidFill>
                <a:latin typeface="Bradley Hand" pitchFamily="2" charset="77"/>
              </a:rPr>
              <a:t>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FD93A4-01BE-CB46-B56A-70739C3DA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4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8"/>
    </mc:Choice>
    <mc:Fallback xmlns="">
      <p:transition spd="slow" advTm="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A42FE-D9FC-B249-A4B0-08DA53EB0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1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noProof="0"/>
              <a:t>Specific teacher competences for pluralistic approaches </a:t>
            </a:r>
            <a:r>
              <a:rPr lang="fr-FR" sz="3600" b="1"/>
              <a:t>– </a:t>
            </a:r>
            <a:r>
              <a:rPr lang="en-GB" sz="3600" b="1" noProof="0"/>
              <a:t>dimension 1 (extracts)</a:t>
            </a:r>
            <a:endParaRPr lang="en-GB" sz="3600" noProof="0"/>
          </a:p>
        </p:txBody>
      </p:sp>
      <p:sp>
        <p:nvSpPr>
          <p:cNvPr id="4" name="Rectangle : avec coins arrondis en diagonale 3">
            <a:extLst>
              <a:ext uri="{FF2B5EF4-FFF2-40B4-BE49-F238E27FC236}">
                <a16:creationId xmlns:a16="http://schemas.microsoft.com/office/drawing/2014/main" id="{55856E91-61B7-7B41-A59A-54F351F8FD5F}"/>
              </a:ext>
            </a:extLst>
          </p:cNvPr>
          <p:cNvSpPr/>
          <p:nvPr/>
        </p:nvSpPr>
        <p:spPr>
          <a:xfrm>
            <a:off x="193741" y="2501854"/>
            <a:ext cx="2845571" cy="2103369"/>
          </a:xfrm>
          <a:prstGeom prst="round2DiagRect">
            <a:avLst>
              <a:gd name="adj1" fmla="val 16667"/>
              <a:gd name="adj2" fmla="val 12128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9A3F8F-C1AF-F240-9AAA-A51FD02258C1}"/>
              </a:ext>
            </a:extLst>
          </p:cNvPr>
          <p:cNvSpPr txBox="1"/>
          <p:nvPr/>
        </p:nvSpPr>
        <p:spPr>
          <a:xfrm>
            <a:off x="316881" y="2497796"/>
            <a:ext cx="2728632" cy="210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Competence to reflect on one’s own representations and attitudes regarding linguistic and cultural diversity and plurilingual and intercultural education</a:t>
            </a:r>
            <a:endParaRPr lang="en-GB" sz="1600" b="1" dirty="0"/>
          </a:p>
        </p:txBody>
      </p:sp>
      <p:sp>
        <p:nvSpPr>
          <p:cNvPr id="6" name="Hexagone 5">
            <a:extLst>
              <a:ext uri="{FF2B5EF4-FFF2-40B4-BE49-F238E27FC236}">
                <a16:creationId xmlns:a16="http://schemas.microsoft.com/office/drawing/2014/main" id="{42547CFF-7722-F740-9014-D164ABE59FBA}"/>
              </a:ext>
            </a:extLst>
          </p:cNvPr>
          <p:cNvSpPr/>
          <p:nvPr/>
        </p:nvSpPr>
        <p:spPr>
          <a:xfrm>
            <a:off x="3908556" y="2250730"/>
            <a:ext cx="3796677" cy="3442086"/>
          </a:xfrm>
          <a:prstGeom prst="hexagon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AC19B3-76B5-7742-B17E-CE42E5B90B1D}"/>
              </a:ext>
            </a:extLst>
          </p:cNvPr>
          <p:cNvSpPr txBox="1"/>
          <p:nvPr/>
        </p:nvSpPr>
        <p:spPr>
          <a:xfrm>
            <a:off x="4902666" y="3186943"/>
            <a:ext cx="188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Dimension 1</a:t>
            </a:r>
          </a:p>
          <a:p>
            <a:pPr algn="ctr"/>
            <a:r>
              <a:rPr lang="en-GB" sz="2400" b="1" dirty="0"/>
              <a:t>Attachment to values and principles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DEBEC6-1F4D-C441-823E-CB2129B63BED}"/>
              </a:ext>
            </a:extLst>
          </p:cNvPr>
          <p:cNvSpPr/>
          <p:nvPr/>
        </p:nvSpPr>
        <p:spPr>
          <a:xfrm>
            <a:off x="8190801" y="2989314"/>
            <a:ext cx="2902446" cy="369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AFD60F-D275-A84B-BD6E-4F7A78DF13A6}"/>
              </a:ext>
            </a:extLst>
          </p:cNvPr>
          <p:cNvSpPr/>
          <p:nvPr/>
        </p:nvSpPr>
        <p:spPr>
          <a:xfrm>
            <a:off x="8190801" y="3605287"/>
            <a:ext cx="2902446" cy="369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education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E38779-4152-FF49-80D0-20259A051CD6}"/>
              </a:ext>
            </a:extLst>
          </p:cNvPr>
          <p:cNvSpPr/>
          <p:nvPr/>
        </p:nvSpPr>
        <p:spPr>
          <a:xfrm>
            <a:off x="8190801" y="4274147"/>
            <a:ext cx="2902446" cy="369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</a:rPr>
              <a:t>society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0435FB-A7BB-B74C-B183-714C0A3C6BD0}"/>
              </a:ext>
            </a:extLst>
          </p:cNvPr>
          <p:cNvSpPr/>
          <p:nvPr/>
        </p:nvSpPr>
        <p:spPr>
          <a:xfrm>
            <a:off x="8190801" y="4975345"/>
            <a:ext cx="2902446" cy="599459"/>
          </a:xfrm>
          <a:prstGeom prst="rect">
            <a:avLst/>
          </a:prstGeom>
          <a:solidFill>
            <a:srgbClr val="FFCC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 err="1">
                <a:solidFill>
                  <a:schemeClr val="tx1"/>
                </a:solidFill>
              </a:rPr>
              <a:t>work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with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pluralistic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approaches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7AB4C58-B5ED-2D42-8585-B2F2A48DFD67}"/>
              </a:ext>
            </a:extLst>
          </p:cNvPr>
          <p:cNvSpPr txBox="1"/>
          <p:nvPr/>
        </p:nvSpPr>
        <p:spPr>
          <a:xfrm>
            <a:off x="8151665" y="3023068"/>
            <a:ext cx="1989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diversity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FCE098A-5664-9449-9D38-81C5026DE0AD}"/>
              </a:ext>
            </a:extLst>
          </p:cNvPr>
          <p:cNvCxnSpPr>
            <a:cxnSpLocks/>
            <a:endCxn id="6" idx="3"/>
          </p:cNvCxnSpPr>
          <p:nvPr/>
        </p:nvCxnSpPr>
        <p:spPr>
          <a:xfrm>
            <a:off x="3039312" y="3358645"/>
            <a:ext cx="869244" cy="6131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8D28CE8A-4194-E04B-A550-F6C071BE7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255"/>
            <a:ext cx="1931657" cy="1849707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217808" y="1951276"/>
            <a:ext cx="445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D60093"/>
                </a:solidFill>
                <a:latin typeface="Bradley Hand" pitchFamily="2" charset="77"/>
              </a:rPr>
              <a:t>A </a:t>
            </a:r>
            <a:r>
              <a:rPr lang="en-GB" sz="3200" b="1" dirty="0">
                <a:solidFill>
                  <a:srgbClr val="D60093"/>
                </a:solidFill>
                <a:latin typeface="Bradley Hand" pitchFamily="2" charset="77"/>
              </a:rPr>
              <a:t>competence…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D42235D-A23B-F348-AC6C-B9F08150CE2D}"/>
              </a:ext>
            </a:extLst>
          </p:cNvPr>
          <p:cNvSpPr txBox="1"/>
          <p:nvPr/>
        </p:nvSpPr>
        <p:spPr>
          <a:xfrm>
            <a:off x="7121254" y="1833873"/>
            <a:ext cx="5070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D60093"/>
                </a:solidFill>
                <a:latin typeface="Bradley Hand" pitchFamily="2" charset="77"/>
              </a:rPr>
              <a:t>and values and principles regarding…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0D6453-6294-FB4C-BD6D-0A39186F21CA}"/>
              </a:ext>
            </a:extLst>
          </p:cNvPr>
          <p:cNvSpPr/>
          <p:nvPr/>
        </p:nvSpPr>
        <p:spPr>
          <a:xfrm>
            <a:off x="1602638" y="4921334"/>
            <a:ext cx="2728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D60093"/>
                </a:solidFill>
                <a:latin typeface="Bradley Hand" pitchFamily="2" charset="77"/>
              </a:rPr>
              <a:t>Our additions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E407475-476C-8D40-80A5-637BECC59D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90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32"/>
    </mc:Choice>
    <mc:Fallback xmlns="">
      <p:transition spd="slow" advTm="5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animBg="1"/>
      <p:bldP spid="10" grpId="0" animBg="1"/>
      <p:bldP spid="11" grpId="0" animBg="1"/>
      <p:bldP spid="15" grpId="0" animBg="1"/>
      <p:bldP spid="16" grpId="0"/>
      <p:bldP spid="23" grpId="0"/>
      <p:bldP spid="24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8B47B5-C3A1-BB4E-9D59-B491599DE4E2}"/>
              </a:ext>
            </a:extLst>
          </p:cNvPr>
          <p:cNvSpPr/>
          <p:nvPr/>
        </p:nvSpPr>
        <p:spPr>
          <a:xfrm>
            <a:off x="3507158" y="2530105"/>
            <a:ext cx="6635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 </a:t>
            </a:r>
            <a:r>
              <a:rPr lang="fr-FR" sz="2800" b="1" dirty="0"/>
              <a:t>Values </a:t>
            </a:r>
            <a:r>
              <a:rPr lang="en-AT" sz="2800" b="1"/>
              <a:t>and</a:t>
            </a:r>
            <a:r>
              <a:rPr lang="fr-FR" sz="2800" b="1" dirty="0"/>
              <a:t> </a:t>
            </a:r>
            <a:r>
              <a:rPr lang="fr-FR" sz="2800" b="1" dirty="0" err="1"/>
              <a:t>principles</a:t>
            </a:r>
            <a:r>
              <a:rPr lang="fr-FR" sz="2800" b="1" dirty="0"/>
              <a:t> </a:t>
            </a:r>
            <a:r>
              <a:rPr lang="fr-FR" sz="2800" b="1" dirty="0" err="1"/>
              <a:t>regarding</a:t>
            </a:r>
            <a:endParaRPr lang="fr-FR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B081C7-CF85-1A45-A8E3-C7DD0B9A41C2}"/>
              </a:ext>
            </a:extLst>
          </p:cNvPr>
          <p:cNvSpPr/>
          <p:nvPr/>
        </p:nvSpPr>
        <p:spPr>
          <a:xfrm>
            <a:off x="8382743" y="2603429"/>
            <a:ext cx="1981393" cy="4075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err="1">
                <a:solidFill>
                  <a:schemeClr val="tx1"/>
                </a:solidFill>
              </a:rPr>
              <a:t>diversity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32983A-9BAB-3D40-8CC7-16C624FB12E9}"/>
              </a:ext>
            </a:extLst>
          </p:cNvPr>
          <p:cNvSpPr/>
          <p:nvPr/>
        </p:nvSpPr>
        <p:spPr>
          <a:xfrm>
            <a:off x="5461743" y="3225352"/>
            <a:ext cx="2921000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endParaRPr lang="fr-CH" dirty="0">
              <a:solidFill>
                <a:schemeClr val="tx1"/>
              </a:solidFill>
            </a:endParaRPr>
          </a:p>
          <a:p>
            <a:pPr algn="ctr"/>
            <a:r>
              <a:rPr lang="fr-CH" dirty="0" err="1">
                <a:solidFill>
                  <a:schemeClr val="tx1"/>
                </a:solidFill>
              </a:rPr>
              <a:t>Being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interested</a:t>
            </a:r>
            <a:r>
              <a:rPr lang="fr-CH" dirty="0">
                <a:solidFill>
                  <a:schemeClr val="tx1"/>
                </a:solidFill>
              </a:rPr>
              <a:t> in and open to </a:t>
            </a:r>
            <a:r>
              <a:rPr lang="fr-CH" dirty="0" err="1">
                <a:solidFill>
                  <a:schemeClr val="tx1"/>
                </a:solidFill>
              </a:rPr>
              <a:t>plurilingualism</a:t>
            </a:r>
            <a:r>
              <a:rPr lang="fr-CH" dirty="0">
                <a:solidFill>
                  <a:schemeClr val="tx1"/>
                </a:solidFill>
              </a:rPr>
              <a:t> and the </a:t>
            </a:r>
            <a:r>
              <a:rPr lang="fr-CH" dirty="0" err="1">
                <a:solidFill>
                  <a:schemeClr val="tx1"/>
                </a:solidFill>
              </a:rPr>
              <a:t>diversity</a:t>
            </a:r>
            <a:r>
              <a:rPr lang="fr-CH" dirty="0">
                <a:solidFill>
                  <a:schemeClr val="tx1"/>
                </a:solidFill>
              </a:rPr>
              <a:t> of </a:t>
            </a:r>
            <a:r>
              <a:rPr lang="fr-CH" dirty="0" err="1">
                <a:solidFill>
                  <a:schemeClr val="tx1"/>
                </a:solidFill>
              </a:rPr>
              <a:t>linguistic</a:t>
            </a:r>
            <a:r>
              <a:rPr lang="fr-CH" dirty="0">
                <a:solidFill>
                  <a:schemeClr val="tx1"/>
                </a:solidFill>
              </a:rPr>
              <a:t> and cultural </a:t>
            </a:r>
            <a:r>
              <a:rPr lang="fr-CH" dirty="0" err="1">
                <a:solidFill>
                  <a:schemeClr val="tx1"/>
                </a:solidFill>
              </a:rPr>
              <a:t>phenomena</a:t>
            </a:r>
            <a:endParaRPr lang="fr-CH" sz="2000" dirty="0">
              <a:solidFill>
                <a:schemeClr val="tx1"/>
              </a:solidFill>
            </a:endParaRPr>
          </a:p>
          <a:p>
            <a:br>
              <a:rPr lang="fr-CH" sz="2000" dirty="0">
                <a:solidFill>
                  <a:schemeClr val="tx1"/>
                </a:solidFill>
              </a:rPr>
            </a:b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97677-1860-C947-B6C5-7A2A314ECDC6}"/>
              </a:ext>
            </a:extLst>
          </p:cNvPr>
          <p:cNvSpPr/>
          <p:nvPr/>
        </p:nvSpPr>
        <p:spPr>
          <a:xfrm>
            <a:off x="5461743" y="4771811"/>
            <a:ext cx="2900029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H" dirty="0">
              <a:solidFill>
                <a:schemeClr val="tx1"/>
              </a:solidFill>
            </a:endParaRPr>
          </a:p>
          <a:p>
            <a:pPr algn="ctr"/>
            <a:endParaRPr lang="fr-CH" dirty="0">
              <a:solidFill>
                <a:schemeClr val="tx1"/>
              </a:solidFill>
            </a:endParaRPr>
          </a:p>
          <a:p>
            <a:pPr algn="ctr"/>
            <a:r>
              <a:rPr lang="fr-CH" dirty="0" err="1">
                <a:solidFill>
                  <a:schemeClr val="tx1"/>
                </a:solidFill>
              </a:rPr>
              <a:t>Being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committed</a:t>
            </a:r>
            <a:r>
              <a:rPr lang="fr-CH" dirty="0">
                <a:solidFill>
                  <a:schemeClr val="tx1"/>
                </a:solidFill>
              </a:rPr>
              <a:t> to the respect of </a:t>
            </a:r>
            <a:r>
              <a:rPr lang="fr-CH" dirty="0" err="1">
                <a:solidFill>
                  <a:schemeClr val="tx1"/>
                </a:solidFill>
              </a:rPr>
              <a:t>learners</a:t>
            </a:r>
            <a:r>
              <a:rPr lang="fr-CH" dirty="0">
                <a:solidFill>
                  <a:schemeClr val="tx1"/>
                </a:solidFill>
              </a:rPr>
              <a:t>’ </a:t>
            </a:r>
            <a:r>
              <a:rPr lang="fr-CH" dirty="0" err="1">
                <a:solidFill>
                  <a:schemeClr val="tx1"/>
                </a:solidFill>
              </a:rPr>
              <a:t>recognised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rights</a:t>
            </a:r>
            <a:endParaRPr lang="fr-CH" sz="2000" dirty="0">
              <a:solidFill>
                <a:schemeClr val="tx1"/>
              </a:solidFill>
            </a:endParaRPr>
          </a:p>
          <a:p>
            <a:br>
              <a:rPr lang="fr-CH" sz="2000" dirty="0"/>
            </a:b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D36274-6662-D04B-95C2-9BD8515556D5}"/>
              </a:ext>
            </a:extLst>
          </p:cNvPr>
          <p:cNvSpPr/>
          <p:nvPr/>
        </p:nvSpPr>
        <p:spPr>
          <a:xfrm>
            <a:off x="8692721" y="4763666"/>
            <a:ext cx="2900029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H" dirty="0">
              <a:solidFill>
                <a:schemeClr val="tx1"/>
              </a:solidFill>
            </a:endParaRPr>
          </a:p>
          <a:p>
            <a:endParaRPr lang="fr-CH" dirty="0">
              <a:solidFill>
                <a:schemeClr val="tx1"/>
              </a:solidFill>
            </a:endParaRPr>
          </a:p>
          <a:p>
            <a:pPr algn="ctr"/>
            <a:r>
              <a:rPr lang="fr-CH" dirty="0" err="1">
                <a:solidFill>
                  <a:schemeClr val="tx1"/>
                </a:solidFill>
              </a:rPr>
              <a:t>Being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committed</a:t>
            </a:r>
            <a:r>
              <a:rPr lang="fr-CH" dirty="0">
                <a:solidFill>
                  <a:schemeClr val="tx1"/>
                </a:solidFill>
              </a:rPr>
              <a:t> to the respect of </a:t>
            </a:r>
            <a:r>
              <a:rPr lang="fr-CH" dirty="0" err="1">
                <a:solidFill>
                  <a:schemeClr val="tx1"/>
                </a:solidFill>
              </a:rPr>
              <a:t>learners</a:t>
            </a:r>
            <a:r>
              <a:rPr lang="fr-CH" dirty="0">
                <a:solidFill>
                  <a:schemeClr val="tx1"/>
                </a:solidFill>
              </a:rPr>
              <a:t>’ </a:t>
            </a:r>
            <a:r>
              <a:rPr lang="fr-CH" dirty="0" err="1">
                <a:solidFill>
                  <a:schemeClr val="tx1"/>
                </a:solidFill>
              </a:rPr>
              <a:t>linguistic</a:t>
            </a:r>
            <a:r>
              <a:rPr lang="fr-CH" dirty="0">
                <a:solidFill>
                  <a:schemeClr val="tx1"/>
                </a:solidFill>
              </a:rPr>
              <a:t> and cultural </a:t>
            </a:r>
            <a:r>
              <a:rPr lang="fr-CH" dirty="0" err="1">
                <a:solidFill>
                  <a:schemeClr val="tx1"/>
                </a:solidFill>
              </a:rPr>
              <a:t>rights</a:t>
            </a:r>
            <a:endParaRPr lang="fr-CH" sz="2000" dirty="0">
              <a:solidFill>
                <a:schemeClr val="tx1"/>
              </a:solidFill>
            </a:endParaRPr>
          </a:p>
          <a:p>
            <a:br>
              <a:rPr lang="fr-CH" sz="2000" dirty="0"/>
            </a:b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D6BA3A0-7801-414E-824F-D9C5F5E41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39" y="3236527"/>
            <a:ext cx="2921000" cy="2552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08C0BD-1B52-884C-B4FF-EB382A5C7DB6}"/>
              </a:ext>
            </a:extLst>
          </p:cNvPr>
          <p:cNvSpPr/>
          <p:nvPr/>
        </p:nvSpPr>
        <p:spPr>
          <a:xfrm>
            <a:off x="2017423" y="3815118"/>
            <a:ext cx="29794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/>
              <a:t>Dimension 1</a:t>
            </a:r>
          </a:p>
          <a:p>
            <a:pPr algn="ctr"/>
            <a:r>
              <a:rPr lang="fr-FR" sz="2400" b="1" dirty="0" err="1"/>
              <a:t>Attachment</a:t>
            </a:r>
            <a:r>
              <a:rPr lang="fr-FR" sz="2400" b="1" dirty="0"/>
              <a:t> to values </a:t>
            </a:r>
          </a:p>
          <a:p>
            <a:pPr algn="ctr"/>
            <a:r>
              <a:rPr lang="fr-FR" sz="2400" b="1" dirty="0"/>
              <a:t>and </a:t>
            </a:r>
            <a:r>
              <a:rPr lang="fr-FR" sz="2400" b="1" dirty="0" err="1"/>
              <a:t>principles</a:t>
            </a:r>
            <a:endParaRPr lang="fr-FR" sz="2400" b="1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906D9CB-4EB9-F542-8593-BAE75DB4C223}"/>
              </a:ext>
            </a:extLst>
          </p:cNvPr>
          <p:cNvCxnSpPr>
            <a:cxnSpLocks/>
          </p:cNvCxnSpPr>
          <p:nvPr/>
        </p:nvCxnSpPr>
        <p:spPr>
          <a:xfrm flipV="1">
            <a:off x="4862133" y="4014097"/>
            <a:ext cx="599610" cy="4227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3EFA1EB-1280-A74B-8127-F3E5B6993324}"/>
              </a:ext>
            </a:extLst>
          </p:cNvPr>
          <p:cNvCxnSpPr>
            <a:cxnSpLocks/>
          </p:cNvCxnSpPr>
          <p:nvPr/>
        </p:nvCxnSpPr>
        <p:spPr>
          <a:xfrm>
            <a:off x="4887321" y="4535964"/>
            <a:ext cx="574422" cy="6784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84BEFFB-40F7-5748-B54D-EE08281D5C23}"/>
              </a:ext>
            </a:extLst>
          </p:cNvPr>
          <p:cNvCxnSpPr/>
          <p:nvPr/>
        </p:nvCxnSpPr>
        <p:spPr>
          <a:xfrm>
            <a:off x="8361772" y="5363831"/>
            <a:ext cx="330949" cy="814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1">
            <a:extLst>
              <a:ext uri="{FF2B5EF4-FFF2-40B4-BE49-F238E27FC236}">
                <a16:creationId xmlns:a16="http://schemas.microsoft.com/office/drawing/2014/main" id="{A07A42FE-D9FC-B249-A4B0-08DA53EB0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1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noProof="0"/>
              <a:t>Specific teacher competences for pluralistic approaches </a:t>
            </a:r>
            <a:r>
              <a:rPr lang="fr-FR" sz="3600" b="1"/>
              <a:t>–</a:t>
            </a:r>
            <a:r>
              <a:rPr lang="en-GB" sz="3600" b="1" noProof="0"/>
              <a:t> dimension 1 (extracts)</a:t>
            </a:r>
            <a:endParaRPr lang="en-GB" sz="3600" noProof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D42235D-A23B-F348-AC6C-B9F08150CE2D}"/>
              </a:ext>
            </a:extLst>
          </p:cNvPr>
          <p:cNvSpPr txBox="1"/>
          <p:nvPr/>
        </p:nvSpPr>
        <p:spPr>
          <a:xfrm>
            <a:off x="497122" y="2475209"/>
            <a:ext cx="266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D60093"/>
                </a:solidFill>
                <a:latin typeface="Bradley Hand" pitchFamily="2" charset="77"/>
              </a:rPr>
              <a:t>An </a:t>
            </a:r>
            <a:r>
              <a:rPr lang="fr-FR" sz="3200" b="1" dirty="0" err="1">
                <a:solidFill>
                  <a:srgbClr val="D60093"/>
                </a:solidFill>
                <a:latin typeface="Bradley Hand" pitchFamily="2" charset="77"/>
              </a:rPr>
              <a:t>example</a:t>
            </a:r>
            <a:r>
              <a:rPr lang="fr-FR" sz="3200" b="1" dirty="0">
                <a:solidFill>
                  <a:srgbClr val="D60093"/>
                </a:solidFill>
                <a:latin typeface="Bradley Hand" pitchFamily="2" charset="77"/>
              </a:rPr>
              <a:t>: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D28CE8A-4194-E04B-A550-F6C071BE7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3" y="4566968"/>
            <a:ext cx="1715657" cy="164287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6637E3D-2DB3-4740-838A-831DAF6EC0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4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4"/>
    </mc:Choice>
    <mc:Fallback xmlns="">
      <p:transition spd="slow" advTm="2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FC3CF31-AB4E-9B49-A274-3189D302AA99}"/>
              </a:ext>
            </a:extLst>
          </p:cNvPr>
          <p:cNvSpPr/>
          <p:nvPr/>
        </p:nvSpPr>
        <p:spPr>
          <a:xfrm>
            <a:off x="3246760" y="2498435"/>
            <a:ext cx="2593922" cy="17980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BC412E-8254-AD4B-9143-87A5FDD3536D}"/>
              </a:ext>
            </a:extLst>
          </p:cNvPr>
          <p:cNvSpPr/>
          <p:nvPr/>
        </p:nvSpPr>
        <p:spPr>
          <a:xfrm>
            <a:off x="3269565" y="2644555"/>
            <a:ext cx="25348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MANAGING A TEACHING /LEARNING PROCESS USING PLURALISTIC APPROACHES</a:t>
            </a:r>
            <a:br>
              <a:rPr lang="fr-CH" dirty="0"/>
            </a:br>
            <a:endParaRPr lang="fr-FR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66605F-A8AE-0F44-9D50-CA4C7C65BCA6}"/>
              </a:ext>
            </a:extLst>
          </p:cNvPr>
          <p:cNvSpPr/>
          <p:nvPr/>
        </p:nvSpPr>
        <p:spPr>
          <a:xfrm>
            <a:off x="6601133" y="3660218"/>
            <a:ext cx="5294125" cy="852449"/>
          </a:xfrm>
          <a:prstGeom prst="rect">
            <a:avLst/>
          </a:prstGeom>
          <a:solidFill>
            <a:schemeClr val="accent2">
              <a:alpha val="5411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err="1">
                <a:solidFill>
                  <a:schemeClr val="tx1"/>
                </a:solidFill>
              </a:rPr>
              <a:t>Combining</a:t>
            </a:r>
            <a:r>
              <a:rPr lang="fr-CH" sz="2000">
                <a:solidFill>
                  <a:schemeClr val="tx1"/>
                </a:solidFill>
              </a:rPr>
              <a:t> </a:t>
            </a:r>
            <a:r>
              <a:rPr lang="fr-CH" sz="2000" err="1">
                <a:solidFill>
                  <a:schemeClr val="tx1"/>
                </a:solidFill>
              </a:rPr>
              <a:t>pluralistic</a:t>
            </a:r>
            <a:r>
              <a:rPr lang="fr-CH" sz="2000">
                <a:solidFill>
                  <a:schemeClr val="tx1"/>
                </a:solidFill>
              </a:rPr>
              <a:t> </a:t>
            </a:r>
            <a:r>
              <a:rPr lang="fr-CH" sz="2000" err="1">
                <a:solidFill>
                  <a:schemeClr val="tx1"/>
                </a:solidFill>
              </a:rPr>
              <a:t>approaches</a:t>
            </a:r>
            <a:br>
              <a:rPr lang="fr-CH" sz="2000">
                <a:solidFill>
                  <a:schemeClr val="tx1"/>
                </a:solidFill>
              </a:rPr>
            </a:br>
            <a:r>
              <a:rPr lang="fr-CH" sz="2000">
                <a:solidFill>
                  <a:schemeClr val="tx1"/>
                </a:solidFill>
              </a:rPr>
              <a:t>and </a:t>
            </a:r>
            <a:r>
              <a:rPr lang="fr-CH" sz="2000" err="1">
                <a:solidFill>
                  <a:schemeClr val="tx1"/>
                </a:solidFill>
              </a:rPr>
              <a:t>individual</a:t>
            </a:r>
            <a:r>
              <a:rPr lang="fr-CH" sz="2000">
                <a:solidFill>
                  <a:schemeClr val="tx1"/>
                </a:solidFill>
              </a:rPr>
              <a:t> </a:t>
            </a:r>
            <a:r>
              <a:rPr lang="fr-CH" sz="2000" err="1">
                <a:solidFill>
                  <a:schemeClr val="tx1"/>
                </a:solidFill>
              </a:rPr>
              <a:t>approaches</a:t>
            </a:r>
            <a:br>
              <a:rPr lang="fr-CH" sz="2000">
                <a:solidFill>
                  <a:schemeClr val="tx1"/>
                </a:solidFill>
              </a:rPr>
            </a:br>
            <a:r>
              <a:rPr lang="fr-CH" sz="2000">
                <a:solidFill>
                  <a:schemeClr val="tx1"/>
                </a:solidFill>
              </a:rPr>
              <a:t>to </a:t>
            </a:r>
            <a:r>
              <a:rPr lang="fr-CH" sz="2000" err="1">
                <a:solidFill>
                  <a:schemeClr val="tx1"/>
                </a:solidFill>
              </a:rPr>
              <a:t>promote</a:t>
            </a:r>
            <a:r>
              <a:rPr lang="fr-CH" sz="2000">
                <a:solidFill>
                  <a:schemeClr val="tx1"/>
                </a:solidFill>
              </a:rPr>
              <a:t> </a:t>
            </a:r>
            <a:r>
              <a:rPr lang="fr-CH" sz="2000" err="1">
                <a:solidFill>
                  <a:schemeClr val="tx1"/>
                </a:solidFill>
              </a:rPr>
              <a:t>linguistic</a:t>
            </a:r>
            <a:r>
              <a:rPr lang="fr-CH" sz="2000">
                <a:solidFill>
                  <a:schemeClr val="tx1"/>
                </a:solidFill>
              </a:rPr>
              <a:t> and cultural </a:t>
            </a:r>
            <a:r>
              <a:rPr lang="fr-CH" sz="2000" err="1">
                <a:solidFill>
                  <a:schemeClr val="tx1"/>
                </a:solidFill>
              </a:rPr>
              <a:t>learning</a:t>
            </a:r>
            <a:endParaRPr lang="fr-FR" sz="2000">
              <a:solidFill>
                <a:schemeClr val="tx1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535B62D-891A-8E46-B561-37AA3E543337}"/>
              </a:ext>
            </a:extLst>
          </p:cNvPr>
          <p:cNvCxnSpPr>
            <a:cxnSpLocks/>
          </p:cNvCxnSpPr>
          <p:nvPr/>
        </p:nvCxnSpPr>
        <p:spPr>
          <a:xfrm>
            <a:off x="5827245" y="3031684"/>
            <a:ext cx="773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2D60CC6-CA6E-A742-8478-352900917116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5827245" y="3523623"/>
            <a:ext cx="773888" cy="562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B7058D4-0EB6-BF4F-A875-D3884FAC25EB}"/>
              </a:ext>
            </a:extLst>
          </p:cNvPr>
          <p:cNvSpPr/>
          <p:nvPr/>
        </p:nvSpPr>
        <p:spPr>
          <a:xfrm>
            <a:off x="6646741" y="2462270"/>
            <a:ext cx="5202907" cy="991255"/>
          </a:xfrm>
          <a:prstGeom prst="rect">
            <a:avLst/>
          </a:prstGeom>
          <a:solidFill>
            <a:schemeClr val="accent2">
              <a:alpha val="5411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09558B5-4B9E-0E49-B600-7304905D2F1D}"/>
              </a:ext>
            </a:extLst>
          </p:cNvPr>
          <p:cNvSpPr txBox="1"/>
          <p:nvPr/>
        </p:nvSpPr>
        <p:spPr>
          <a:xfrm>
            <a:off x="6756743" y="2632266"/>
            <a:ext cx="5202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 err="1"/>
              <a:t>Helping</a:t>
            </a:r>
            <a:r>
              <a:rPr lang="fr-CH" sz="2000" dirty="0"/>
              <a:t> </a:t>
            </a:r>
            <a:r>
              <a:rPr lang="fr-CH" sz="2000" dirty="0" err="1"/>
              <a:t>learners</a:t>
            </a:r>
            <a:r>
              <a:rPr lang="fr-CH" sz="2000" dirty="0"/>
              <a:t> to </a:t>
            </a:r>
            <a:r>
              <a:rPr lang="fr-CH" sz="2000" dirty="0" err="1"/>
              <a:t>draw</a:t>
            </a:r>
            <a:r>
              <a:rPr lang="fr-CH" sz="2000" dirty="0"/>
              <a:t> on </a:t>
            </a:r>
            <a:r>
              <a:rPr lang="fr-CH" sz="2000" dirty="0" err="1"/>
              <a:t>their</a:t>
            </a:r>
            <a:r>
              <a:rPr lang="fr-CH" sz="2000" dirty="0"/>
              <a:t> </a:t>
            </a:r>
            <a:r>
              <a:rPr lang="fr-CH" sz="2000" dirty="0" err="1"/>
              <a:t>linguistic</a:t>
            </a:r>
            <a:r>
              <a:rPr lang="fr-CH" sz="2000" dirty="0"/>
              <a:t> and cultural </a:t>
            </a:r>
            <a:r>
              <a:rPr lang="fr-CH" sz="2000" dirty="0" err="1"/>
              <a:t>repertoires</a:t>
            </a:r>
            <a:r>
              <a:rPr lang="fr-CH" sz="2000" dirty="0"/>
              <a:t> for </a:t>
            </a:r>
            <a:r>
              <a:rPr lang="fr-CH" sz="2000" dirty="0" err="1"/>
              <a:t>language</a:t>
            </a:r>
            <a:r>
              <a:rPr lang="fr-CH" sz="2000" dirty="0"/>
              <a:t> </a:t>
            </a:r>
            <a:r>
              <a:rPr lang="fr-CH" sz="2000" dirty="0" err="1"/>
              <a:t>learning</a:t>
            </a:r>
            <a:endParaRPr lang="fr-FR" sz="20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0D5073-A481-2841-B852-E6D74B2C7EE0}"/>
              </a:ext>
            </a:extLst>
          </p:cNvPr>
          <p:cNvSpPr/>
          <p:nvPr/>
        </p:nvSpPr>
        <p:spPr>
          <a:xfrm>
            <a:off x="6601133" y="4847012"/>
            <a:ext cx="5358517" cy="852445"/>
          </a:xfrm>
          <a:prstGeom prst="rect">
            <a:avLst/>
          </a:prstGeom>
          <a:solidFill>
            <a:srgbClr val="7030A0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4F0FA5B-A026-6547-9159-9E609A9B8828}"/>
              </a:ext>
            </a:extLst>
          </p:cNvPr>
          <p:cNvSpPr txBox="1"/>
          <p:nvPr/>
        </p:nvSpPr>
        <p:spPr>
          <a:xfrm>
            <a:off x="6550717" y="4946972"/>
            <a:ext cx="5459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err="1"/>
              <a:t>Exploiting</a:t>
            </a:r>
            <a:r>
              <a:rPr lang="fr-CH" sz="2000"/>
              <a:t> the </a:t>
            </a:r>
            <a:r>
              <a:rPr lang="fr-CH" sz="2000" err="1"/>
              <a:t>specific</a:t>
            </a:r>
            <a:r>
              <a:rPr lang="fr-CH" sz="2000"/>
              <a:t> </a:t>
            </a:r>
            <a:r>
              <a:rPr lang="fr-CH" sz="2000" err="1"/>
              <a:t>potential</a:t>
            </a:r>
            <a:r>
              <a:rPr lang="fr-CH" sz="2000"/>
              <a:t> of </a:t>
            </a:r>
            <a:r>
              <a:rPr lang="fr-CH" sz="2000" err="1"/>
              <a:t>pluralistic</a:t>
            </a:r>
            <a:r>
              <a:rPr lang="fr-CH" sz="2000"/>
              <a:t> </a:t>
            </a:r>
          </a:p>
          <a:p>
            <a:pPr algn="ctr"/>
            <a:r>
              <a:rPr lang="fr-CH" sz="2000" err="1"/>
              <a:t>approaches</a:t>
            </a:r>
            <a:r>
              <a:rPr lang="fr-CH" sz="2000"/>
              <a:t> for the </a:t>
            </a:r>
            <a:r>
              <a:rPr lang="fr-CH" sz="2000" err="1"/>
              <a:t>development</a:t>
            </a:r>
            <a:r>
              <a:rPr lang="fr-CH" sz="2000"/>
              <a:t> of self-</a:t>
            </a:r>
            <a:r>
              <a:rPr lang="fr-CH" sz="2000" err="1"/>
              <a:t>esteem</a:t>
            </a:r>
            <a:endParaRPr lang="fr-FR" sz="200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D24205C-C6DF-1344-999C-221D3AAAD883}"/>
              </a:ext>
            </a:extLst>
          </p:cNvPr>
          <p:cNvCxnSpPr>
            <a:cxnSpLocks/>
          </p:cNvCxnSpPr>
          <p:nvPr/>
        </p:nvCxnSpPr>
        <p:spPr>
          <a:xfrm>
            <a:off x="5827245" y="3826316"/>
            <a:ext cx="773888" cy="10555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re 1">
            <a:extLst>
              <a:ext uri="{FF2B5EF4-FFF2-40B4-BE49-F238E27FC236}">
                <a16:creationId xmlns:a16="http://schemas.microsoft.com/office/drawing/2014/main" id="{A07A42FE-D9FC-B249-A4B0-08DA53EB0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1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noProof="0"/>
              <a:t>Specific teacher competences for pluralistic approaches</a:t>
            </a:r>
            <a:endParaRPr lang="en-GB" sz="3600" noProof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D28CE8A-4194-E04B-A550-F6C071BE7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3" y="4566968"/>
            <a:ext cx="1931657" cy="1849707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232350" y="2210489"/>
            <a:ext cx="25939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D60093"/>
                </a:solidFill>
                <a:latin typeface="Bradley Hand" pitchFamily="2" charset="77"/>
              </a:rPr>
              <a:t>Extracts</a:t>
            </a:r>
            <a:r>
              <a:rPr lang="fr-FR" sz="2800" b="1" dirty="0">
                <a:solidFill>
                  <a:srgbClr val="D60093"/>
                </a:solidFill>
                <a:latin typeface="Bradley Hand" pitchFamily="2" charset="77"/>
              </a:rPr>
              <a:t> </a:t>
            </a:r>
            <a:r>
              <a:rPr lang="fr-FR" sz="2800" b="1" dirty="0" err="1">
                <a:solidFill>
                  <a:srgbClr val="D60093"/>
                </a:solidFill>
                <a:latin typeface="Bradley Hand" pitchFamily="2" charset="77"/>
              </a:rPr>
              <a:t>from</a:t>
            </a:r>
            <a:endParaRPr lang="fr-FR" sz="2800" b="1" dirty="0">
              <a:solidFill>
                <a:srgbClr val="D60093"/>
              </a:solidFill>
              <a:latin typeface="Bradley Hand" pitchFamily="2" charset="77"/>
            </a:endParaRPr>
          </a:p>
          <a:p>
            <a:r>
              <a:rPr lang="fr-FR" sz="2800" b="1" dirty="0">
                <a:solidFill>
                  <a:srgbClr val="D60093"/>
                </a:solidFill>
                <a:latin typeface="Bradley Hand" pitchFamily="2" charset="77"/>
              </a:rPr>
              <a:t>dimension 5 : </a:t>
            </a:r>
            <a:r>
              <a:rPr lang="fr-FR" sz="2800" b="1" dirty="0" err="1">
                <a:solidFill>
                  <a:srgbClr val="D60093"/>
                </a:solidFill>
                <a:latin typeface="Bradley Hand" pitchFamily="2" charset="77"/>
              </a:rPr>
              <a:t>Teaching</a:t>
            </a:r>
            <a:r>
              <a:rPr lang="fr-FR" sz="2800" b="1" dirty="0">
                <a:solidFill>
                  <a:srgbClr val="D60093"/>
                </a:solidFill>
                <a:latin typeface="Bradley Hand" pitchFamily="2" charset="77"/>
              </a:rPr>
              <a:t> </a:t>
            </a:r>
          </a:p>
          <a:p>
            <a:r>
              <a:rPr lang="fr-FR" sz="2800" b="1" dirty="0" err="1">
                <a:solidFill>
                  <a:srgbClr val="D60093"/>
                </a:solidFill>
                <a:latin typeface="Bradley Hand" pitchFamily="2" charset="77"/>
              </a:rPr>
              <a:t>competences</a:t>
            </a:r>
            <a:endParaRPr lang="fr-FR" sz="2800" b="1" dirty="0">
              <a:solidFill>
                <a:srgbClr val="D60093"/>
              </a:solidFill>
              <a:latin typeface="Bradley Hand" pitchFamily="2" charset="77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78BB1F-AAD5-4143-8D08-3E7148395F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9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5"/>
    </mc:Choice>
    <mc:Fallback xmlns="">
      <p:transition spd="slow" advTm="4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  <p:bldP spid="20" grpId="0" animBg="1"/>
      <p:bldP spid="23" grpId="0" animBg="1"/>
      <p:bldP spid="24" grpId="0"/>
      <p:bldP spid="26" grpId="0" animBg="1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2277A4-8209-4640-9895-82A18EA2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40218"/>
            <a:ext cx="11404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noProof="0"/>
              <a:t>Developing teacher competences for pluralistic approaches </a:t>
            </a:r>
            <a:r>
              <a:rPr lang="fr-FR" sz="3600" b="1"/>
              <a:t>–</a:t>
            </a:r>
            <a:r>
              <a:rPr lang="en-GB" sz="3600" b="1" noProof="0"/>
              <a:t> </a:t>
            </a:r>
            <a:r>
              <a:rPr lang="en-GB" sz="3600" b="1" noProof="0">
                <a:solidFill>
                  <a:srgbClr val="D60093"/>
                </a:solidFill>
                <a:latin typeface="Bradley Hand" pitchFamily="2" charset="77"/>
              </a:rPr>
              <a:t>materials for teacher education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C33D69-6E4E-AF46-A66E-577999D48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965781"/>
            <a:ext cx="11938000" cy="552467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noProof="0" dirty="0"/>
              <a:t>Our materials are composed of: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noProof="0" dirty="0"/>
          </a:p>
          <a:p>
            <a:pPr>
              <a:spcBef>
                <a:spcPts val="0"/>
              </a:spcBef>
              <a:buFont typeface="Wingdings" pitchFamily="2" charset="2"/>
              <a:buChar char="v"/>
            </a:pPr>
            <a:r>
              <a:rPr lang="en-GB" sz="2400" noProof="0" dirty="0"/>
              <a:t> </a:t>
            </a:r>
            <a:r>
              <a:rPr lang="en-GB" sz="2400" b="1" noProof="0" dirty="0"/>
              <a:t>Sequences of tasks </a:t>
            </a:r>
            <a:r>
              <a:rPr lang="en-GB" sz="2400" noProof="0" dirty="0"/>
              <a:t>to be used for teacher education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GB" sz="2400" noProof="0" dirty="0"/>
              <a:t> Documents offering </a:t>
            </a:r>
            <a:r>
              <a:rPr lang="en-GB" sz="2400" b="1" noProof="0" dirty="0"/>
              <a:t>information and suggestions </a:t>
            </a:r>
            <a:r>
              <a:rPr lang="en-GB" sz="2400" noProof="0" dirty="0"/>
              <a:t>to facilitate their use and/or adaptation by </a:t>
            </a:r>
            <a:r>
              <a:rPr lang="en-GB" sz="2400" b="1" noProof="0" dirty="0"/>
              <a:t>teacher educators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GB" sz="2400" noProof="0" dirty="0"/>
              <a:t> </a:t>
            </a:r>
            <a:r>
              <a:rPr lang="en-GB" sz="2400" b="1" noProof="0" dirty="0"/>
              <a:t>Scenarios</a:t>
            </a:r>
            <a:r>
              <a:rPr lang="en-GB" sz="2400" noProof="0" dirty="0"/>
              <a:t> aiming to facilitate the adaptation of the proposed pathway or the creation of different ones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2400" noProof="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400" noProof="0" dirty="0"/>
              <a:t>Each unit focuses on </a:t>
            </a:r>
            <a:r>
              <a:rPr lang="en-GB" sz="2400" b="1" noProof="0" dirty="0"/>
              <a:t>the development of one of the listed competences</a:t>
            </a:r>
            <a:r>
              <a:rPr lang="en-GB" sz="2400" noProof="0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noProof="0" dirty="0"/>
              <a:t>The tasks proposed also enable the development of </a:t>
            </a:r>
            <a:r>
              <a:rPr lang="en-GB" sz="2400" b="1" noProof="0" dirty="0"/>
              <a:t>other related competences.</a:t>
            </a:r>
            <a:endParaRPr lang="en-GB" sz="2400" noProof="0" dirty="0"/>
          </a:p>
        </p:txBody>
      </p:sp>
      <p:pic>
        <p:nvPicPr>
          <p:cNvPr id="4" name="Espace réservé du contenu 18">
            <a:extLst>
              <a:ext uri="{FF2B5EF4-FFF2-40B4-BE49-F238E27FC236}">
                <a16:creationId xmlns:a16="http://schemas.microsoft.com/office/drawing/2014/main" id="{5A090DDD-B846-2E47-9E95-A859F5E5B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773" y="1659478"/>
            <a:ext cx="1422400" cy="13620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577654-FC39-D64E-A41F-CB8DA73DFA92}"/>
              </a:ext>
            </a:extLst>
          </p:cNvPr>
          <p:cNvSpPr txBox="1"/>
          <p:nvPr/>
        </p:nvSpPr>
        <p:spPr>
          <a:xfrm>
            <a:off x="10088539" y="6217782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err="1">
                <a:solidFill>
                  <a:srgbClr val="D60093"/>
                </a:solidFill>
                <a:latin typeface="Bradley Hand" pitchFamily="2" charset="77"/>
              </a:rPr>
              <a:t>Examples</a:t>
            </a:r>
            <a:r>
              <a:rPr lang="fr-FR" sz="2800">
                <a:solidFill>
                  <a:srgbClr val="D60093"/>
                </a:solidFill>
                <a:latin typeface="Bradley Hand" pitchFamily="2" charset="77"/>
              </a:rPr>
              <a:t>…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EEA6D41-8BE0-1F4A-ACAF-F56952FA1E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4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10"/>
    </mc:Choice>
    <mc:Fallback xmlns="">
      <p:transition spd="slow" advTm="6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C18D45-2DB7-E14A-889C-958EE99C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613" y="519507"/>
            <a:ext cx="8726774" cy="1171182"/>
          </a:xfrm>
        </p:spPr>
        <p:txBody>
          <a:bodyPr>
            <a:normAutofit/>
          </a:bodyPr>
          <a:lstStyle/>
          <a:p>
            <a:pPr algn="ctr"/>
            <a:r>
              <a:rPr lang="en-GB" sz="3600" b="1" noProof="0"/>
              <a:t>Sequences of tasks </a:t>
            </a:r>
            <a:r>
              <a:rPr lang="fr-FR" sz="3600" b="1"/>
              <a:t>–</a:t>
            </a:r>
            <a:r>
              <a:rPr lang="en-GB" sz="3600" b="1" noProof="0"/>
              <a:t> extracts </a:t>
            </a:r>
            <a:r>
              <a:rPr lang="fr-FR" sz="3600" b="1"/>
              <a:t>–</a:t>
            </a:r>
            <a:br>
              <a:rPr lang="en-GB" sz="3600" b="1" noProof="0"/>
            </a:br>
            <a:r>
              <a:rPr lang="en-GB" sz="3600" b="1">
                <a:solidFill>
                  <a:srgbClr val="D60093"/>
                </a:solidFill>
                <a:latin typeface="Bradley Hand" pitchFamily="2" charset="77"/>
              </a:rPr>
              <a:t>examples of tasks</a:t>
            </a:r>
          </a:p>
        </p:txBody>
      </p:sp>
      <p:pic>
        <p:nvPicPr>
          <p:cNvPr id="5" name="Espace réservé du contenu 18">
            <a:extLst>
              <a:ext uri="{FF2B5EF4-FFF2-40B4-BE49-F238E27FC236}">
                <a16:creationId xmlns:a16="http://schemas.microsoft.com/office/drawing/2014/main" id="{FECAD42E-91E1-074B-9952-5441C7290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7" y="519507"/>
            <a:ext cx="1061846" cy="10167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39B350E-90FD-324D-ABB7-3473F427DD44}"/>
              </a:ext>
            </a:extLst>
          </p:cNvPr>
          <p:cNvSpPr txBox="1"/>
          <p:nvPr/>
        </p:nvSpPr>
        <p:spPr>
          <a:xfrm>
            <a:off x="257331" y="1690689"/>
            <a:ext cx="1155491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Extract from a sequence of tasks focusing on the competence</a:t>
            </a:r>
          </a:p>
          <a:p>
            <a:pPr algn="ctr"/>
            <a:r>
              <a:rPr lang="en-GB" sz="2800" dirty="0"/>
              <a:t>“</a:t>
            </a:r>
            <a:r>
              <a:rPr lang="en-GB" sz="2800" b="1" i="1" dirty="0"/>
              <a:t>Helping learners to build informed representations </a:t>
            </a:r>
            <a:br>
              <a:rPr lang="en-GB" sz="2800" b="1" i="1" dirty="0"/>
            </a:br>
            <a:r>
              <a:rPr lang="en-GB" sz="2800" b="1" i="1" dirty="0"/>
              <a:t>of linguistic and cultural diversity</a:t>
            </a:r>
            <a:r>
              <a:rPr lang="en-GB" sz="2800" i="1" dirty="0"/>
              <a:t>” </a:t>
            </a:r>
            <a:r>
              <a:rPr lang="en-GB" sz="2800" dirty="0"/>
              <a:t>(dimension 5)</a:t>
            </a:r>
          </a:p>
          <a:p>
            <a:endParaRPr lang="en-GB" sz="2800" i="1" dirty="0"/>
          </a:p>
          <a:p>
            <a:r>
              <a:rPr lang="en-GB" sz="2400" dirty="0">
                <a:solidFill>
                  <a:srgbClr val="D60093"/>
                </a:solidFill>
                <a:latin typeface="Bradley Hand" pitchFamily="2" charset="77"/>
              </a:rPr>
              <a:t>In the first part of this unit, through various tasks, participants have: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rgbClr val="D60093"/>
                </a:solidFill>
                <a:latin typeface="Bradley Hand" pitchFamily="2" charset="77"/>
              </a:rPr>
              <a:t>exchanged on their own representations of languages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rgbClr val="D60093"/>
                </a:solidFill>
                <a:latin typeface="Bradley Hand" pitchFamily="2" charset="77"/>
              </a:rPr>
              <a:t>developed their ability to identify representations of languages in various texts and in learners’ discourses</a:t>
            </a:r>
          </a:p>
          <a:p>
            <a:endParaRPr lang="en-GB" sz="2400" dirty="0">
              <a:solidFill>
                <a:srgbClr val="D60093"/>
              </a:solidFill>
              <a:latin typeface="Bradley Hand" pitchFamily="2" charset="77"/>
            </a:endParaRPr>
          </a:p>
          <a:p>
            <a:r>
              <a:rPr lang="en-GB" sz="2400" dirty="0">
                <a:solidFill>
                  <a:srgbClr val="D60093"/>
                </a:solidFill>
                <a:latin typeface="Bradley Hand" pitchFamily="2" charset="77"/>
              </a:rPr>
              <a:t>Work is then carried out on how to address these questions with learners...</a:t>
            </a:r>
          </a:p>
          <a:p>
            <a:endParaRPr lang="fr-F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07E5F-70B8-5C45-9984-ED3CC721AA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20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48"/>
    </mc:Choice>
    <mc:Fallback xmlns="">
      <p:transition spd="slow" advTm="48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C18D45-2DB7-E14A-889C-958EE99C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123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noProof="0"/>
              <a:t>Sequences of tasks </a:t>
            </a:r>
            <a:r>
              <a:rPr lang="fr-FR" sz="3600" b="1"/>
              <a:t>–</a:t>
            </a:r>
            <a:r>
              <a:rPr lang="en-GB" sz="3600" b="1" noProof="0"/>
              <a:t> extracts </a:t>
            </a:r>
            <a:r>
              <a:rPr lang="fr-FR" sz="3600" b="1"/>
              <a:t>– </a:t>
            </a:r>
            <a:r>
              <a:rPr lang="en-GB" sz="3600" b="1" noProof="0"/>
              <a:t>examples of tasks</a:t>
            </a:r>
          </a:p>
        </p:txBody>
      </p:sp>
      <p:pic>
        <p:nvPicPr>
          <p:cNvPr id="5" name="Espace réservé du contenu 18">
            <a:extLst>
              <a:ext uri="{FF2B5EF4-FFF2-40B4-BE49-F238E27FC236}">
                <a16:creationId xmlns:a16="http://schemas.microsoft.com/office/drawing/2014/main" id="{FECAD42E-91E1-074B-9952-5441C7290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7" y="519507"/>
            <a:ext cx="1061846" cy="10167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A66B77-9A6A-534B-BB4C-300AB045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36" y="1845070"/>
            <a:ext cx="11893128" cy="402680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FE10773-5168-AE4F-95C9-B3096EB5B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00"/>
    </mc:Choice>
    <mc:Fallback xmlns="">
      <p:transition spd="slow" advTm="5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56CF2C-FC28-2E41-9DDB-9CBC928E5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605454"/>
            <a:ext cx="11338561" cy="217566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>
                <a:solidFill>
                  <a:srgbClr val="D60093"/>
                </a:solidFill>
                <a:latin typeface="Bradley Hand" pitchFamily="2" charset="77"/>
              </a:rPr>
              <a:t>The materials are accompanied by </a:t>
            </a:r>
            <a:r>
              <a:rPr lang="en-GB" b="1" noProof="0" dirty="0">
                <a:solidFill>
                  <a:srgbClr val="D60093"/>
                </a:solidFill>
                <a:latin typeface="Bradley Hand" pitchFamily="2" charset="77"/>
              </a:rPr>
              <a:t>guidelines for teacher educators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>
                <a:solidFill>
                  <a:srgbClr val="D60093"/>
                </a:solidFill>
                <a:latin typeface="Bradley Hand" pitchFamily="2" charset="77"/>
              </a:rPr>
              <a:t>to facilitate their use.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>
                <a:solidFill>
                  <a:srgbClr val="D60093"/>
                </a:solidFill>
                <a:latin typeface="Bradley Hand" pitchFamily="2" charset="77"/>
              </a:rPr>
              <a:t>Here is an extract from the materials for the development of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i="1" noProof="0" dirty="0"/>
              <a:t>the competence to reflect on one’s own representations and attitudes </a:t>
            </a:r>
            <a:r>
              <a:rPr lang="en-GB" i="1" noProof="0" dirty="0"/>
              <a:t>regarding linguistic and cultural diversity and plurilingual and intercultural education </a:t>
            </a:r>
            <a:r>
              <a:rPr lang="en-GB" noProof="0" dirty="0"/>
              <a:t>(dimension 1):</a:t>
            </a:r>
            <a:endParaRPr lang="en-GB" sz="24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B52385-E7F4-1D40-8270-2CD6C2D8E96A}"/>
              </a:ext>
            </a:extLst>
          </p:cNvPr>
          <p:cNvSpPr/>
          <p:nvPr/>
        </p:nvSpPr>
        <p:spPr>
          <a:xfrm>
            <a:off x="365761" y="3874926"/>
            <a:ext cx="11338560" cy="2439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5B832D-AB09-1A4E-8F82-A5E8D64FE8CC}"/>
              </a:ext>
            </a:extLst>
          </p:cNvPr>
          <p:cNvSpPr txBox="1"/>
          <p:nvPr/>
        </p:nvSpPr>
        <p:spPr>
          <a:xfrm>
            <a:off x="365760" y="3874927"/>
            <a:ext cx="11338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Beforehand</a:t>
            </a:r>
            <a:endParaRPr lang="en-GB" sz="2400" dirty="0"/>
          </a:p>
          <a:p>
            <a:r>
              <a:rPr lang="en-GB" sz="2400" dirty="0"/>
              <a:t>- If necessary, do activities 1 and 2 of the unit on representations</a:t>
            </a:r>
            <a:endParaRPr lang="fr-CH" sz="2400" dirty="0"/>
          </a:p>
          <a:p>
            <a:r>
              <a:rPr lang="en-GB" sz="2400" dirty="0"/>
              <a:t>- If participants need more information on "plurilingual and intercultural education“</a:t>
            </a:r>
            <a:br>
              <a:rPr lang="en-GB" sz="2400" dirty="0"/>
            </a:br>
            <a:r>
              <a:rPr lang="en-GB" sz="2400" dirty="0"/>
              <a:t>they can refer to the glossary</a:t>
            </a:r>
            <a:endParaRPr lang="fr-CH" sz="2400" dirty="0"/>
          </a:p>
          <a:p>
            <a:r>
              <a:rPr lang="en-GB" sz="2400" dirty="0"/>
              <a:t>- If participants need more information on plurilingual approaches, they can refer to </a:t>
            </a:r>
            <a:br>
              <a:rPr lang="en-GB" sz="2400" dirty="0"/>
            </a:br>
            <a:r>
              <a:rPr lang="en-GB" sz="2400" dirty="0"/>
              <a:t>the ECML documents on the </a:t>
            </a:r>
            <a:r>
              <a:rPr lang="en-GB" sz="2400" u="sng" dirty="0">
                <a:hlinkClick r:id="rId5"/>
              </a:rPr>
              <a:t>FREPA website</a:t>
            </a:r>
            <a:endParaRPr lang="fr-CH" sz="24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C18D45-2DB7-E14A-889C-958EE99C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367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noProof="0"/>
              <a:t>Sequences of tasks </a:t>
            </a:r>
            <a:r>
              <a:rPr lang="fr-FR" sz="3600" b="1"/>
              <a:t>–</a:t>
            </a:r>
            <a:r>
              <a:rPr lang="en-GB" sz="3600" b="1" noProof="0"/>
              <a:t> examples of </a:t>
            </a:r>
            <a:r>
              <a:rPr lang="en-GB" sz="3600" b="1"/>
              <a:t>information and suggestions</a:t>
            </a:r>
            <a:br>
              <a:rPr lang="en-GB" sz="3600" b="1"/>
            </a:br>
            <a:r>
              <a:rPr lang="en-GB" sz="3600" b="1"/>
              <a:t>for teacher educators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2EB3F23-3AC9-824F-87E4-62C992EFD6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3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09"/>
    </mc:Choice>
    <mc:Fallback xmlns="">
      <p:transition spd="slow" advTm="4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F44D8-2E77-0C48-A7E3-06F0C49C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3990"/>
            <a:ext cx="11692328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noProof="0"/>
              <a:t>Scenarios</a:t>
            </a:r>
            <a:endParaRPr lang="en-GB" sz="3600" noProof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320AD7-FF97-A54F-92EC-F10C442FDA85}"/>
              </a:ext>
            </a:extLst>
          </p:cNvPr>
          <p:cNvSpPr txBox="1"/>
          <p:nvPr/>
        </p:nvSpPr>
        <p:spPr>
          <a:xfrm>
            <a:off x="397791" y="1291887"/>
            <a:ext cx="112945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Each sequence of tasks is accompanied by a </a:t>
            </a:r>
            <a:r>
              <a:rPr lang="en-GB" sz="2800" b="1" dirty="0"/>
              <a:t>scenario</a:t>
            </a:r>
            <a:r>
              <a:rPr lang="en-GB" sz="2800" dirty="0"/>
              <a:t>, which has a double function:</a:t>
            </a:r>
          </a:p>
          <a:p>
            <a:endParaRPr lang="en-GB" sz="2800" dirty="0"/>
          </a:p>
          <a:p>
            <a:pPr marL="457200" indent="-457200">
              <a:buFont typeface="Wingdings" pitchFamily="2" charset="2"/>
              <a:buChar char="v"/>
            </a:pPr>
            <a:r>
              <a:rPr lang="en-GB" sz="2800" dirty="0"/>
              <a:t>Provide an </a:t>
            </a:r>
            <a:r>
              <a:rPr lang="en-GB" sz="2800" b="1" dirty="0"/>
              <a:t>overview</a:t>
            </a:r>
            <a:r>
              <a:rPr lang="en-GB" sz="2800" dirty="0"/>
              <a:t> of the proposed tasks</a:t>
            </a:r>
          </a:p>
          <a:p>
            <a:endParaRPr lang="en-GB" sz="2800" dirty="0"/>
          </a:p>
          <a:p>
            <a:pPr marL="285750" lvl="0" indent="-285750">
              <a:buFont typeface="Wingdings" pitchFamily="2" charset="2"/>
              <a:buChar char="v"/>
            </a:pPr>
            <a:r>
              <a:rPr lang="en-GB" sz="2800" dirty="0"/>
              <a:t> Offer </a:t>
            </a:r>
            <a:r>
              <a:rPr lang="en-GB" sz="2800" b="1" dirty="0"/>
              <a:t>alternatives</a:t>
            </a:r>
            <a:r>
              <a:rPr lang="en-GB" sz="2800" dirty="0"/>
              <a:t>, open up the possibility of other pathways that the teacher educator might want to create according to the characteristics of his</a:t>
            </a:r>
            <a:r>
              <a:rPr lang="en-AT" sz="2800"/>
              <a:t> or her</a:t>
            </a:r>
            <a:r>
              <a:rPr lang="en-GB" sz="2800" dirty="0"/>
              <a:t> audience (age of the learners, participants’ knowledge of pluralistic approaches, particular context, curriculum, ...); suggestions for alternative pathways are provided.</a:t>
            </a:r>
          </a:p>
        </p:txBody>
      </p:sp>
      <p:pic>
        <p:nvPicPr>
          <p:cNvPr id="4" name="Espace réservé du contenu 18">
            <a:extLst>
              <a:ext uri="{FF2B5EF4-FFF2-40B4-BE49-F238E27FC236}">
                <a16:creationId xmlns:a16="http://schemas.microsoft.com/office/drawing/2014/main" id="{F2578D93-4970-7148-9273-1B6DAA8EC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7" y="5601280"/>
            <a:ext cx="1061846" cy="101679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2F1673-EA99-104D-A8C4-A3E8F7853FE8}"/>
              </a:ext>
            </a:extLst>
          </p:cNvPr>
          <p:cNvSpPr txBox="1"/>
          <p:nvPr/>
        </p:nvSpPr>
        <p:spPr>
          <a:xfrm>
            <a:off x="9021404" y="5566113"/>
            <a:ext cx="2606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>
                <a:solidFill>
                  <a:srgbClr val="D60093"/>
                </a:solidFill>
                <a:latin typeface="Bradley Hand" pitchFamily="2" charset="77"/>
              </a:rPr>
              <a:t>An </a:t>
            </a:r>
            <a:r>
              <a:rPr lang="fr-FR" sz="3200" err="1">
                <a:solidFill>
                  <a:srgbClr val="D60093"/>
                </a:solidFill>
                <a:latin typeface="Bradley Hand" pitchFamily="2" charset="77"/>
              </a:rPr>
              <a:t>example</a:t>
            </a:r>
            <a:r>
              <a:rPr lang="fr-FR" sz="3200">
                <a:solidFill>
                  <a:srgbClr val="D60093"/>
                </a:solidFill>
                <a:latin typeface="Bradley Hand" pitchFamily="2" charset="77"/>
              </a:rPr>
              <a:t>…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3C873F-F12C-4B42-AEEE-F2D2818831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1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4"/>
    </mc:Choice>
    <mc:Fallback xmlns="">
      <p:transition spd="slow" advTm="3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F44D8-2E77-0C48-A7E3-06F0C49C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2" y="636970"/>
            <a:ext cx="12138288" cy="1325563"/>
          </a:xfrm>
        </p:spPr>
        <p:txBody>
          <a:bodyPr>
            <a:normAutofit/>
          </a:bodyPr>
          <a:lstStyle/>
          <a:p>
            <a:r>
              <a:rPr lang="en-GB" sz="3600" b="1" noProof="0"/>
              <a:t>Scenario </a:t>
            </a:r>
            <a:r>
              <a:rPr lang="fr-FR" sz="3600" b="1"/>
              <a:t>– </a:t>
            </a:r>
            <a:r>
              <a:rPr lang="en-GB" sz="3600" b="1" noProof="0"/>
              <a:t>Extract from the scenario for the same sequence of tasks </a:t>
            </a:r>
            <a:r>
              <a:rPr lang="en-GB" sz="3600" noProof="0"/>
              <a:t>(dimension 1)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185596-798A-574B-9AF7-AB01866AAE00}"/>
              </a:ext>
            </a:extLst>
          </p:cNvPr>
          <p:cNvSpPr txBox="1"/>
          <p:nvPr/>
        </p:nvSpPr>
        <p:spPr>
          <a:xfrm>
            <a:off x="157660" y="1671207"/>
            <a:ext cx="6918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D60093"/>
                </a:solidFill>
                <a:latin typeface="Bradley Hand" pitchFamily="2" charset="77"/>
              </a:rPr>
              <a:t>Provides a quick overview of the different </a:t>
            </a:r>
          </a:p>
          <a:p>
            <a:r>
              <a:rPr lang="en-GB" sz="2800" dirty="0">
                <a:solidFill>
                  <a:srgbClr val="D60093"/>
                </a:solidFill>
                <a:latin typeface="Bradley Hand" pitchFamily="2" charset="77"/>
              </a:rPr>
              <a:t>Steps of the proposed sequence…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31A6E1-0D10-7544-B857-15F4E8DA75D9}"/>
              </a:ext>
            </a:extLst>
          </p:cNvPr>
          <p:cNvSpPr txBox="1"/>
          <p:nvPr/>
        </p:nvSpPr>
        <p:spPr>
          <a:xfrm>
            <a:off x="8028681" y="1630837"/>
            <a:ext cx="3826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rgbClr val="D60093"/>
                </a:solidFill>
                <a:latin typeface="Bradley Hand" pitchFamily="2" charset="77"/>
              </a:rPr>
              <a:t>… and suggestions for </a:t>
            </a:r>
          </a:p>
          <a:p>
            <a:r>
              <a:rPr lang="en-GB" sz="2800">
                <a:solidFill>
                  <a:srgbClr val="D60093"/>
                </a:solidFill>
                <a:latin typeface="Bradley Hand" pitchFamily="2" charset="77"/>
              </a:rPr>
              <a:t>other pathways</a:t>
            </a:r>
            <a:r>
              <a:rPr lang="fr-FR" sz="2800">
                <a:solidFill>
                  <a:srgbClr val="D60093"/>
                </a:solidFill>
                <a:latin typeface="Bradley Hand" pitchFamily="2" charset="77"/>
              </a:rPr>
              <a:t>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7EF135-5B5F-7342-B4CB-3475FDFCB6CC}"/>
              </a:ext>
            </a:extLst>
          </p:cNvPr>
          <p:cNvSpPr txBox="1"/>
          <p:nvPr/>
        </p:nvSpPr>
        <p:spPr>
          <a:xfrm>
            <a:off x="0" y="175305"/>
            <a:ext cx="2867378" cy="5810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24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ECB5E2-D757-444C-BDA8-8DB654C75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27" y="2625314"/>
            <a:ext cx="11984873" cy="3224001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02C17C2-EBAD-3B48-85D7-DCB3B54945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2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7"/>
    </mc:Choice>
    <mc:Fallback xmlns="">
      <p:transition spd="slow" advTm="31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7C6CBB-EC44-9E4B-BAC4-D837CB7D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335" y="828283"/>
            <a:ext cx="6568966" cy="716786"/>
          </a:xfrm>
        </p:spPr>
        <p:txBody>
          <a:bodyPr/>
          <a:lstStyle/>
          <a:p>
            <a:r>
              <a:rPr lang="en-GB" b="1" dirty="0"/>
              <a:t>Pluralistic approaches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BD490-8B89-C74C-9708-29FD14BBF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00" y="2228258"/>
            <a:ext cx="11704975" cy="285872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/>
              <a:t>They provide a constructive response to </a:t>
            </a:r>
            <a:r>
              <a:rPr lang="en-GB" b="1" dirty="0"/>
              <a:t>the challenges of our societies</a:t>
            </a:r>
          </a:p>
          <a:p>
            <a:pPr>
              <a:spcAft>
                <a:spcPts val="1200"/>
              </a:spcAft>
            </a:pPr>
            <a:r>
              <a:rPr lang="en-GB" dirty="0"/>
              <a:t>by showing how </a:t>
            </a:r>
            <a:r>
              <a:rPr lang="en-GB" b="1" dirty="0"/>
              <a:t>plurilingualism can be a resource </a:t>
            </a:r>
            <a:r>
              <a:rPr lang="en-GB" dirty="0"/>
              <a:t>for the education of all</a:t>
            </a:r>
          </a:p>
          <a:p>
            <a:pPr>
              <a:spcAft>
                <a:spcPts val="1200"/>
              </a:spcAft>
            </a:pPr>
            <a:r>
              <a:rPr lang="en-GB" dirty="0"/>
              <a:t>and by paving the way for </a:t>
            </a:r>
            <a:r>
              <a:rPr lang="en-GB" b="1" dirty="0"/>
              <a:t>more diverse and effective language learning</a:t>
            </a:r>
            <a:r>
              <a:rPr lang="en-GB" dirty="0"/>
              <a:t>. </a:t>
            </a:r>
            <a:endParaRPr lang="en-GB" sz="24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37BD490-8B89-C74C-9708-29FD14BBFD84}"/>
              </a:ext>
            </a:extLst>
          </p:cNvPr>
          <p:cNvSpPr txBox="1">
            <a:spLocks/>
          </p:cNvSpPr>
          <p:nvPr/>
        </p:nvSpPr>
        <p:spPr>
          <a:xfrm>
            <a:off x="234778" y="4992414"/>
            <a:ext cx="11957221" cy="725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CH" sz="240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CH" sz="240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00EF3C-9664-274C-ACE8-B4E3F9B74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78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64"/>
    </mc:Choice>
    <mc:Fallback>
      <p:transition spd="slow" advTm="3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41206-4022-2446-8C79-52499E4A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88C389-23DA-5F40-9E68-1D0644E33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/>
          </a:p>
        </p:txBody>
      </p:sp>
      <p:pic>
        <p:nvPicPr>
          <p:cNvPr id="5" name="Espace réservé du contenu 18">
            <a:extLst>
              <a:ext uri="{FF2B5EF4-FFF2-40B4-BE49-F238E27FC236}">
                <a16:creationId xmlns:a16="http://schemas.microsoft.com/office/drawing/2014/main" id="{1A6A56A6-FC20-5D44-A3B6-35796B3BD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6" y="2804777"/>
            <a:ext cx="1422400" cy="13620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906EA4F-741E-4844-BED7-759A93395042}"/>
              </a:ext>
            </a:extLst>
          </p:cNvPr>
          <p:cNvSpPr txBox="1"/>
          <p:nvPr/>
        </p:nvSpPr>
        <p:spPr>
          <a:xfrm>
            <a:off x="2584128" y="3193416"/>
            <a:ext cx="598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D60093"/>
                </a:solidFill>
                <a:latin typeface="Bradley Hand" pitchFamily="2" charset="77"/>
              </a:rPr>
              <a:t>To summarise our ongoing work…	</a:t>
            </a:r>
            <a:endParaRPr lang="en-GB" sz="28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8E95B4-4AA7-BC44-9EFF-056EB9E26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"/>
    </mc:Choice>
    <mc:Fallback xmlns="">
      <p:transition spd="slow" advTm="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43EA436-2423-0C42-BCC5-E5F630BCBDC4}"/>
              </a:ext>
            </a:extLst>
          </p:cNvPr>
          <p:cNvCxnSpPr/>
          <p:nvPr/>
        </p:nvCxnSpPr>
        <p:spPr>
          <a:xfrm>
            <a:off x="6847988" y="3198847"/>
            <a:ext cx="2392188" cy="5485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 : coins arrondis 203">
            <a:extLst>
              <a:ext uri="{FF2B5EF4-FFF2-40B4-BE49-F238E27FC236}">
                <a16:creationId xmlns:a16="http://schemas.microsoft.com/office/drawing/2014/main" id="{B22CCD61-10F4-D545-B1C4-083B792A00FB}"/>
              </a:ext>
            </a:extLst>
          </p:cNvPr>
          <p:cNvSpPr>
            <a:spLocks noChangeAspect="1"/>
          </p:cNvSpPr>
          <p:nvPr/>
        </p:nvSpPr>
        <p:spPr>
          <a:xfrm>
            <a:off x="9234345" y="2628952"/>
            <a:ext cx="1001138" cy="9284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Sequence of tasks</a:t>
            </a:r>
          </a:p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60AB76-EEDE-1848-A34F-7F76A963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074"/>
            <a:ext cx="10515600" cy="1325563"/>
          </a:xfrm>
        </p:spPr>
        <p:txBody>
          <a:bodyPr/>
          <a:lstStyle/>
          <a:p>
            <a:pPr algn="ctr"/>
            <a:r>
              <a:rPr lang="en-GB" noProof="0">
                <a:solidFill>
                  <a:srgbClr val="D60093"/>
                </a:solidFill>
                <a:latin typeface="Bradley Hand" pitchFamily="2" charset="77"/>
              </a:rPr>
              <a:t>	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677001-83F0-A949-AB75-E102C88056B1}"/>
              </a:ext>
            </a:extLst>
          </p:cNvPr>
          <p:cNvSpPr txBox="1"/>
          <p:nvPr/>
        </p:nvSpPr>
        <p:spPr>
          <a:xfrm>
            <a:off x="92672" y="912241"/>
            <a:ext cx="2559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A </a:t>
            </a:r>
            <a:r>
              <a:rPr lang="en-GB" sz="2400" b="1"/>
              <a:t>framework</a:t>
            </a:r>
            <a:r>
              <a:rPr lang="en-GB" sz="2400"/>
              <a:t> of </a:t>
            </a:r>
          </a:p>
          <a:p>
            <a:r>
              <a:rPr lang="en-GB" sz="2400" b="1"/>
              <a:t>competences</a:t>
            </a:r>
          </a:p>
        </p:txBody>
      </p:sp>
      <p:sp>
        <p:nvSpPr>
          <p:cNvPr id="8" name="Hexagone 7">
            <a:extLst>
              <a:ext uri="{FF2B5EF4-FFF2-40B4-BE49-F238E27FC236}">
                <a16:creationId xmlns:a16="http://schemas.microsoft.com/office/drawing/2014/main" id="{7A978F00-F1B5-124B-A916-F2511782020D}"/>
              </a:ext>
            </a:extLst>
          </p:cNvPr>
          <p:cNvSpPr/>
          <p:nvPr/>
        </p:nvSpPr>
        <p:spPr>
          <a:xfrm>
            <a:off x="124587" y="2564540"/>
            <a:ext cx="2205219" cy="2072782"/>
          </a:xfrm>
          <a:prstGeom prst="hexagon">
            <a:avLst/>
          </a:prstGeom>
          <a:solidFill>
            <a:srgbClr val="8842BF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Teaching competences for pluralistic approaches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D58A46-471D-524A-B83A-20D2F0EFB96F}"/>
              </a:ext>
            </a:extLst>
          </p:cNvPr>
          <p:cNvSpPr>
            <a:spLocks noChangeAspect="1"/>
          </p:cNvSpPr>
          <p:nvPr/>
        </p:nvSpPr>
        <p:spPr>
          <a:xfrm>
            <a:off x="2052455" y="2377247"/>
            <a:ext cx="894855" cy="28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>
                <a:solidFill>
                  <a:schemeClr val="tx1"/>
                </a:solidFill>
              </a:rPr>
              <a:t>Competence ….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DE1C6E-E0E8-C041-A31B-C6535BF232A9}"/>
              </a:ext>
            </a:extLst>
          </p:cNvPr>
          <p:cNvSpPr>
            <a:spLocks noChangeAspect="1"/>
          </p:cNvSpPr>
          <p:nvPr/>
        </p:nvSpPr>
        <p:spPr>
          <a:xfrm>
            <a:off x="2393467" y="2864685"/>
            <a:ext cx="894855" cy="28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>
                <a:solidFill>
                  <a:schemeClr val="tx1"/>
                </a:solidFill>
              </a:rPr>
              <a:t>Competence ….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D748589-B386-4A4E-B027-F24C55BDBEA3}"/>
              </a:ext>
            </a:extLst>
          </p:cNvPr>
          <p:cNvSpPr>
            <a:spLocks noChangeAspect="1"/>
          </p:cNvSpPr>
          <p:nvPr/>
        </p:nvSpPr>
        <p:spPr>
          <a:xfrm>
            <a:off x="2465345" y="3395687"/>
            <a:ext cx="894855" cy="28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>
                <a:solidFill>
                  <a:schemeClr val="tx1"/>
                </a:solidFill>
              </a:rPr>
              <a:t>Competence ….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B7C3474-6E3F-0947-9688-05A319454264}"/>
              </a:ext>
            </a:extLst>
          </p:cNvPr>
          <p:cNvSpPr>
            <a:spLocks noChangeAspect="1"/>
          </p:cNvSpPr>
          <p:nvPr/>
        </p:nvSpPr>
        <p:spPr>
          <a:xfrm>
            <a:off x="2293653" y="3955652"/>
            <a:ext cx="894855" cy="28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>
                <a:solidFill>
                  <a:schemeClr val="tx1"/>
                </a:solidFill>
              </a:rPr>
              <a:t>Competence ….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5041BF-7E8B-A64D-8D77-AF08E0D66DB4}"/>
              </a:ext>
            </a:extLst>
          </p:cNvPr>
          <p:cNvSpPr>
            <a:spLocks noChangeAspect="1"/>
          </p:cNvSpPr>
          <p:nvPr/>
        </p:nvSpPr>
        <p:spPr>
          <a:xfrm>
            <a:off x="2135362" y="4499649"/>
            <a:ext cx="894855" cy="288000"/>
          </a:xfrm>
          <a:prstGeom prst="rect">
            <a:avLst/>
          </a:prstGeom>
          <a:solidFill>
            <a:srgbClr val="FFC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>
                <a:solidFill>
                  <a:schemeClr val="tx1"/>
                </a:solidFill>
              </a:rPr>
              <a:t>Competence ….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B25F3FB-C134-164F-A392-1F8D579D2F5A}"/>
              </a:ext>
            </a:extLst>
          </p:cNvPr>
          <p:cNvSpPr>
            <a:spLocks noChangeAspect="1"/>
          </p:cNvSpPr>
          <p:nvPr/>
        </p:nvSpPr>
        <p:spPr>
          <a:xfrm>
            <a:off x="1283403" y="5013467"/>
            <a:ext cx="894855" cy="288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>
                <a:solidFill>
                  <a:schemeClr val="tx1"/>
                </a:solidFill>
              </a:rPr>
              <a:t>Competence ….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FBB440A-DAF5-0146-BA81-6489187934FE}"/>
              </a:ext>
            </a:extLst>
          </p:cNvPr>
          <p:cNvSpPr>
            <a:spLocks noChangeAspect="1"/>
          </p:cNvSpPr>
          <p:nvPr/>
        </p:nvSpPr>
        <p:spPr>
          <a:xfrm>
            <a:off x="526761" y="5384411"/>
            <a:ext cx="894855" cy="288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>
                <a:solidFill>
                  <a:schemeClr val="tx1"/>
                </a:solidFill>
              </a:rPr>
              <a:t>Competence ….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AEB13A86-E15B-494E-821E-394ADBE006A1}"/>
              </a:ext>
            </a:extLst>
          </p:cNvPr>
          <p:cNvSpPr txBox="1"/>
          <p:nvPr/>
        </p:nvSpPr>
        <p:spPr>
          <a:xfrm>
            <a:off x="3170598" y="608369"/>
            <a:ext cx="3667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For the development</a:t>
            </a:r>
          </a:p>
          <a:p>
            <a:r>
              <a:rPr lang="en-GB" sz="2400"/>
              <a:t>of certain competences in teacher education, </a:t>
            </a:r>
            <a:r>
              <a:rPr lang="en-GB" sz="2400" b="1"/>
              <a:t>sequences of tasks </a:t>
            </a:r>
            <a:r>
              <a:rPr lang="en-GB" sz="2400"/>
              <a:t>corresponding to </a:t>
            </a:r>
            <a:r>
              <a:rPr lang="en-GB" sz="2400" b="1"/>
              <a:t>scenarios</a:t>
            </a:r>
          </a:p>
        </p:txBody>
      </p:sp>
      <p:sp>
        <p:nvSpPr>
          <p:cNvPr id="108" name="Rectangle : coins arrondis 107">
            <a:extLst>
              <a:ext uri="{FF2B5EF4-FFF2-40B4-BE49-F238E27FC236}">
                <a16:creationId xmlns:a16="http://schemas.microsoft.com/office/drawing/2014/main" id="{6B3D156F-3342-7F41-9BD7-2B32C8C213A0}"/>
              </a:ext>
            </a:extLst>
          </p:cNvPr>
          <p:cNvSpPr>
            <a:spLocks noChangeAspect="1"/>
          </p:cNvSpPr>
          <p:nvPr/>
        </p:nvSpPr>
        <p:spPr>
          <a:xfrm>
            <a:off x="3717935" y="2726554"/>
            <a:ext cx="1155324" cy="10714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Sequence of tasks</a:t>
            </a: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109784C9-82B7-E447-96E2-BD756D7CF4A3}"/>
              </a:ext>
            </a:extLst>
          </p:cNvPr>
          <p:cNvCxnSpPr>
            <a:cxnSpLocks/>
            <a:stCxn id="55" idx="3"/>
            <a:endCxn id="108" idx="1"/>
          </p:cNvCxnSpPr>
          <p:nvPr/>
        </p:nvCxnSpPr>
        <p:spPr>
          <a:xfrm>
            <a:off x="3288322" y="3008685"/>
            <a:ext cx="429613" cy="25358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 : coins arrondis 110">
            <a:extLst>
              <a:ext uri="{FF2B5EF4-FFF2-40B4-BE49-F238E27FC236}">
                <a16:creationId xmlns:a16="http://schemas.microsoft.com/office/drawing/2014/main" id="{881EA6EE-1E0C-5241-A0C7-2F3CE1B5823B}"/>
              </a:ext>
            </a:extLst>
          </p:cNvPr>
          <p:cNvSpPr>
            <a:spLocks noChangeAspect="1"/>
          </p:cNvSpPr>
          <p:nvPr/>
        </p:nvSpPr>
        <p:spPr>
          <a:xfrm>
            <a:off x="3717935" y="3984937"/>
            <a:ext cx="1160066" cy="10285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Sequence of tasks</a:t>
            </a:r>
          </a:p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D14B85D2-28AE-7F43-AA1A-11F8E1E017E3}"/>
              </a:ext>
            </a:extLst>
          </p:cNvPr>
          <p:cNvCxnSpPr>
            <a:cxnSpLocks/>
            <a:stCxn id="65" idx="3"/>
            <a:endCxn id="111" idx="1"/>
          </p:cNvCxnSpPr>
          <p:nvPr/>
        </p:nvCxnSpPr>
        <p:spPr>
          <a:xfrm>
            <a:off x="3188508" y="4099652"/>
            <a:ext cx="529427" cy="3995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 : coins arrondis 112">
            <a:extLst>
              <a:ext uri="{FF2B5EF4-FFF2-40B4-BE49-F238E27FC236}">
                <a16:creationId xmlns:a16="http://schemas.microsoft.com/office/drawing/2014/main" id="{8D41506C-8933-BF42-8D32-5A960D378C4F}"/>
              </a:ext>
            </a:extLst>
          </p:cNvPr>
          <p:cNvSpPr>
            <a:spLocks noChangeAspect="1"/>
          </p:cNvSpPr>
          <p:nvPr/>
        </p:nvSpPr>
        <p:spPr>
          <a:xfrm>
            <a:off x="3703072" y="5170219"/>
            <a:ext cx="1099991" cy="1099991"/>
          </a:xfrm>
          <a:prstGeom prst="roundRect">
            <a:avLst/>
          </a:prstGeom>
          <a:solidFill>
            <a:srgbClr val="FFCC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Sequence of tasks</a:t>
            </a:r>
          </a:p>
          <a:p>
            <a:pPr algn="ctr"/>
            <a:endParaRPr lang="en-GB" sz="1400"/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8B45D8C8-1303-C14C-A9E7-1B0582BEB200}"/>
              </a:ext>
            </a:extLst>
          </p:cNvPr>
          <p:cNvCxnSpPr>
            <a:cxnSpLocks/>
            <a:stCxn id="78" idx="3"/>
            <a:endCxn id="113" idx="1"/>
          </p:cNvCxnSpPr>
          <p:nvPr/>
        </p:nvCxnSpPr>
        <p:spPr>
          <a:xfrm>
            <a:off x="3030217" y="4643649"/>
            <a:ext cx="672855" cy="1076566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Ellipse 147">
            <a:extLst>
              <a:ext uri="{FF2B5EF4-FFF2-40B4-BE49-F238E27FC236}">
                <a16:creationId xmlns:a16="http://schemas.microsoft.com/office/drawing/2014/main" id="{7FC5B904-742D-D845-A10D-D67E12158113}"/>
              </a:ext>
            </a:extLst>
          </p:cNvPr>
          <p:cNvSpPr/>
          <p:nvPr/>
        </p:nvSpPr>
        <p:spPr>
          <a:xfrm>
            <a:off x="5109458" y="2888841"/>
            <a:ext cx="1786438" cy="70256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Scenario</a:t>
            </a:r>
          </a:p>
        </p:txBody>
      </p:sp>
      <p:cxnSp>
        <p:nvCxnSpPr>
          <p:cNvPr id="168" name="Connecteur droit 167">
            <a:extLst>
              <a:ext uri="{FF2B5EF4-FFF2-40B4-BE49-F238E27FC236}">
                <a16:creationId xmlns:a16="http://schemas.microsoft.com/office/drawing/2014/main" id="{32941AE9-FF09-624E-B991-3EF880969E69}"/>
              </a:ext>
            </a:extLst>
          </p:cNvPr>
          <p:cNvCxnSpPr>
            <a:endCxn id="9" idx="1"/>
          </p:cNvCxnSpPr>
          <p:nvPr/>
        </p:nvCxnSpPr>
        <p:spPr>
          <a:xfrm flipV="1">
            <a:off x="1827079" y="2521247"/>
            <a:ext cx="225376" cy="98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id="{11D6A161-2464-D041-AFC3-07104D71FD38}"/>
              </a:ext>
            </a:extLst>
          </p:cNvPr>
          <p:cNvCxnSpPr/>
          <p:nvPr/>
        </p:nvCxnSpPr>
        <p:spPr>
          <a:xfrm flipV="1">
            <a:off x="2154027" y="3132604"/>
            <a:ext cx="225376" cy="98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>
            <a:extLst>
              <a:ext uri="{FF2B5EF4-FFF2-40B4-BE49-F238E27FC236}">
                <a16:creationId xmlns:a16="http://schemas.microsoft.com/office/drawing/2014/main" id="{636C4AAA-B39E-1743-B4DB-2C680703ED2F}"/>
              </a:ext>
            </a:extLst>
          </p:cNvPr>
          <p:cNvCxnSpPr>
            <a:cxnSpLocks/>
          </p:cNvCxnSpPr>
          <p:nvPr/>
        </p:nvCxnSpPr>
        <p:spPr>
          <a:xfrm>
            <a:off x="2294465" y="3534268"/>
            <a:ext cx="158692" cy="10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id="{1C53AC2D-04DA-6446-87DD-D29F09B37578}"/>
              </a:ext>
            </a:extLst>
          </p:cNvPr>
          <p:cNvCxnSpPr>
            <a:cxnSpLocks/>
            <a:endCxn id="65" idx="1"/>
          </p:cNvCxnSpPr>
          <p:nvPr/>
        </p:nvCxnSpPr>
        <p:spPr>
          <a:xfrm flipV="1">
            <a:off x="1963128" y="4099652"/>
            <a:ext cx="330525" cy="216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id="{3DCADA97-4E56-B14C-9BE8-2232F0A44758}"/>
              </a:ext>
            </a:extLst>
          </p:cNvPr>
          <p:cNvCxnSpPr>
            <a:cxnSpLocks/>
          </p:cNvCxnSpPr>
          <p:nvPr/>
        </p:nvCxnSpPr>
        <p:spPr>
          <a:xfrm>
            <a:off x="1827079" y="4521346"/>
            <a:ext cx="292082" cy="133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id="{6BCF5088-F552-F049-8232-001A4A08295C}"/>
              </a:ext>
            </a:extLst>
          </p:cNvPr>
          <p:cNvCxnSpPr>
            <a:cxnSpLocks/>
          </p:cNvCxnSpPr>
          <p:nvPr/>
        </p:nvCxnSpPr>
        <p:spPr>
          <a:xfrm flipV="1">
            <a:off x="1492340" y="4646659"/>
            <a:ext cx="0" cy="366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id="{53A92787-36A8-A64F-873D-49FB780028B4}"/>
              </a:ext>
            </a:extLst>
          </p:cNvPr>
          <p:cNvCxnSpPr>
            <a:cxnSpLocks/>
            <a:stCxn id="90" idx="0"/>
          </p:cNvCxnSpPr>
          <p:nvPr/>
        </p:nvCxnSpPr>
        <p:spPr>
          <a:xfrm flipV="1">
            <a:off x="974189" y="4646659"/>
            <a:ext cx="0" cy="737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Ellipse 183">
            <a:extLst>
              <a:ext uri="{FF2B5EF4-FFF2-40B4-BE49-F238E27FC236}">
                <a16:creationId xmlns:a16="http://schemas.microsoft.com/office/drawing/2014/main" id="{393996E1-5B48-2346-8884-0B35858FE5C4}"/>
              </a:ext>
            </a:extLst>
          </p:cNvPr>
          <p:cNvSpPr/>
          <p:nvPr/>
        </p:nvSpPr>
        <p:spPr>
          <a:xfrm>
            <a:off x="5162483" y="4107610"/>
            <a:ext cx="1786438" cy="70256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Scenario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8BCABCE9-87B3-ED48-B14F-D0EE515AD571}"/>
              </a:ext>
            </a:extLst>
          </p:cNvPr>
          <p:cNvSpPr/>
          <p:nvPr/>
        </p:nvSpPr>
        <p:spPr>
          <a:xfrm>
            <a:off x="5161346" y="5271016"/>
            <a:ext cx="1786438" cy="702561"/>
          </a:xfrm>
          <a:prstGeom prst="ellipse">
            <a:avLst/>
          </a:prstGeom>
          <a:solidFill>
            <a:srgbClr val="FFF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Scenario</a:t>
            </a:r>
          </a:p>
        </p:txBody>
      </p: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id="{8D10D383-9AA6-BA46-A410-4BCEA3E2BCBA}"/>
              </a:ext>
            </a:extLst>
          </p:cNvPr>
          <p:cNvCxnSpPr>
            <a:cxnSpLocks/>
            <a:stCxn id="113" idx="3"/>
            <a:endCxn id="185" idx="2"/>
          </p:cNvCxnSpPr>
          <p:nvPr/>
        </p:nvCxnSpPr>
        <p:spPr>
          <a:xfrm flipV="1">
            <a:off x="4803063" y="5622297"/>
            <a:ext cx="358283" cy="979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0" name="Espace réservé du contenu 18">
            <a:extLst>
              <a:ext uri="{FF2B5EF4-FFF2-40B4-BE49-F238E27FC236}">
                <a16:creationId xmlns:a16="http://schemas.microsoft.com/office/drawing/2014/main" id="{79DC9946-735E-9C4C-B501-D2DEE43D2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04" y="3436707"/>
            <a:ext cx="343751" cy="329168"/>
          </a:xfrm>
          <a:prstGeom prst="rect">
            <a:avLst/>
          </a:prstGeom>
        </p:spPr>
      </p:pic>
      <p:pic>
        <p:nvPicPr>
          <p:cNvPr id="191" name="Espace réservé du contenu 18">
            <a:extLst>
              <a:ext uri="{FF2B5EF4-FFF2-40B4-BE49-F238E27FC236}">
                <a16:creationId xmlns:a16="http://schemas.microsoft.com/office/drawing/2014/main" id="{168EBDFF-5A60-A34F-AB9B-220254305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5" y="4655954"/>
            <a:ext cx="343751" cy="329168"/>
          </a:xfrm>
          <a:prstGeom prst="rect">
            <a:avLst/>
          </a:prstGeom>
        </p:spPr>
      </p:pic>
      <p:pic>
        <p:nvPicPr>
          <p:cNvPr id="192" name="Espace réservé du contenu 18">
            <a:extLst>
              <a:ext uri="{FF2B5EF4-FFF2-40B4-BE49-F238E27FC236}">
                <a16:creationId xmlns:a16="http://schemas.microsoft.com/office/drawing/2014/main" id="{B3829414-C5D5-E243-9036-26D4B2E3A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04" y="5913936"/>
            <a:ext cx="343751" cy="329168"/>
          </a:xfrm>
          <a:prstGeom prst="rect">
            <a:avLst/>
          </a:prstGeom>
        </p:spPr>
      </p:pic>
      <p:sp>
        <p:nvSpPr>
          <p:cNvPr id="203" name="ZoneTexte 202">
            <a:extLst>
              <a:ext uri="{FF2B5EF4-FFF2-40B4-BE49-F238E27FC236}">
                <a16:creationId xmlns:a16="http://schemas.microsoft.com/office/drawing/2014/main" id="{8F1BEBEC-2918-F647-9577-CE489F9E2C7D}"/>
              </a:ext>
            </a:extLst>
          </p:cNvPr>
          <p:cNvSpPr txBox="1"/>
          <p:nvPr/>
        </p:nvSpPr>
        <p:spPr>
          <a:xfrm>
            <a:off x="7145808" y="637462"/>
            <a:ext cx="5027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Users can draw on the scenarios to </a:t>
            </a:r>
            <a:r>
              <a:rPr lang="en-GB" sz="2400" b="1" dirty="0"/>
              <a:t>create new sequences of tasks</a:t>
            </a:r>
            <a:r>
              <a:rPr lang="en-GB" sz="2400" dirty="0"/>
              <a:t>, </a:t>
            </a:r>
            <a:br>
              <a:rPr lang="en-GB" sz="2400" dirty="0"/>
            </a:br>
            <a:r>
              <a:rPr lang="en-GB" sz="2400" dirty="0"/>
              <a:t>by adapting or replacing the proposed tasks and changing their order</a:t>
            </a:r>
          </a:p>
        </p:txBody>
      </p:sp>
      <p:sp>
        <p:nvSpPr>
          <p:cNvPr id="204" name="Rectangle : coins arrondis 203">
            <a:extLst>
              <a:ext uri="{FF2B5EF4-FFF2-40B4-BE49-F238E27FC236}">
                <a16:creationId xmlns:a16="http://schemas.microsoft.com/office/drawing/2014/main" id="{B22CCD61-10F4-D545-B1C4-083B792A00FB}"/>
              </a:ext>
            </a:extLst>
          </p:cNvPr>
          <p:cNvSpPr>
            <a:spLocks noChangeAspect="1"/>
          </p:cNvSpPr>
          <p:nvPr/>
        </p:nvSpPr>
        <p:spPr>
          <a:xfrm>
            <a:off x="8480275" y="3358212"/>
            <a:ext cx="1001138" cy="9284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Sequence of tasks</a:t>
            </a:r>
          </a:p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06" name="Rectangle : coins arrondis 205">
            <a:extLst>
              <a:ext uri="{FF2B5EF4-FFF2-40B4-BE49-F238E27FC236}">
                <a16:creationId xmlns:a16="http://schemas.microsoft.com/office/drawing/2014/main" id="{03CAF0B2-6FA1-0044-B6B3-CA08229D912D}"/>
              </a:ext>
            </a:extLst>
          </p:cNvPr>
          <p:cNvSpPr>
            <a:spLocks noChangeAspect="1"/>
          </p:cNvSpPr>
          <p:nvPr/>
        </p:nvSpPr>
        <p:spPr>
          <a:xfrm>
            <a:off x="8654055" y="5384411"/>
            <a:ext cx="1001138" cy="9284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tx1"/>
              </a:solidFill>
            </a:endParaRPr>
          </a:p>
          <a:p>
            <a:pPr algn="ctr"/>
            <a:endParaRPr lang="fr-FR" sz="1400">
              <a:solidFill>
                <a:schemeClr val="tx1"/>
              </a:solidFill>
            </a:endParaRPr>
          </a:p>
          <a:p>
            <a:pPr algn="ctr"/>
            <a:r>
              <a:rPr lang="en-GB" sz="1400">
                <a:solidFill>
                  <a:schemeClr val="tx1"/>
                </a:solidFill>
              </a:rPr>
              <a:t>Sequence of tasks</a:t>
            </a:r>
          </a:p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id="{543EA436-2423-0C42-BCC5-E5F630BCBDC4}"/>
              </a:ext>
            </a:extLst>
          </p:cNvPr>
          <p:cNvCxnSpPr/>
          <p:nvPr/>
        </p:nvCxnSpPr>
        <p:spPr>
          <a:xfrm>
            <a:off x="6892502" y="3276862"/>
            <a:ext cx="1587773" cy="43539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 : coins arrondis 209">
            <a:extLst>
              <a:ext uri="{FF2B5EF4-FFF2-40B4-BE49-F238E27FC236}">
                <a16:creationId xmlns:a16="http://schemas.microsoft.com/office/drawing/2014/main" id="{459D3A3E-2BA2-8049-8771-63518F336712}"/>
              </a:ext>
            </a:extLst>
          </p:cNvPr>
          <p:cNvSpPr>
            <a:spLocks noChangeAspect="1"/>
          </p:cNvSpPr>
          <p:nvPr/>
        </p:nvSpPr>
        <p:spPr>
          <a:xfrm>
            <a:off x="8275829" y="2596786"/>
            <a:ext cx="1001138" cy="9284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Sequence of tasks</a:t>
            </a:r>
          </a:p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cxnSp>
        <p:nvCxnSpPr>
          <p:cNvPr id="211" name="Connecteur droit 210">
            <a:extLst>
              <a:ext uri="{FF2B5EF4-FFF2-40B4-BE49-F238E27FC236}">
                <a16:creationId xmlns:a16="http://schemas.microsoft.com/office/drawing/2014/main" id="{EC54E93D-0E0E-6649-95B3-9C566B28E446}"/>
              </a:ext>
            </a:extLst>
          </p:cNvPr>
          <p:cNvCxnSpPr>
            <a:cxnSpLocks/>
          </p:cNvCxnSpPr>
          <p:nvPr/>
        </p:nvCxnSpPr>
        <p:spPr>
          <a:xfrm flipV="1">
            <a:off x="6827878" y="3021221"/>
            <a:ext cx="1418695" cy="6634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 : coins arrondis 213">
            <a:extLst>
              <a:ext uri="{FF2B5EF4-FFF2-40B4-BE49-F238E27FC236}">
                <a16:creationId xmlns:a16="http://schemas.microsoft.com/office/drawing/2014/main" id="{BBFEF46A-0071-C44A-BAD2-C73EDC6AB6CA}"/>
              </a:ext>
            </a:extLst>
          </p:cNvPr>
          <p:cNvSpPr>
            <a:spLocks noChangeAspect="1"/>
          </p:cNvSpPr>
          <p:nvPr/>
        </p:nvSpPr>
        <p:spPr>
          <a:xfrm>
            <a:off x="8882071" y="4826921"/>
            <a:ext cx="1001138" cy="9284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Sequence of tasks</a:t>
            </a:r>
          </a:p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cxnSp>
        <p:nvCxnSpPr>
          <p:cNvPr id="219" name="Connecteur droit 218">
            <a:extLst>
              <a:ext uri="{FF2B5EF4-FFF2-40B4-BE49-F238E27FC236}">
                <a16:creationId xmlns:a16="http://schemas.microsoft.com/office/drawing/2014/main" id="{07A9281E-8CF9-9849-9768-3F59296A87B9}"/>
              </a:ext>
            </a:extLst>
          </p:cNvPr>
          <p:cNvCxnSpPr>
            <a:stCxn id="185" idx="6"/>
            <a:endCxn id="206" idx="1"/>
          </p:cNvCxnSpPr>
          <p:nvPr/>
        </p:nvCxnSpPr>
        <p:spPr>
          <a:xfrm>
            <a:off x="6947784" y="5622297"/>
            <a:ext cx="1706271" cy="2263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4" name="Espace réservé du contenu 18">
            <a:extLst>
              <a:ext uri="{FF2B5EF4-FFF2-40B4-BE49-F238E27FC236}">
                <a16:creationId xmlns:a16="http://schemas.microsoft.com/office/drawing/2014/main" id="{570F63B9-8824-5C44-9D3F-B4EF356F4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2" y="4243652"/>
            <a:ext cx="343751" cy="329168"/>
          </a:xfrm>
          <a:prstGeom prst="rect">
            <a:avLst/>
          </a:prstGeom>
        </p:spPr>
      </p:pic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543EA436-2423-0C42-BCC5-E5F630BCBDC4}"/>
              </a:ext>
            </a:extLst>
          </p:cNvPr>
          <p:cNvCxnSpPr>
            <a:stCxn id="184" idx="6"/>
            <a:endCxn id="63" idx="1"/>
          </p:cNvCxnSpPr>
          <p:nvPr/>
        </p:nvCxnSpPr>
        <p:spPr>
          <a:xfrm flipV="1">
            <a:off x="6948921" y="4173105"/>
            <a:ext cx="3216105" cy="2857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 : coins arrondis 203">
            <a:extLst>
              <a:ext uri="{FF2B5EF4-FFF2-40B4-BE49-F238E27FC236}">
                <a16:creationId xmlns:a16="http://schemas.microsoft.com/office/drawing/2014/main" id="{B22CCD61-10F4-D545-B1C4-083B792A00FB}"/>
              </a:ext>
            </a:extLst>
          </p:cNvPr>
          <p:cNvSpPr>
            <a:spLocks noChangeAspect="1"/>
          </p:cNvSpPr>
          <p:nvPr/>
        </p:nvSpPr>
        <p:spPr>
          <a:xfrm>
            <a:off x="10848639" y="4363809"/>
            <a:ext cx="1001138" cy="9284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Sequence of tasks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543EA436-2423-0C42-BCC5-E5F630BCBDC4}"/>
              </a:ext>
            </a:extLst>
          </p:cNvPr>
          <p:cNvCxnSpPr>
            <a:cxnSpLocks/>
            <a:stCxn id="184" idx="6"/>
          </p:cNvCxnSpPr>
          <p:nvPr/>
        </p:nvCxnSpPr>
        <p:spPr>
          <a:xfrm>
            <a:off x="6948921" y="4458891"/>
            <a:ext cx="3903811" cy="32875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 : coins arrondis 209">
            <a:extLst>
              <a:ext uri="{FF2B5EF4-FFF2-40B4-BE49-F238E27FC236}">
                <a16:creationId xmlns:a16="http://schemas.microsoft.com/office/drawing/2014/main" id="{459D3A3E-2BA2-8049-8771-63518F336712}"/>
              </a:ext>
            </a:extLst>
          </p:cNvPr>
          <p:cNvSpPr>
            <a:spLocks noChangeAspect="1"/>
          </p:cNvSpPr>
          <p:nvPr/>
        </p:nvSpPr>
        <p:spPr>
          <a:xfrm>
            <a:off x="10165026" y="3708888"/>
            <a:ext cx="1001138" cy="9284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Sequence of tasks</a:t>
            </a:r>
          </a:p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07A9281E-8CF9-9849-9768-3F59296A87B9}"/>
              </a:ext>
            </a:extLst>
          </p:cNvPr>
          <p:cNvCxnSpPr>
            <a:cxnSpLocks/>
            <a:endCxn id="214" idx="1"/>
          </p:cNvCxnSpPr>
          <p:nvPr/>
        </p:nvCxnSpPr>
        <p:spPr>
          <a:xfrm flipV="1">
            <a:off x="6767826" y="5291138"/>
            <a:ext cx="2114245" cy="1106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33A8AE6-B34D-0942-9B55-FCD57F641A98}"/>
              </a:ext>
            </a:extLst>
          </p:cNvPr>
          <p:cNvCxnSpPr>
            <a:stCxn id="108" idx="3"/>
            <a:endCxn id="148" idx="2"/>
          </p:cNvCxnSpPr>
          <p:nvPr/>
        </p:nvCxnSpPr>
        <p:spPr>
          <a:xfrm flipV="1">
            <a:off x="4873259" y="3240122"/>
            <a:ext cx="236199" cy="2214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7B0D6DA6-BDB9-2D45-B2B6-DE03333FD3AA}"/>
              </a:ext>
            </a:extLst>
          </p:cNvPr>
          <p:cNvCxnSpPr/>
          <p:nvPr/>
        </p:nvCxnSpPr>
        <p:spPr>
          <a:xfrm flipV="1">
            <a:off x="4899799" y="4499202"/>
            <a:ext cx="236199" cy="2214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064E08-D87B-8945-873A-4DAEF17F64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2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0"/>
    </mc:Choice>
    <mc:Fallback xmlns="">
      <p:transition spd="slow" advTm="3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 animBg="1"/>
      <p:bldP spid="5" grpId="0"/>
      <p:bldP spid="8" grpId="0" animBg="1"/>
      <p:bldP spid="9" grpId="0" animBg="1"/>
      <p:bldP spid="55" grpId="0" animBg="1"/>
      <p:bldP spid="57" grpId="0" animBg="1"/>
      <p:bldP spid="65" grpId="0" animBg="1"/>
      <p:bldP spid="78" grpId="0" animBg="1"/>
      <p:bldP spid="86" grpId="0" animBg="1"/>
      <p:bldP spid="90" grpId="0" animBg="1"/>
      <p:bldP spid="102" grpId="0"/>
      <p:bldP spid="108" grpId="0" animBg="1"/>
      <p:bldP spid="111" grpId="0" animBg="1"/>
      <p:bldP spid="113" grpId="0" animBg="1"/>
      <p:bldP spid="148" grpId="0" animBg="1"/>
      <p:bldP spid="184" grpId="0" animBg="1"/>
      <p:bldP spid="185" grpId="0" animBg="1"/>
      <p:bldP spid="203" grpId="0"/>
      <p:bldP spid="204" grpId="0" animBg="1"/>
      <p:bldP spid="206" grpId="0" animBg="1"/>
      <p:bldP spid="210" grpId="0" animBg="1"/>
      <p:bldP spid="214" grpId="0" animBg="1"/>
      <p:bldP spid="60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7C6CBB-EC44-9E4B-BAC4-D837CB7D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335" y="828283"/>
            <a:ext cx="6568966" cy="716786"/>
          </a:xfrm>
        </p:spPr>
        <p:txBody>
          <a:bodyPr/>
          <a:lstStyle/>
          <a:p>
            <a:r>
              <a:rPr lang="en-GB" b="1" dirty="0"/>
              <a:t>Pluralistic approaches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BD490-8B89-C74C-9708-29FD14BBF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86" y="2060117"/>
            <a:ext cx="11523156" cy="3482553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/>
              <a:t>They encompass the various approaches also grouped under the term ‘</a:t>
            </a:r>
            <a:r>
              <a:rPr lang="en-GB" b="1" dirty="0"/>
              <a:t>Plurilingual</a:t>
            </a:r>
            <a:r>
              <a:rPr lang="en-GB" dirty="0"/>
              <a:t> </a:t>
            </a:r>
            <a:r>
              <a:rPr lang="en-GB" b="1" dirty="0"/>
              <a:t>teaching</a:t>
            </a:r>
            <a:r>
              <a:rPr lang="en-GB" dirty="0"/>
              <a:t>’, and are intended both for</a:t>
            </a:r>
          </a:p>
          <a:p>
            <a:pPr>
              <a:spcAft>
                <a:spcPts val="1200"/>
              </a:spcAft>
            </a:pPr>
            <a:r>
              <a:rPr lang="en-GB" dirty="0"/>
              <a:t>learners who already have a diversified linguistic and cultural repertoire and whose inclusion in a new environment is aimed at</a:t>
            </a:r>
          </a:p>
          <a:p>
            <a:pPr>
              <a:spcAft>
                <a:spcPts val="1200"/>
              </a:spcAft>
            </a:pPr>
            <a:r>
              <a:rPr lang="en-GB" dirty="0"/>
              <a:t>learners with a repertoire that one aims to enrich</a:t>
            </a:r>
            <a:r>
              <a:rPr lang="fr-CH" dirty="0"/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C7F788-6B08-9B47-84A6-2FA6DB2FA6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9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5"/>
    </mc:Choice>
    <mc:Fallback xmlns="">
      <p:transition spd="slow" advTm="28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7C6CBB-EC44-9E4B-BAC4-D837CB7D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42" y="670307"/>
            <a:ext cx="11540358" cy="716786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r>
              <a:rPr lang="fr-FR" b="1" dirty="0" err="1"/>
              <a:t>Pluralistic</a:t>
            </a:r>
            <a:r>
              <a:rPr lang="fr-FR" b="1" dirty="0"/>
              <a:t> </a:t>
            </a:r>
            <a:r>
              <a:rPr lang="fr-FR" b="1" dirty="0" err="1"/>
              <a:t>approaches</a:t>
            </a:r>
            <a:r>
              <a:rPr lang="fr-FR" b="1" dirty="0"/>
              <a:t> to </a:t>
            </a:r>
            <a:r>
              <a:rPr lang="fr-FR" b="1" dirty="0" err="1"/>
              <a:t>languages</a:t>
            </a:r>
            <a:r>
              <a:rPr lang="fr-FR" b="1" dirty="0"/>
              <a:t> and cultures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BD490-8B89-C74C-9708-29FD14BBF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08" y="1681787"/>
            <a:ext cx="11246570" cy="4147513"/>
          </a:xfrm>
        </p:spPr>
        <p:txBody>
          <a:bodyPr>
            <a:noAutofit/>
          </a:bodyPr>
          <a:lstStyle/>
          <a:p>
            <a:r>
              <a:rPr lang="fr-CH" dirty="0"/>
              <a:t>Are </a:t>
            </a:r>
            <a:r>
              <a:rPr lang="fr-CH" dirty="0" err="1"/>
              <a:t>based</a:t>
            </a:r>
            <a:r>
              <a:rPr lang="fr-CH" dirty="0"/>
              <a:t> on </a:t>
            </a:r>
            <a:r>
              <a:rPr lang="fr-CH" dirty="0" err="1"/>
              <a:t>teaching-learning</a:t>
            </a:r>
            <a:r>
              <a:rPr lang="fr-CH" dirty="0"/>
              <a:t> </a:t>
            </a:r>
            <a:r>
              <a:rPr lang="fr-CH" dirty="0" err="1"/>
              <a:t>activities</a:t>
            </a:r>
            <a:r>
              <a:rPr lang="fr-CH" dirty="0"/>
              <a:t> </a:t>
            </a:r>
            <a:r>
              <a:rPr lang="fr-CH" dirty="0" err="1"/>
              <a:t>that</a:t>
            </a:r>
            <a:r>
              <a:rPr lang="fr-CH" dirty="0"/>
              <a:t> </a:t>
            </a:r>
            <a:r>
              <a:rPr lang="fr-CH" dirty="0" err="1"/>
              <a:t>involve</a:t>
            </a:r>
            <a:r>
              <a:rPr lang="fr-CH" dirty="0"/>
              <a:t> </a:t>
            </a:r>
            <a:r>
              <a:rPr lang="fr-CH" dirty="0" err="1"/>
              <a:t>several</a:t>
            </a:r>
            <a:r>
              <a:rPr lang="fr-CH" dirty="0"/>
              <a:t> </a:t>
            </a:r>
            <a:r>
              <a:rPr lang="fr-CH" dirty="0" err="1"/>
              <a:t>varieties</a:t>
            </a:r>
            <a:r>
              <a:rPr lang="fr-CH" dirty="0"/>
              <a:t> of </a:t>
            </a:r>
            <a:r>
              <a:rPr lang="fr-CH" dirty="0" err="1"/>
              <a:t>languages</a:t>
            </a:r>
            <a:r>
              <a:rPr lang="fr-CH" dirty="0"/>
              <a:t> or cultures</a:t>
            </a:r>
          </a:p>
          <a:p>
            <a:endParaRPr lang="fr-CH" dirty="0"/>
          </a:p>
          <a:p>
            <a:r>
              <a:rPr lang="fr-CH" dirty="0" err="1"/>
              <a:t>They</a:t>
            </a:r>
            <a:r>
              <a:rPr lang="fr-CH" dirty="0"/>
              <a:t> </a:t>
            </a:r>
            <a:r>
              <a:rPr lang="fr-CH" dirty="0" err="1"/>
              <a:t>can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grouped</a:t>
            </a:r>
            <a:r>
              <a:rPr lang="fr-CH" dirty="0"/>
              <a:t> </a:t>
            </a:r>
            <a:r>
              <a:rPr lang="fr-CH" dirty="0" err="1"/>
              <a:t>under</a:t>
            </a:r>
            <a:r>
              <a:rPr lang="fr-CH" dirty="0"/>
              <a:t> 4 main </a:t>
            </a:r>
            <a:r>
              <a:rPr lang="fr-CH" dirty="0" err="1"/>
              <a:t>approaches</a:t>
            </a:r>
            <a:endParaRPr lang="fr-CH" dirty="0"/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GB" sz="2800" i="1" dirty="0"/>
              <a:t>awakening to languages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GB" sz="2800" i="1" dirty="0">
                <a:sym typeface="Wingdings" pitchFamily="2" charset="2"/>
              </a:rPr>
              <a:t>intercomprehension between languages</a:t>
            </a:r>
            <a:endParaRPr lang="en-GB" sz="2800" i="1" dirty="0"/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GB" sz="2800" i="1" dirty="0"/>
              <a:t>integrated language teaching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GB" sz="2800" i="1" dirty="0">
                <a:sym typeface="Wingdings" pitchFamily="2" charset="2"/>
              </a:rPr>
              <a:t>intercultural education</a:t>
            </a:r>
            <a:endParaRPr lang="fr-CH" sz="2800" i="1" dirty="0"/>
          </a:p>
          <a:p>
            <a:pPr marL="457200" lvl="1" indent="0">
              <a:buNone/>
            </a:pPr>
            <a:r>
              <a:rPr lang="fr-CH" sz="2800" dirty="0"/>
              <a:t>(cf. </a:t>
            </a:r>
            <a:r>
              <a:rPr lang="fr-CH" sz="2800" dirty="0">
                <a:hlinkClick r:id="rId6"/>
              </a:rPr>
              <a:t>carap.ecml.at</a:t>
            </a:r>
            <a:r>
              <a:rPr lang="fr-CH" sz="2800" dirty="0"/>
              <a:t>)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sz="2400" dirty="0"/>
          </a:p>
          <a:p>
            <a:pPr marL="0" indent="0">
              <a:buNone/>
            </a:pPr>
            <a:endParaRPr lang="fr-CH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CH" sz="2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AC6B8AA-C18E-6541-AF07-72E6CFB339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5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30"/>
    </mc:Choice>
    <mc:Fallback xmlns="">
      <p:transition spd="slow" advTm="5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7C6CBB-EC44-9E4B-BAC4-D837CB7D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10" y="792498"/>
            <a:ext cx="12768776" cy="863924"/>
          </a:xfrm>
        </p:spPr>
        <p:txBody>
          <a:bodyPr>
            <a:normAutofit/>
          </a:bodyPr>
          <a:lstStyle/>
          <a:p>
            <a:r>
              <a:rPr lang="fr-FR" sz="4000" b="1" dirty="0" err="1"/>
              <a:t>Pluralistic</a:t>
            </a:r>
            <a:r>
              <a:rPr lang="fr-FR" sz="4000" b="1" dirty="0"/>
              <a:t> </a:t>
            </a:r>
            <a:r>
              <a:rPr lang="fr-FR" sz="4000" b="1" dirty="0" err="1"/>
              <a:t>approaches</a:t>
            </a:r>
            <a:r>
              <a:rPr lang="fr-FR" sz="4000" b="1" dirty="0"/>
              <a:t> to </a:t>
            </a:r>
            <a:r>
              <a:rPr lang="fr-FR" sz="4000" b="1" dirty="0" err="1"/>
              <a:t>languages</a:t>
            </a:r>
            <a:r>
              <a:rPr lang="fr-FR" sz="4000" b="1" dirty="0"/>
              <a:t> and cultures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BD490-8B89-C74C-9708-29FD14BBF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8" y="1529812"/>
            <a:ext cx="12099503" cy="41740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H" b="1" dirty="0" err="1">
                <a:solidFill>
                  <a:srgbClr val="0070C0"/>
                </a:solidFill>
              </a:rPr>
              <a:t>They</a:t>
            </a:r>
            <a:r>
              <a:rPr lang="fr-CH" b="1" dirty="0">
                <a:solidFill>
                  <a:srgbClr val="0070C0"/>
                </a:solidFill>
              </a:rPr>
              <a:t> do not replace </a:t>
            </a:r>
            <a:r>
              <a:rPr lang="fr-CH" b="1" dirty="0" err="1">
                <a:solidFill>
                  <a:srgbClr val="0070C0"/>
                </a:solidFill>
              </a:rPr>
              <a:t>existing</a:t>
            </a:r>
            <a:r>
              <a:rPr lang="fr-CH" b="1" dirty="0">
                <a:solidFill>
                  <a:srgbClr val="0070C0"/>
                </a:solidFill>
              </a:rPr>
              <a:t> </a:t>
            </a:r>
            <a:r>
              <a:rPr lang="fr-CH" b="1" dirty="0" err="1">
                <a:solidFill>
                  <a:srgbClr val="0070C0"/>
                </a:solidFill>
              </a:rPr>
              <a:t>language</a:t>
            </a:r>
            <a:r>
              <a:rPr lang="fr-CH" b="1" dirty="0">
                <a:solidFill>
                  <a:srgbClr val="0070C0"/>
                </a:solidFill>
              </a:rPr>
              <a:t> </a:t>
            </a:r>
            <a:r>
              <a:rPr lang="fr-CH" b="1" dirty="0" err="1">
                <a:solidFill>
                  <a:srgbClr val="0070C0"/>
                </a:solidFill>
              </a:rPr>
              <a:t>teaching</a:t>
            </a:r>
            <a:r>
              <a:rPr lang="fr-CH" b="1" dirty="0">
                <a:solidFill>
                  <a:srgbClr val="0070C0"/>
                </a:solidFill>
              </a:rPr>
              <a:t> </a:t>
            </a:r>
            <a:r>
              <a:rPr lang="fr-CH" b="1" dirty="0" err="1">
                <a:solidFill>
                  <a:srgbClr val="0070C0"/>
                </a:solidFill>
              </a:rPr>
              <a:t>approaches</a:t>
            </a:r>
            <a:r>
              <a:rPr lang="fr-CH" b="1" dirty="0">
                <a:solidFill>
                  <a:srgbClr val="0070C0"/>
                </a:solidFill>
              </a:rPr>
              <a:t>.</a:t>
            </a:r>
            <a:endParaRPr lang="fr-CH" dirty="0"/>
          </a:p>
          <a:p>
            <a:r>
              <a:rPr lang="fr-CH" b="1" dirty="0" err="1">
                <a:solidFill>
                  <a:srgbClr val="0070C0"/>
                </a:solidFill>
              </a:rPr>
              <a:t>They</a:t>
            </a:r>
            <a:r>
              <a:rPr lang="fr-CH" b="1" dirty="0">
                <a:solidFill>
                  <a:srgbClr val="0070C0"/>
                </a:solidFill>
              </a:rPr>
              <a:t> </a:t>
            </a:r>
            <a:r>
              <a:rPr lang="fr-CH" b="1" dirty="0" err="1">
                <a:solidFill>
                  <a:srgbClr val="0070C0"/>
                </a:solidFill>
              </a:rPr>
              <a:t>make</a:t>
            </a:r>
            <a:r>
              <a:rPr lang="fr-CH" b="1" dirty="0">
                <a:solidFill>
                  <a:srgbClr val="0070C0"/>
                </a:solidFill>
              </a:rPr>
              <a:t> </a:t>
            </a:r>
            <a:r>
              <a:rPr lang="fr-CH" b="1" dirty="0" err="1">
                <a:solidFill>
                  <a:srgbClr val="0070C0"/>
                </a:solidFill>
              </a:rPr>
              <a:t>them</a:t>
            </a:r>
            <a:r>
              <a:rPr lang="fr-CH" b="1" dirty="0">
                <a:solidFill>
                  <a:srgbClr val="0070C0"/>
                </a:solidFill>
              </a:rPr>
              <a:t> more effective</a:t>
            </a:r>
          </a:p>
          <a:p>
            <a:pPr lvl="2"/>
            <a:r>
              <a:rPr lang="fr-CH" sz="2400" b="1" dirty="0"/>
              <a:t> synergies </a:t>
            </a:r>
            <a:r>
              <a:rPr lang="fr-CH" sz="2400" b="1" dirty="0" err="1"/>
              <a:t>between</a:t>
            </a:r>
            <a:r>
              <a:rPr lang="fr-CH" sz="2400" b="1" dirty="0"/>
              <a:t> the </a:t>
            </a:r>
            <a:r>
              <a:rPr lang="fr-CH" sz="2400" b="1" dirty="0" err="1"/>
              <a:t>teaching</a:t>
            </a:r>
            <a:r>
              <a:rPr lang="fr-CH" sz="2400" b="1" dirty="0"/>
              <a:t> of </a:t>
            </a:r>
            <a:r>
              <a:rPr lang="fr-CH" sz="2400" b="1" dirty="0" err="1"/>
              <a:t>various</a:t>
            </a:r>
            <a:r>
              <a:rPr lang="fr-CH" sz="2400" b="1" dirty="0"/>
              <a:t> </a:t>
            </a:r>
            <a:r>
              <a:rPr lang="fr-CH" sz="2400" b="1" dirty="0" err="1"/>
              <a:t>languages</a:t>
            </a:r>
            <a:endParaRPr lang="fr-CH" sz="2400" b="1" dirty="0"/>
          </a:p>
          <a:p>
            <a:pPr lvl="2"/>
            <a:r>
              <a:rPr lang="fr-CH" sz="2400" b="1" dirty="0"/>
              <a:t> synergies </a:t>
            </a:r>
            <a:r>
              <a:rPr lang="fr-CH" sz="2400" dirty="0" err="1"/>
              <a:t>between</a:t>
            </a:r>
            <a:r>
              <a:rPr lang="fr-CH" sz="2400" dirty="0"/>
              <a:t> </a:t>
            </a:r>
            <a:r>
              <a:rPr lang="fr-CH" sz="2400" dirty="0" err="1"/>
              <a:t>this</a:t>
            </a:r>
            <a:r>
              <a:rPr lang="fr-CH" sz="2400" dirty="0"/>
              <a:t> </a:t>
            </a:r>
            <a:r>
              <a:rPr lang="fr-CH" sz="2400" dirty="0" err="1"/>
              <a:t>teaching</a:t>
            </a:r>
            <a:r>
              <a:rPr lang="fr-CH" sz="2400" dirty="0"/>
              <a:t> and </a:t>
            </a:r>
            <a:r>
              <a:rPr lang="fr-CH" sz="2400" b="1" dirty="0"/>
              <a:t>the </a:t>
            </a:r>
            <a:r>
              <a:rPr lang="fr-CH" sz="2400" b="1" dirty="0" err="1"/>
              <a:t>competences</a:t>
            </a:r>
            <a:r>
              <a:rPr lang="fr-CH" sz="2400" b="1" dirty="0"/>
              <a:t> </a:t>
            </a:r>
            <a:r>
              <a:rPr lang="fr-CH" sz="2400" b="1" dirty="0" err="1"/>
              <a:t>acquired</a:t>
            </a:r>
            <a:r>
              <a:rPr lang="fr-CH" sz="2400" b="1" dirty="0"/>
              <a:t> </a:t>
            </a:r>
            <a:r>
              <a:rPr lang="fr-CH" sz="2400" b="1" dirty="0" err="1"/>
              <a:t>outside</a:t>
            </a:r>
            <a:r>
              <a:rPr lang="fr-CH" sz="2400" b="1" dirty="0"/>
              <a:t> </a:t>
            </a:r>
            <a:r>
              <a:rPr lang="fr-CH" sz="2400" b="1" dirty="0" err="1"/>
              <a:t>school</a:t>
            </a:r>
            <a:endParaRPr lang="fr-CH" sz="2400" dirty="0"/>
          </a:p>
          <a:p>
            <a:pPr lvl="2"/>
            <a:r>
              <a:rPr lang="fr-CH" sz="2400" dirty="0"/>
              <a:t> cf. the </a:t>
            </a:r>
            <a:r>
              <a:rPr lang="fr-CH" sz="2400" dirty="0" err="1"/>
              <a:t>CEFR's</a:t>
            </a:r>
            <a:r>
              <a:rPr lang="fr-CH" sz="2400" dirty="0"/>
              <a:t> conception of </a:t>
            </a:r>
            <a:r>
              <a:rPr lang="fr-CH" sz="2400" b="1" dirty="0" err="1"/>
              <a:t>plurilingual</a:t>
            </a:r>
            <a:r>
              <a:rPr lang="fr-CH" sz="2400" b="1" dirty="0"/>
              <a:t> and </a:t>
            </a:r>
            <a:r>
              <a:rPr lang="fr-CH" sz="2400" b="1" dirty="0" err="1"/>
              <a:t>pluricultural</a:t>
            </a:r>
            <a:r>
              <a:rPr lang="fr-CH" sz="2400" b="1" dirty="0"/>
              <a:t> </a:t>
            </a:r>
            <a:r>
              <a:rPr lang="fr-CH" sz="2400" b="1" dirty="0" err="1"/>
              <a:t>competence</a:t>
            </a:r>
            <a:r>
              <a:rPr lang="fr-CH" sz="2400" b="1" dirty="0"/>
              <a:t>.</a:t>
            </a:r>
          </a:p>
          <a:p>
            <a:r>
              <a:rPr lang="fr-CH" b="1" dirty="0" err="1">
                <a:solidFill>
                  <a:srgbClr val="0070C0"/>
                </a:solidFill>
              </a:rPr>
              <a:t>They</a:t>
            </a:r>
            <a:r>
              <a:rPr lang="fr-CH" b="1" dirty="0">
                <a:solidFill>
                  <a:srgbClr val="0070C0"/>
                </a:solidFill>
              </a:rPr>
              <a:t> </a:t>
            </a:r>
            <a:r>
              <a:rPr lang="fr-CH" b="1" dirty="0" err="1">
                <a:solidFill>
                  <a:srgbClr val="0070C0"/>
                </a:solidFill>
              </a:rPr>
              <a:t>enrich</a:t>
            </a:r>
            <a:r>
              <a:rPr lang="fr-CH" b="1" dirty="0">
                <a:solidFill>
                  <a:srgbClr val="0070C0"/>
                </a:solidFill>
              </a:rPr>
              <a:t> </a:t>
            </a:r>
            <a:r>
              <a:rPr lang="fr-CH" b="1" dirty="0" err="1">
                <a:solidFill>
                  <a:srgbClr val="0070C0"/>
                </a:solidFill>
              </a:rPr>
              <a:t>them</a:t>
            </a:r>
            <a:r>
              <a:rPr lang="fr-CH" dirty="0"/>
              <a:t> by </a:t>
            </a:r>
            <a:r>
              <a:rPr lang="fr-CH" dirty="0" err="1"/>
              <a:t>reinforcing</a:t>
            </a:r>
            <a:r>
              <a:rPr lang="fr-CH" dirty="0"/>
              <a:t> the </a:t>
            </a:r>
            <a:r>
              <a:rPr lang="fr-CH" b="1" dirty="0" err="1"/>
              <a:t>overall</a:t>
            </a:r>
            <a:r>
              <a:rPr lang="fr-CH" b="1" dirty="0"/>
              <a:t> </a:t>
            </a:r>
            <a:r>
              <a:rPr lang="fr-CH" b="1" dirty="0" err="1"/>
              <a:t>educational</a:t>
            </a:r>
            <a:r>
              <a:rPr lang="fr-CH" b="1" dirty="0"/>
              <a:t> dimension </a:t>
            </a:r>
            <a:r>
              <a:rPr lang="fr-CH" dirty="0"/>
              <a:t>of </a:t>
            </a:r>
            <a:r>
              <a:rPr lang="fr-CH" dirty="0" err="1"/>
              <a:t>language</a:t>
            </a:r>
            <a:r>
              <a:rPr lang="fr-CH" dirty="0"/>
              <a:t> </a:t>
            </a:r>
            <a:r>
              <a:rPr lang="fr-CH" dirty="0" err="1"/>
              <a:t>teaching</a:t>
            </a:r>
            <a:endParaRPr lang="fr-CH" dirty="0"/>
          </a:p>
          <a:p>
            <a:pPr>
              <a:spcAft>
                <a:spcPts val="1200"/>
              </a:spcAft>
            </a:pPr>
            <a:r>
              <a:rPr lang="fr-CH" dirty="0"/>
              <a:t>In short, </a:t>
            </a:r>
            <a:r>
              <a:rPr lang="fr-CH" dirty="0" err="1"/>
              <a:t>they</a:t>
            </a:r>
            <a:r>
              <a:rPr lang="fr-CH" dirty="0"/>
              <a:t> </a:t>
            </a:r>
            <a:r>
              <a:rPr lang="fr-CH" dirty="0" err="1"/>
              <a:t>make</a:t>
            </a:r>
            <a:r>
              <a:rPr lang="fr-CH" dirty="0"/>
              <a:t> a </a:t>
            </a:r>
            <a:r>
              <a:rPr lang="fr-CH" dirty="0" err="1"/>
              <a:t>decisive</a:t>
            </a:r>
            <a:r>
              <a:rPr lang="fr-CH" dirty="0"/>
              <a:t> and </a:t>
            </a:r>
            <a:r>
              <a:rPr lang="fr-CH" dirty="0" err="1"/>
              <a:t>concrete</a:t>
            </a:r>
            <a:r>
              <a:rPr lang="fr-CH" dirty="0"/>
              <a:t> contribution to the </a:t>
            </a:r>
            <a:r>
              <a:rPr lang="fr-CH" b="1" dirty="0" err="1"/>
              <a:t>various</a:t>
            </a:r>
            <a:r>
              <a:rPr lang="fr-CH" b="1" dirty="0"/>
              <a:t> dimensions of </a:t>
            </a:r>
            <a:r>
              <a:rPr lang="fr-CH" b="1" dirty="0" err="1"/>
              <a:t>plurilingual</a:t>
            </a:r>
            <a:r>
              <a:rPr lang="fr-CH" b="1" dirty="0"/>
              <a:t> and </a:t>
            </a:r>
            <a:r>
              <a:rPr lang="fr-CH" b="1" dirty="0" err="1"/>
              <a:t>intercultural</a:t>
            </a:r>
            <a:r>
              <a:rPr lang="fr-CH" b="1" dirty="0"/>
              <a:t> </a:t>
            </a:r>
            <a:r>
              <a:rPr lang="fr-CH" b="1" dirty="0" err="1"/>
              <a:t>education</a:t>
            </a:r>
            <a:r>
              <a:rPr lang="fr-CH" b="1" dirty="0"/>
              <a:t>.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267FC6C-2A6E-7A40-A766-4DA5F72489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6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16"/>
    </mc:Choice>
    <mc:Fallback xmlns="">
      <p:transition spd="slow" advTm="99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96879" y="1765738"/>
            <a:ext cx="5315037" cy="2071247"/>
          </a:xfrm>
        </p:spPr>
        <p:txBody>
          <a:bodyPr>
            <a:noAutofit/>
          </a:bodyPr>
          <a:lstStyle/>
          <a:p>
            <a:pPr algn="ctr"/>
            <a:br>
              <a:rPr lang="en-GB" sz="3200" b="1" noProof="0"/>
            </a:br>
            <a:br>
              <a:rPr lang="en-GB" sz="3200" b="1" noProof="0"/>
            </a:br>
            <a:r>
              <a:rPr lang="en-GB" sz="3200" b="1" noProof="0"/>
              <a:t>The </a:t>
            </a:r>
            <a:r>
              <a:rPr lang="en-GB" sz="3200" b="1" i="1" noProof="0">
                <a:hlinkClick r:id="rId4"/>
              </a:rPr>
              <a:t>FREPA</a:t>
            </a:r>
            <a:r>
              <a:rPr lang="en-GB" sz="3200" b="1" noProof="0"/>
              <a:t> presents the competences and resources that can be developed by pluralistic approaches.</a:t>
            </a:r>
            <a:br>
              <a:rPr lang="en-GB" sz="3200" b="1" noProof="0"/>
            </a:br>
            <a:br>
              <a:rPr lang="en-GB" sz="3200" b="1" noProof="0"/>
            </a:br>
            <a:endParaRPr lang="en-GB" sz="3200" b="1" noProof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FC97D6-52E5-7A4E-8BBC-6172DA5A9392}"/>
              </a:ext>
            </a:extLst>
          </p:cNvPr>
          <p:cNvSpPr txBox="1"/>
          <p:nvPr/>
        </p:nvSpPr>
        <p:spPr>
          <a:xfrm>
            <a:off x="1184811" y="24342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5B79C9-4A2A-6244-A7EA-95657F25354A}"/>
              </a:ext>
            </a:extLst>
          </p:cNvPr>
          <p:cNvSpPr txBox="1"/>
          <p:nvPr/>
        </p:nvSpPr>
        <p:spPr>
          <a:xfrm>
            <a:off x="8912772" y="5654361"/>
            <a:ext cx="14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>
                <a:hlinkClick r:id="rId4"/>
              </a:rPr>
              <a:t>carap.ecml.at</a:t>
            </a:r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D74298-5FA0-984A-BF56-37028D3853C4}"/>
              </a:ext>
            </a:extLst>
          </p:cNvPr>
          <p:cNvSpPr txBox="1"/>
          <p:nvPr/>
        </p:nvSpPr>
        <p:spPr>
          <a:xfrm>
            <a:off x="279321" y="4061283"/>
            <a:ext cx="6090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000000"/>
                </a:solidFill>
                <a:latin typeface="Calibri Light"/>
              </a:rPr>
              <a:t>It </a:t>
            </a:r>
            <a:r>
              <a:rPr lang="en-AT" sz="3200" b="1">
                <a:solidFill>
                  <a:srgbClr val="000000"/>
                </a:solidFill>
                <a:latin typeface="Calibri Light"/>
              </a:rPr>
              <a:t>focuses on</a:t>
            </a:r>
            <a:r>
              <a:rPr lang="en-GB" sz="3200" b="1">
                <a:solidFill>
                  <a:srgbClr val="000000"/>
                </a:solidFill>
                <a:latin typeface="Calibri Light"/>
              </a:rPr>
              <a:t> learners’ competences.</a:t>
            </a:r>
            <a:endParaRPr lang="en-GB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BBFCD33-D865-0947-9A1E-C8D1D1D6D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41708" y="1253331"/>
            <a:ext cx="3065481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45161C-1A17-E44D-A13E-8CBD68B97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4"/>
    </mc:Choice>
    <mc:Fallback xmlns="">
      <p:transition spd="slow" advTm="1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FFE0B6-2DD7-5146-BA1D-6434E291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681038"/>
            <a:ext cx="11883081" cy="1144588"/>
          </a:xfrm>
        </p:spPr>
        <p:txBody>
          <a:bodyPr>
            <a:noAutofit/>
          </a:bodyPr>
          <a:lstStyle/>
          <a:p>
            <a:pPr algn="ctr"/>
            <a:r>
              <a:rPr lang="en-GB" sz="3600" b="1" noProof="0"/>
              <a:t>Teacher competences for pluralistic approaches</a:t>
            </a:r>
            <a:br>
              <a:rPr lang="en-GB" sz="3600" noProof="0"/>
            </a:br>
            <a:endParaRPr lang="en-GB" sz="3600" noProof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35556C-05DE-5D42-A181-B742501B7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616765"/>
            <a:ext cx="11366246" cy="4560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noProof="0" dirty="0"/>
              <a:t>What specific competences are needed to make use of pluralistic approaches in teaching? </a:t>
            </a:r>
          </a:p>
          <a:p>
            <a:pPr marL="0" indent="0">
              <a:buNone/>
            </a:pPr>
            <a:r>
              <a:rPr lang="en-GB" noProof="0" dirty="0"/>
              <a:t>How can they be developed?</a:t>
            </a:r>
          </a:p>
          <a:p>
            <a:pPr marL="0" indent="0">
              <a:buNone/>
            </a:pPr>
            <a:endParaRPr lang="en-GB" noProof="0" dirty="0"/>
          </a:p>
          <a:p>
            <a:pPr fontAlgn="base">
              <a:buFont typeface="Wingdings" pitchFamily="2" charset="2"/>
              <a:buChar char="v"/>
            </a:pPr>
            <a:r>
              <a:rPr lang="en-GB" noProof="0" dirty="0"/>
              <a:t> One of the aims of </a:t>
            </a:r>
            <a:r>
              <a:rPr lang="en-GB" i="1" noProof="0" dirty="0">
                <a:hlinkClick r:id="rId5"/>
              </a:rPr>
              <a:t>Developing teacher competences for pluralistic approaches</a:t>
            </a:r>
            <a:r>
              <a:rPr lang="en-GB" i="1" noProof="0" dirty="0"/>
              <a:t> </a:t>
            </a:r>
            <a:r>
              <a:rPr lang="en-GB" noProof="0" dirty="0"/>
              <a:t>is to identify them. </a:t>
            </a:r>
          </a:p>
          <a:p>
            <a:pPr marL="0" indent="0">
              <a:buNone/>
            </a:pPr>
            <a:endParaRPr lang="en-GB" noProof="0" dirty="0"/>
          </a:p>
          <a:p>
            <a:pPr>
              <a:buFont typeface="Wingdings" pitchFamily="2" charset="2"/>
              <a:buChar char="v"/>
            </a:pPr>
            <a:r>
              <a:rPr lang="en-GB" noProof="0" dirty="0"/>
              <a:t> The other aim is to offer materials to develop</a:t>
            </a:r>
            <a:br>
              <a:rPr lang="en-GB" noProof="0" dirty="0"/>
            </a:br>
            <a:r>
              <a:rPr lang="en-GB" noProof="0" dirty="0"/>
              <a:t>  these competences in teacher education.</a:t>
            </a:r>
          </a:p>
          <a:p>
            <a:pPr marL="0" indent="0">
              <a:buNone/>
            </a:pPr>
            <a:endParaRPr lang="en-GB" noProof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2EF680-AD77-9244-9124-BB5B1E92E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822" y="3967937"/>
            <a:ext cx="2108666" cy="20192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6253912-68CF-9345-AA75-FF2F235965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3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8"/>
    </mc:Choice>
    <mc:Fallback xmlns="">
      <p:transition spd="slow" advTm="33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BAFDE-C223-194D-8C00-9716E5C6F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365125"/>
            <a:ext cx="11529391" cy="1460500"/>
          </a:xfrm>
        </p:spPr>
        <p:txBody>
          <a:bodyPr>
            <a:normAutofit/>
          </a:bodyPr>
          <a:lstStyle/>
          <a:p>
            <a:pPr algn="ctr"/>
            <a:r>
              <a:rPr lang="en-GB" sz="3600" b="1" noProof="0"/>
              <a:t>Teacher competences for pluralistic approaches</a:t>
            </a:r>
            <a:br>
              <a:rPr lang="en-GB" sz="3600" noProof="0"/>
            </a:br>
            <a:endParaRPr lang="en-GB" sz="3600" noProof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FAB80B-429E-944E-AA04-BDE17D471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513" y="1661487"/>
            <a:ext cx="7310308" cy="1567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noProof="0"/>
              <a:t>The </a:t>
            </a:r>
            <a:r>
              <a:rPr lang="en-GB" b="1" noProof="0"/>
              <a:t>specific teaching competences </a:t>
            </a:r>
            <a:r>
              <a:rPr lang="en-GB" noProof="0"/>
              <a:t>for working with pluralistic approaches that we identify …    </a:t>
            </a:r>
          </a:p>
          <a:p>
            <a:pPr marL="0" indent="0">
              <a:buNone/>
            </a:pPr>
            <a:endParaRPr lang="en-GB" noProof="0"/>
          </a:p>
          <a:p>
            <a:pPr marL="0" indent="0">
              <a:buNone/>
            </a:pPr>
            <a:r>
              <a:rPr lang="en-GB" noProof="0"/>
              <a:t>          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415CCC-75C9-4949-B4DC-773693A5D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470" y="1379167"/>
            <a:ext cx="1931657" cy="1849707"/>
          </a:xfrm>
          <a:prstGeom prst="rect">
            <a:avLst/>
          </a:prstGeom>
        </p:spPr>
      </p:pic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CEE55662-4EA9-104E-AC97-99BC1BE28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06263"/>
            <a:ext cx="1826448" cy="17368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7E02230-E714-1748-966F-C6EB0F51DC42}"/>
              </a:ext>
            </a:extLst>
          </p:cNvPr>
          <p:cNvSpPr txBox="1"/>
          <p:nvPr/>
        </p:nvSpPr>
        <p:spPr>
          <a:xfrm>
            <a:off x="2389523" y="3121987"/>
            <a:ext cx="64538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/>
              <a:t>… </a:t>
            </a:r>
            <a:r>
              <a:rPr lang="en-GB" sz="2800"/>
              <a:t>are organised in relation to the dimensions of the ECML project </a:t>
            </a:r>
            <a:r>
              <a:rPr lang="en-GB" sz="2800" i="1">
                <a:hlinkClick r:id="rId8"/>
              </a:rPr>
              <a:t>A guide to teacher competences for languages in education</a:t>
            </a:r>
            <a:r>
              <a:rPr lang="en-GB" sz="2800" i="1"/>
              <a:t>, </a:t>
            </a:r>
            <a:r>
              <a:rPr lang="en-GB" sz="2800"/>
              <a:t>which describes </a:t>
            </a:r>
            <a:r>
              <a:rPr lang="en-AT" sz="2800"/>
              <a:t>the differ</a:t>
            </a:r>
            <a:r>
              <a:rPr lang="de-AT" sz="2800"/>
              <a:t>en</a:t>
            </a:r>
            <a:r>
              <a:rPr lang="en-AT" sz="2800"/>
              <a:t>t </a:t>
            </a:r>
            <a:r>
              <a:rPr lang="en-GB" sz="2800"/>
              <a:t>dimensions </a:t>
            </a:r>
            <a:r>
              <a:rPr lang="en-AT" sz="2800"/>
              <a:t>of </a:t>
            </a:r>
            <a:r>
              <a:rPr lang="en-GB" sz="2800"/>
              <a:t>competences linked to the role of language and languages in education. </a:t>
            </a:r>
            <a:endParaRPr lang="en-GB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417" y="3188286"/>
            <a:ext cx="2322000" cy="330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4A7EAA5-D625-C14C-B337-AB36D5DE1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26"/>
    </mc:Choice>
    <mc:Fallback xmlns="">
      <p:transition spd="slow" advTm="27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C52CA-49BB-5040-BA7B-B9E754B1F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37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noProof="0"/>
              <a:t>Teacher competences for languages in education </a:t>
            </a:r>
            <a:r>
              <a:rPr lang="fr-FR" sz="3600" b="1"/>
              <a:t>–</a:t>
            </a:r>
            <a:r>
              <a:rPr lang="en-GB" sz="3600" b="1" noProof="0"/>
              <a:t> </a:t>
            </a:r>
            <a:br>
              <a:rPr lang="en-GB" sz="3600" b="1" noProof="0"/>
            </a:br>
            <a:r>
              <a:rPr lang="en-GB" sz="3600" b="1" noProof="0"/>
              <a:t>8 dimensions</a:t>
            </a:r>
            <a:endParaRPr lang="en-GB" sz="3600" noProof="0"/>
          </a:p>
        </p:txBody>
      </p:sp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EF16A637-84F2-E749-9AE7-64C52B56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6616"/>
            <a:ext cx="1687607" cy="1604780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C8DDF83-EE4C-A04F-A724-A5A071276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90593" y="1782885"/>
            <a:ext cx="7805238" cy="387168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821" y="1359486"/>
            <a:ext cx="2322000" cy="330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F63051-7E45-8645-9EC9-F617640B1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9"/>
    </mc:Choice>
    <mc:Fallback xmlns="">
      <p:transition spd="slow" advTm="22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4.9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6|11.1|9.6|9.1|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6.1|4.5|3.8|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6|16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8|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6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7|6.3|9.2|0.6|1.8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|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8.5|1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2|14.9|4.4|6.4|22.2|2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8.4|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7|4.8|20.5|5.5|1.7|1.8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|7.5|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2|9.1|5.8|7.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1127</Words>
  <Application>Microsoft Macintosh PowerPoint</Application>
  <PresentationFormat>Grand écran</PresentationFormat>
  <Paragraphs>168</Paragraphs>
  <Slides>21</Slides>
  <Notes>11</Notes>
  <HiddenSlides>0</HiddenSlides>
  <MMClips>21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Bradley Hand</vt:lpstr>
      <vt:lpstr>Calibri</vt:lpstr>
      <vt:lpstr>Calibri Light</vt:lpstr>
      <vt:lpstr>Wingdings</vt:lpstr>
      <vt:lpstr>Thème Office</vt:lpstr>
      <vt:lpstr>Conception personnalisée</vt:lpstr>
      <vt:lpstr>Developing teacher competences for pluralistic approaches</vt:lpstr>
      <vt:lpstr>Pluralistic approaches</vt:lpstr>
      <vt:lpstr>Pluralistic approaches</vt:lpstr>
      <vt:lpstr> Pluralistic approaches to languages and cultures</vt:lpstr>
      <vt:lpstr>Pluralistic approaches to languages and cultures</vt:lpstr>
      <vt:lpstr>  The FREPA presents the competences and resources that can be developed by pluralistic approaches.  </vt:lpstr>
      <vt:lpstr>Teacher competences for pluralistic approaches </vt:lpstr>
      <vt:lpstr>Teacher competences for pluralistic approaches </vt:lpstr>
      <vt:lpstr>Teacher competences for languages in education –  8 dimensions</vt:lpstr>
      <vt:lpstr>Présentation PowerPoint</vt:lpstr>
      <vt:lpstr>Specific teacher competences for pluralistic approaches – dimension 1 (extracts)</vt:lpstr>
      <vt:lpstr>Specific teacher competences for pluralistic approaches – dimension 1 (extracts)</vt:lpstr>
      <vt:lpstr>Specific teacher competences for pluralistic approaches</vt:lpstr>
      <vt:lpstr>Developing teacher competences for pluralistic approaches – materials for teacher education</vt:lpstr>
      <vt:lpstr>Sequences of tasks – extracts – examples of tasks</vt:lpstr>
      <vt:lpstr>Sequences of tasks – extracts – examples of tasks</vt:lpstr>
      <vt:lpstr>Sequences of tasks – examples of information and suggestions for teacher educators </vt:lpstr>
      <vt:lpstr>Scenarios</vt:lpstr>
      <vt:lpstr>Scenario – Extract from the scenario for the same sequence of tasks (dimension 1)</vt:lpstr>
      <vt:lpstr>Présentation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Développer des compétences enseignantes pour les approches plurielles</dc:title>
  <dc:creator>Brigitte Gerber</dc:creator>
  <cp:lastModifiedBy>Brigitte Gerber</cp:lastModifiedBy>
  <cp:revision>301</cp:revision>
  <dcterms:created xsi:type="dcterms:W3CDTF">2021-05-11T16:27:04Z</dcterms:created>
  <dcterms:modified xsi:type="dcterms:W3CDTF">2021-07-30T10:31:04Z</dcterms:modified>
</cp:coreProperties>
</file>