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39" r:id="rId2"/>
    <p:sldId id="340" r:id="rId3"/>
    <p:sldId id="341" r:id="rId4"/>
    <p:sldId id="342" r:id="rId5"/>
    <p:sldId id="343" r:id="rId6"/>
    <p:sldId id="344" r:id="rId7"/>
    <p:sldId id="345" r:id="rId8"/>
    <p:sldId id="346" r:id="rId9"/>
    <p:sldId id="347" r:id="rId10"/>
    <p:sldId id="348" r:id="rId11"/>
    <p:sldId id="357" r:id="rId12"/>
    <p:sldId id="358" r:id="rId13"/>
    <p:sldId id="351" r:id="rId14"/>
    <p:sldId id="352" r:id="rId15"/>
    <p:sldId id="353" r:id="rId16"/>
    <p:sldId id="354" r:id="rId17"/>
    <p:sldId id="355" r:id="rId18"/>
    <p:sldId id="356" r:id="rId19"/>
    <p:sldId id="359" r:id="rId20"/>
  </p:sldIdLst>
  <p:sldSz cx="9144000" cy="6858000" type="screen4x3"/>
  <p:notesSz cx="6669088" cy="98726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72"/>
    <p:restoredTop sz="92871" autoAdjust="0"/>
  </p:normalViewPr>
  <p:slideViewPr>
    <p:cSldViewPr>
      <p:cViewPr varScale="1">
        <p:scale>
          <a:sx n="108" d="100"/>
          <a:sy n="108" d="100"/>
        </p:scale>
        <p:origin x="1608" y="102"/>
      </p:cViewPr>
      <p:guideLst>
        <p:guide orient="horz" pos="2160"/>
        <p:guide pos="2880"/>
      </p:guideLst>
    </p:cSldViewPr>
  </p:slideViewPr>
  <p:notesTextViewPr>
    <p:cViewPr>
      <p:scale>
        <a:sx n="100" d="100"/>
        <a:sy n="100" d="100"/>
      </p:scale>
      <p:origin x="0" y="0"/>
    </p:cViewPr>
  </p:notesTextViewPr>
  <p:sorterViewPr>
    <p:cViewPr>
      <p:scale>
        <a:sx n="85" d="100"/>
        <a:sy n="8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93633"/>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777607" y="1"/>
            <a:ext cx="2889938" cy="493633"/>
          </a:xfrm>
          <a:prstGeom prst="rect">
            <a:avLst/>
          </a:prstGeom>
        </p:spPr>
        <p:txBody>
          <a:bodyPr vert="horz" lIns="91440" tIns="45720" rIns="91440" bIns="45720" rtlCol="0"/>
          <a:lstStyle>
            <a:lvl1pPr algn="r">
              <a:defRPr sz="1200"/>
            </a:lvl1pPr>
          </a:lstStyle>
          <a:p>
            <a:fld id="{F6076B8C-F011-4CED-99C8-6CB0FC7D3800}" type="datetimeFigureOut">
              <a:rPr lang="de-AT" smtClean="0"/>
              <a:pPr/>
              <a:t>17.01.2018</a:t>
            </a:fld>
            <a:endParaRPr lang="de-AT"/>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6" name="Footer Placeholder 5"/>
          <p:cNvSpPr>
            <a:spLocks noGrp="1"/>
          </p:cNvSpPr>
          <p:nvPr>
            <p:ph type="ftr" sz="quarter" idx="4"/>
          </p:nvPr>
        </p:nvSpPr>
        <p:spPr>
          <a:xfrm>
            <a:off x="0" y="9377317"/>
            <a:ext cx="2889938" cy="493633"/>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777607" y="9377317"/>
            <a:ext cx="2889938" cy="493633"/>
          </a:xfrm>
          <a:prstGeom prst="rect">
            <a:avLst/>
          </a:prstGeom>
        </p:spPr>
        <p:txBody>
          <a:bodyPr vert="horz" lIns="91440" tIns="45720" rIns="91440" bIns="45720" rtlCol="0" anchor="b"/>
          <a:lstStyle>
            <a:lvl1pPr algn="r">
              <a:defRPr sz="1200"/>
            </a:lvl1pPr>
          </a:lstStyle>
          <a:p>
            <a:fld id="{4AD43F55-105D-40B0-8323-259B875DF15E}" type="slidenum">
              <a:rPr lang="de-AT" smtClean="0"/>
              <a:pPr/>
              <a:t>‹#›</a:t>
            </a:fld>
            <a:endParaRPr lang="de-AT"/>
          </a:p>
        </p:txBody>
      </p:sp>
    </p:spTree>
    <p:extLst>
      <p:ext uri="{BB962C8B-B14F-4D97-AF65-F5344CB8AC3E}">
        <p14:creationId xmlns:p14="http://schemas.microsoft.com/office/powerpoint/2010/main" val="4093492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b="1" dirty="0" smtClean="0">
              <a:solidFill>
                <a:srgbClr val="0070C0"/>
              </a:solidFill>
            </a:endParaRPr>
          </a:p>
        </p:txBody>
      </p:sp>
      <p:sp>
        <p:nvSpPr>
          <p:cNvPr id="4" name="Slide Number Placeholder 3"/>
          <p:cNvSpPr>
            <a:spLocks noGrp="1"/>
          </p:cNvSpPr>
          <p:nvPr>
            <p:ph type="sldNum" sz="quarter" idx="10"/>
          </p:nvPr>
        </p:nvSpPr>
        <p:spPr/>
        <p:txBody>
          <a:bodyPr/>
          <a:lstStyle/>
          <a:p>
            <a:fld id="{4AD43F55-105D-40B0-8323-259B875DF15E}" type="slidenum">
              <a:rPr lang="de-AT" smtClean="0"/>
              <a:pPr/>
              <a:t>1</a:t>
            </a:fld>
            <a:endParaRPr lang="de-AT"/>
          </a:p>
        </p:txBody>
      </p:sp>
    </p:spTree>
    <p:extLst>
      <p:ext uri="{BB962C8B-B14F-4D97-AF65-F5344CB8AC3E}">
        <p14:creationId xmlns:p14="http://schemas.microsoft.com/office/powerpoint/2010/main" val="2752509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A9516E4-5B27-4C8E-A007-CBE62D9F5C34}" type="slidenum">
              <a:rPr lang="en-US" altLang="x-none" smtClean="0"/>
              <a:pPr>
                <a:defRPr/>
              </a:pPr>
              <a:t>2</a:t>
            </a:fld>
            <a:endParaRPr lang="en-US" altLang="x-none"/>
          </a:p>
        </p:txBody>
      </p:sp>
    </p:spTree>
    <p:extLst>
      <p:ext uri="{BB962C8B-B14F-4D97-AF65-F5344CB8AC3E}">
        <p14:creationId xmlns:p14="http://schemas.microsoft.com/office/powerpoint/2010/main" val="2064313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A9516E4-5B27-4C8E-A007-CBE62D9F5C34}" type="slidenum">
              <a:rPr lang="en-US" altLang="x-none" smtClean="0"/>
              <a:pPr>
                <a:defRPr/>
              </a:pPr>
              <a:t>8</a:t>
            </a:fld>
            <a:endParaRPr lang="en-US" altLang="x-none"/>
          </a:p>
        </p:txBody>
      </p:sp>
    </p:spTree>
    <p:extLst>
      <p:ext uri="{BB962C8B-B14F-4D97-AF65-F5344CB8AC3E}">
        <p14:creationId xmlns:p14="http://schemas.microsoft.com/office/powerpoint/2010/main" val="482664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A9516E4-5B27-4C8E-A007-CBE62D9F5C34}" type="slidenum">
              <a:rPr lang="en-US" altLang="x-none" smtClean="0"/>
              <a:pPr>
                <a:defRPr/>
              </a:pPr>
              <a:t>18</a:t>
            </a:fld>
            <a:endParaRPr lang="en-US" altLang="x-none"/>
          </a:p>
        </p:txBody>
      </p:sp>
    </p:spTree>
    <p:extLst>
      <p:ext uri="{BB962C8B-B14F-4D97-AF65-F5344CB8AC3E}">
        <p14:creationId xmlns:p14="http://schemas.microsoft.com/office/powerpoint/2010/main" val="1038222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A9516E4-5B27-4C8E-A007-CBE62D9F5C34}" type="slidenum">
              <a:rPr lang="en-US" altLang="x-none" smtClean="0"/>
              <a:pPr>
                <a:defRPr/>
              </a:pPr>
              <a:t>19</a:t>
            </a:fld>
            <a:endParaRPr lang="en-US" altLang="x-none"/>
          </a:p>
        </p:txBody>
      </p:sp>
    </p:spTree>
    <p:extLst>
      <p:ext uri="{BB962C8B-B14F-4D97-AF65-F5344CB8AC3E}">
        <p14:creationId xmlns:p14="http://schemas.microsoft.com/office/powerpoint/2010/main" val="1953359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46174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91512" cy="648147"/>
          </a:xfrm>
        </p:spPr>
        <p:txBody>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a:xfrm>
            <a:off x="395288" y="1268835"/>
            <a:ext cx="8291512" cy="4392415"/>
          </a:xfrm>
        </p:spPr>
        <p:txBody>
          <a:bodyPr/>
          <a:lstStyle>
            <a:lvl1pPr>
              <a:defRPr sz="2400"/>
            </a:lvl1pPr>
            <a:lvl2pPr>
              <a:defRPr sz="2000"/>
            </a:lvl2pPr>
            <a:lvl3pPr>
              <a:defRPr sz="20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780928"/>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1280741"/>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91512" cy="79216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0610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0610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91512" cy="79216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48637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48637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46020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2981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3659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95288" y="1196975"/>
            <a:ext cx="8291512" cy="7921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95288" y="2133600"/>
            <a:ext cx="8291512"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78DE08D5-14EC-483C-9FDC-FAA2107F912C}" type="datetimeFigureOut">
              <a:rPr lang="en-US"/>
              <a:pPr>
                <a:defRPr/>
              </a:pPr>
              <a:t>1/17/2018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7A3C00E-8954-4820-9BAE-56FB4F8A5B80}" type="slidenum">
              <a:rPr lang="en-US"/>
              <a:pPr>
                <a:defRPr/>
              </a:pPr>
              <a:t>‹#›</a:t>
            </a:fld>
            <a:endParaRPr lang="en-US"/>
          </a:p>
        </p:txBody>
      </p:sp>
      <p:pic>
        <p:nvPicPr>
          <p:cNvPr id="3" name="Picture 2"/>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2028" y="0"/>
            <a:ext cx="9139943" cy="6858000"/>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72" r:id="rId10"/>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291512" cy="2304256"/>
          </a:xfrm>
        </p:spPr>
        <p:txBody>
          <a:bodyPr/>
          <a:lstStyle/>
          <a:p>
            <a:r>
              <a:rPr lang="fr-FR" sz="3600" b="1" dirty="0" smtClean="0">
                <a:solidFill>
                  <a:schemeClr val="tx2">
                    <a:lumMod val="75000"/>
                  </a:schemeClr>
                </a:solidFill>
              </a:rPr>
              <a:t>The </a:t>
            </a:r>
            <a:r>
              <a:rPr lang="fr-FR" sz="3600" b="1" dirty="0" err="1" smtClean="0">
                <a:solidFill>
                  <a:schemeClr val="tx2">
                    <a:lumMod val="75000"/>
                  </a:schemeClr>
                </a:solidFill>
              </a:rPr>
              <a:t>European</a:t>
            </a:r>
            <a:r>
              <a:rPr lang="fr-FR" sz="3600" b="1" dirty="0" smtClean="0">
                <a:solidFill>
                  <a:schemeClr val="tx2">
                    <a:lumMod val="75000"/>
                  </a:schemeClr>
                </a:solidFill>
              </a:rPr>
              <a:t> Centre for Modern </a:t>
            </a:r>
            <a:r>
              <a:rPr lang="fr-FR" sz="3600" b="1" dirty="0" err="1" smtClean="0">
                <a:solidFill>
                  <a:schemeClr val="tx2">
                    <a:lumMod val="75000"/>
                  </a:schemeClr>
                </a:solidFill>
              </a:rPr>
              <a:t>Languages</a:t>
            </a:r>
            <a:r>
              <a:rPr lang="fr-FR" sz="3600" b="1" dirty="0" smtClean="0">
                <a:solidFill>
                  <a:schemeClr val="tx2">
                    <a:lumMod val="75000"/>
                  </a:schemeClr>
                </a:solidFill>
              </a:rPr>
              <a:t> of the Council of Europe</a:t>
            </a:r>
            <a:endParaRPr lang="fr-FR" sz="3600" b="1" dirty="0">
              <a:solidFill>
                <a:schemeClr val="tx2">
                  <a:lumMod val="75000"/>
                </a:schemeClr>
              </a:solidFill>
            </a:endParaRPr>
          </a:p>
        </p:txBody>
      </p:sp>
      <p:sp>
        <p:nvSpPr>
          <p:cNvPr id="3" name="Content Placeholder 2"/>
          <p:cNvSpPr>
            <a:spLocks noGrp="1"/>
          </p:cNvSpPr>
          <p:nvPr>
            <p:ph idx="1"/>
          </p:nvPr>
        </p:nvSpPr>
        <p:spPr>
          <a:xfrm>
            <a:off x="251520" y="2636912"/>
            <a:ext cx="8579296" cy="1656184"/>
          </a:xfrm>
        </p:spPr>
        <p:txBody>
          <a:bodyPr/>
          <a:lstStyle/>
          <a:p>
            <a:pPr marL="0" indent="0" algn="ctr">
              <a:buNone/>
            </a:pPr>
            <a:r>
              <a:rPr lang="en-GB" sz="4400" dirty="0" smtClean="0"/>
              <a:t>Language Learning Pathways:</a:t>
            </a:r>
          </a:p>
          <a:p>
            <a:pPr marL="0" indent="0" algn="ctr">
              <a:buNone/>
            </a:pPr>
            <a:r>
              <a:rPr lang="en-GB" sz="4400" dirty="0" smtClean="0"/>
              <a:t>Towards a common understanding</a:t>
            </a:r>
          </a:p>
        </p:txBody>
      </p:sp>
    </p:spTree>
    <p:extLst>
      <p:ext uri="{BB962C8B-B14F-4D97-AF65-F5344CB8AC3E}">
        <p14:creationId xmlns:p14="http://schemas.microsoft.com/office/powerpoint/2010/main" val="21232365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91512" cy="576064"/>
          </a:xfrm>
        </p:spPr>
        <p:txBody>
          <a:bodyPr/>
          <a:lstStyle/>
          <a:p>
            <a:r>
              <a:rPr lang="en-US" dirty="0" smtClean="0"/>
              <a:t>Language learning as language use</a:t>
            </a:r>
            <a:endParaRPr lang="en-US" dirty="0"/>
          </a:p>
        </p:txBody>
      </p:sp>
      <p:sp>
        <p:nvSpPr>
          <p:cNvPr id="3" name="Content Placeholder 2"/>
          <p:cNvSpPr>
            <a:spLocks noGrp="1"/>
          </p:cNvSpPr>
          <p:nvPr>
            <p:ph idx="1"/>
          </p:nvPr>
        </p:nvSpPr>
        <p:spPr>
          <a:xfrm>
            <a:off x="982216" y="1112838"/>
            <a:ext cx="7262192" cy="4188370"/>
          </a:xfrm>
        </p:spPr>
        <p:txBody>
          <a:bodyPr/>
          <a:lstStyle/>
          <a:p>
            <a:pPr marL="0" indent="0">
              <a:buNone/>
            </a:pPr>
            <a:r>
              <a:rPr lang="en-IE" altLang="en-GB" sz="2000" dirty="0">
                <a:ea typeface="ＭＳ Ｐゴシック" charset="-128"/>
              </a:rPr>
              <a:t>“</a:t>
            </a:r>
            <a:r>
              <a:rPr lang="en-IE" altLang="en-US" sz="2000" dirty="0">
                <a:ea typeface="ＭＳ Ｐゴシック" charset="-128"/>
              </a:rPr>
              <a:t>Language use, embracing language learning, comprises the actions performed by persons who as individuals and as social agents develop a range of </a:t>
            </a:r>
            <a:r>
              <a:rPr lang="en-IE" altLang="en-US" sz="2000" b="1" i="1" dirty="0">
                <a:ea typeface="ＭＳ Ｐゴシック" charset="-128"/>
              </a:rPr>
              <a:t>competences</a:t>
            </a:r>
            <a:r>
              <a:rPr lang="en-IE" altLang="en-US" sz="2000" dirty="0">
                <a:ea typeface="ＭＳ Ｐゴシック" charset="-128"/>
              </a:rPr>
              <a:t>, both </a:t>
            </a:r>
            <a:r>
              <a:rPr lang="en-IE" altLang="en-US" sz="2000" b="1" i="1" dirty="0">
                <a:ea typeface="ＭＳ Ｐゴシック" charset="-128"/>
              </a:rPr>
              <a:t>general</a:t>
            </a:r>
            <a:r>
              <a:rPr lang="en-IE" altLang="en-US" sz="2000" b="1" dirty="0">
                <a:ea typeface="ＭＳ Ｐゴシック" charset="-128"/>
              </a:rPr>
              <a:t> </a:t>
            </a:r>
            <a:r>
              <a:rPr lang="en-IE" altLang="en-US" sz="2000" dirty="0">
                <a:ea typeface="ＭＳ Ｐゴシック" charset="-128"/>
              </a:rPr>
              <a:t>and in particular </a:t>
            </a:r>
            <a:r>
              <a:rPr lang="en-IE" altLang="en-US" sz="2000" b="1" i="1" dirty="0">
                <a:ea typeface="ＭＳ Ｐゴシック" charset="-128"/>
              </a:rPr>
              <a:t>communicative language competences</a:t>
            </a:r>
            <a:r>
              <a:rPr lang="en-IE" altLang="en-US" sz="2000" i="1" dirty="0">
                <a:ea typeface="ＭＳ Ｐゴシック" charset="-128"/>
              </a:rPr>
              <a:t>. </a:t>
            </a:r>
            <a:r>
              <a:rPr lang="en-IE" altLang="en-US" sz="2000" dirty="0">
                <a:ea typeface="ＭＳ Ｐゴシック" charset="-128"/>
              </a:rPr>
              <a:t>They draw on the competences at their disposal in various </a:t>
            </a:r>
            <a:r>
              <a:rPr lang="en-IE" altLang="en-US" sz="2000" b="1" i="1" dirty="0">
                <a:ea typeface="ＭＳ Ｐゴシック" charset="-128"/>
              </a:rPr>
              <a:t>contexts</a:t>
            </a:r>
            <a:r>
              <a:rPr lang="en-IE" altLang="en-US" sz="2000" dirty="0">
                <a:ea typeface="ＭＳ Ｐゴシック" charset="-128"/>
              </a:rPr>
              <a:t> under various </a:t>
            </a:r>
            <a:r>
              <a:rPr lang="en-IE" altLang="en-US" sz="2000" b="1" i="1" dirty="0">
                <a:ea typeface="ＭＳ Ｐゴシック" charset="-128"/>
              </a:rPr>
              <a:t>conditions</a:t>
            </a:r>
            <a:r>
              <a:rPr lang="en-IE" altLang="en-US" sz="2000" i="1" dirty="0">
                <a:ea typeface="ＭＳ Ｐゴシック" charset="-128"/>
              </a:rPr>
              <a:t> </a:t>
            </a:r>
            <a:r>
              <a:rPr lang="en-IE" altLang="en-US" sz="2000" dirty="0">
                <a:ea typeface="ＭＳ Ｐゴシック" charset="-128"/>
              </a:rPr>
              <a:t>and under various </a:t>
            </a:r>
            <a:r>
              <a:rPr lang="en-IE" altLang="en-US" sz="2000" b="1" i="1" dirty="0">
                <a:ea typeface="ＭＳ Ｐゴシック" charset="-128"/>
              </a:rPr>
              <a:t>constraints</a:t>
            </a:r>
            <a:r>
              <a:rPr lang="en-IE" altLang="en-US" sz="2000" dirty="0">
                <a:ea typeface="ＭＳ Ｐゴシック" charset="-128"/>
              </a:rPr>
              <a:t> to engage in </a:t>
            </a:r>
            <a:r>
              <a:rPr lang="en-IE" altLang="en-US" sz="2000" b="1" i="1" dirty="0">
                <a:ea typeface="ＭＳ Ｐゴシック" charset="-128"/>
              </a:rPr>
              <a:t>language activities</a:t>
            </a:r>
            <a:r>
              <a:rPr lang="en-IE" altLang="en-US" sz="2000" i="1" dirty="0">
                <a:ea typeface="ＭＳ Ｐゴシック" charset="-128"/>
              </a:rPr>
              <a:t> </a:t>
            </a:r>
            <a:r>
              <a:rPr lang="en-IE" altLang="en-US" sz="2000" dirty="0">
                <a:ea typeface="ＭＳ Ｐゴシック" charset="-128"/>
              </a:rPr>
              <a:t>involving </a:t>
            </a:r>
            <a:r>
              <a:rPr lang="en-IE" altLang="en-US" sz="2000" b="1" i="1" dirty="0">
                <a:ea typeface="ＭＳ Ｐゴシック" charset="-128"/>
              </a:rPr>
              <a:t>language processes</a:t>
            </a:r>
            <a:r>
              <a:rPr lang="en-IE" altLang="en-US" sz="2000" i="1" dirty="0">
                <a:ea typeface="ＭＳ Ｐゴシック" charset="-128"/>
              </a:rPr>
              <a:t> </a:t>
            </a:r>
            <a:r>
              <a:rPr lang="en-IE" altLang="en-US" sz="2000" dirty="0">
                <a:ea typeface="ＭＳ Ｐゴシック" charset="-128"/>
              </a:rPr>
              <a:t>to produce and/or receive </a:t>
            </a:r>
            <a:r>
              <a:rPr lang="en-IE" altLang="en-US" sz="2000" b="1" i="1" dirty="0">
                <a:ea typeface="ＭＳ Ｐゴシック" charset="-128"/>
              </a:rPr>
              <a:t>texts</a:t>
            </a:r>
            <a:r>
              <a:rPr lang="en-IE" altLang="en-US" sz="2000" dirty="0">
                <a:ea typeface="ＭＳ Ｐゴシック" charset="-128"/>
              </a:rPr>
              <a:t> in relation to </a:t>
            </a:r>
            <a:r>
              <a:rPr lang="en-IE" altLang="en-US" sz="2000" b="1" i="1" dirty="0">
                <a:ea typeface="ＭＳ Ｐゴシック" charset="-128"/>
              </a:rPr>
              <a:t>themes</a:t>
            </a:r>
            <a:r>
              <a:rPr lang="en-IE" altLang="en-US" sz="2000" b="1" dirty="0">
                <a:ea typeface="ＭＳ Ｐゴシック" charset="-128"/>
              </a:rPr>
              <a:t> </a:t>
            </a:r>
            <a:r>
              <a:rPr lang="en-IE" altLang="en-US" sz="2000" dirty="0">
                <a:ea typeface="ＭＳ Ｐゴシック" charset="-128"/>
              </a:rPr>
              <a:t>in specific </a:t>
            </a:r>
            <a:r>
              <a:rPr lang="en-IE" altLang="en-US" sz="2000" b="1" i="1" dirty="0">
                <a:ea typeface="ＭＳ Ｐゴシック" charset="-128"/>
              </a:rPr>
              <a:t>domains</a:t>
            </a:r>
            <a:r>
              <a:rPr lang="en-IE" altLang="en-US" sz="2000" dirty="0">
                <a:ea typeface="ＭＳ Ｐゴシック" charset="-128"/>
              </a:rPr>
              <a:t>, activating those </a:t>
            </a:r>
            <a:r>
              <a:rPr lang="en-IE" altLang="en-US" sz="2000" b="1" i="1" dirty="0">
                <a:ea typeface="ＭＳ Ｐゴシック" charset="-128"/>
              </a:rPr>
              <a:t>strategies</a:t>
            </a:r>
            <a:r>
              <a:rPr lang="en-IE" altLang="en-US" sz="2000" dirty="0">
                <a:ea typeface="ＭＳ Ｐゴシック" charset="-128"/>
              </a:rPr>
              <a:t> which seem most appropriate for carrying out the </a:t>
            </a:r>
            <a:r>
              <a:rPr lang="en-IE" altLang="en-US" sz="2000" b="1" i="1" dirty="0">
                <a:ea typeface="ＭＳ Ｐゴシック" charset="-128"/>
              </a:rPr>
              <a:t>tasks</a:t>
            </a:r>
            <a:r>
              <a:rPr lang="en-IE" altLang="en-US" sz="2000" dirty="0">
                <a:ea typeface="ＭＳ Ｐゴシック" charset="-128"/>
              </a:rPr>
              <a:t> to be accomplished. The monitoring of these actions by the participants leads to the reinforcement or modification of their competences</a:t>
            </a:r>
            <a:r>
              <a:rPr lang="en-IE" altLang="en-GB" sz="2000" dirty="0">
                <a:ea typeface="ＭＳ Ｐゴシック" charset="-128"/>
              </a:rPr>
              <a:t>”</a:t>
            </a:r>
            <a:r>
              <a:rPr lang="en-IE" altLang="en-US" sz="2000" dirty="0">
                <a:ea typeface="ＭＳ Ｐゴシック" charset="-128"/>
              </a:rPr>
              <a:t> </a:t>
            </a:r>
            <a:endParaRPr lang="en-IE" altLang="en-US" sz="2000" dirty="0" smtClean="0">
              <a:ea typeface="ＭＳ Ｐゴシック" charset="-128"/>
            </a:endParaRPr>
          </a:p>
          <a:p>
            <a:pPr marL="0" indent="0">
              <a:buNone/>
            </a:pPr>
            <a:r>
              <a:rPr lang="en-IE" altLang="en-US" sz="2000" dirty="0">
                <a:ea typeface="ＭＳ Ｐゴシック" charset="-128"/>
              </a:rPr>
              <a:t>	</a:t>
            </a:r>
            <a:r>
              <a:rPr lang="en-IE" altLang="en-US" sz="2000" dirty="0" smtClean="0">
                <a:ea typeface="ＭＳ Ｐゴシック" charset="-128"/>
              </a:rPr>
              <a:t> (CEFR 2.1; Council </a:t>
            </a:r>
            <a:r>
              <a:rPr lang="en-IE" altLang="en-US" sz="2000" dirty="0">
                <a:ea typeface="ＭＳ Ｐゴシック" charset="-128"/>
              </a:rPr>
              <a:t>of Europe 2001: 9; emphasis in original</a:t>
            </a:r>
            <a:r>
              <a:rPr lang="en-IE" altLang="en-US" sz="2000" dirty="0" smtClean="0">
                <a:ea typeface="ＭＳ Ｐゴシック" charset="-128"/>
              </a:rPr>
              <a:t>)</a:t>
            </a:r>
            <a:endParaRPr lang="en-IE" altLang="en-US" sz="2000" dirty="0">
              <a:ea typeface="ＭＳ Ｐゴシック" charset="-128"/>
            </a:endParaRPr>
          </a:p>
        </p:txBody>
      </p:sp>
    </p:spTree>
    <p:extLst>
      <p:ext uri="{BB962C8B-B14F-4D97-AF65-F5344CB8AC3E}">
        <p14:creationId xmlns:p14="http://schemas.microsoft.com/office/powerpoint/2010/main" val="2016049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91512" cy="576064"/>
          </a:xfrm>
        </p:spPr>
        <p:txBody>
          <a:bodyPr/>
          <a:lstStyle/>
          <a:p>
            <a:r>
              <a:rPr lang="en-US" dirty="0" smtClean="0"/>
              <a:t>Language learning as language use</a:t>
            </a:r>
            <a:endParaRPr lang="en-US" dirty="0"/>
          </a:p>
        </p:txBody>
      </p:sp>
      <p:sp>
        <p:nvSpPr>
          <p:cNvPr id="3" name="Content Placeholder 2"/>
          <p:cNvSpPr>
            <a:spLocks noGrp="1"/>
          </p:cNvSpPr>
          <p:nvPr>
            <p:ph idx="1"/>
          </p:nvPr>
        </p:nvSpPr>
        <p:spPr>
          <a:xfrm>
            <a:off x="982216" y="1112838"/>
            <a:ext cx="7262192" cy="4188370"/>
          </a:xfrm>
        </p:spPr>
        <p:txBody>
          <a:bodyPr/>
          <a:lstStyle/>
          <a:p>
            <a:pPr marL="0" indent="0">
              <a:buNone/>
            </a:pPr>
            <a:r>
              <a:rPr lang="en-IE" altLang="en-GB" sz="2000" dirty="0">
                <a:ea typeface="ＭＳ Ｐゴシック" charset="-128"/>
              </a:rPr>
              <a:t>“</a:t>
            </a:r>
            <a:r>
              <a:rPr lang="en-IE" altLang="en-US" sz="2000" dirty="0">
                <a:ea typeface="ＭＳ Ｐゴシック" charset="-128"/>
              </a:rPr>
              <a:t>Language use, embracing language learning, comprises the actions performed by persons who </a:t>
            </a:r>
            <a:r>
              <a:rPr lang="en-IE" altLang="en-US" sz="2000" b="1" dirty="0">
                <a:solidFill>
                  <a:srgbClr val="C00000"/>
                </a:solidFill>
                <a:ea typeface="ＭＳ Ｐゴシック" charset="-128"/>
              </a:rPr>
              <a:t>as individuals and as social agents </a:t>
            </a:r>
            <a:r>
              <a:rPr lang="en-IE" altLang="en-US" sz="2000" dirty="0">
                <a:ea typeface="ＭＳ Ｐゴシック" charset="-128"/>
              </a:rPr>
              <a:t>develop a range of </a:t>
            </a:r>
            <a:r>
              <a:rPr lang="en-IE" altLang="en-US" sz="2000" b="1" i="1" dirty="0">
                <a:ea typeface="ＭＳ Ｐゴシック" charset="-128"/>
              </a:rPr>
              <a:t>competences</a:t>
            </a:r>
            <a:r>
              <a:rPr lang="en-IE" altLang="en-US" sz="2000" dirty="0">
                <a:ea typeface="ＭＳ Ｐゴシック" charset="-128"/>
              </a:rPr>
              <a:t>, both </a:t>
            </a:r>
            <a:r>
              <a:rPr lang="en-IE" altLang="en-US" sz="2000" b="1" i="1" dirty="0">
                <a:ea typeface="ＭＳ Ｐゴシック" charset="-128"/>
              </a:rPr>
              <a:t>general</a:t>
            </a:r>
            <a:r>
              <a:rPr lang="en-IE" altLang="en-US" sz="2000" b="1" dirty="0">
                <a:ea typeface="ＭＳ Ｐゴシック" charset="-128"/>
              </a:rPr>
              <a:t> </a:t>
            </a:r>
            <a:r>
              <a:rPr lang="en-IE" altLang="en-US" sz="2000" dirty="0">
                <a:ea typeface="ＭＳ Ｐゴシック" charset="-128"/>
              </a:rPr>
              <a:t>and in particular </a:t>
            </a:r>
            <a:r>
              <a:rPr lang="en-IE" altLang="en-US" sz="2000" b="1" i="1" dirty="0">
                <a:ea typeface="ＭＳ Ｐゴシック" charset="-128"/>
              </a:rPr>
              <a:t>communicative language competences</a:t>
            </a:r>
            <a:r>
              <a:rPr lang="en-IE" altLang="en-US" sz="2000" i="1" dirty="0">
                <a:ea typeface="ＭＳ Ｐゴシック" charset="-128"/>
              </a:rPr>
              <a:t>. </a:t>
            </a:r>
            <a:r>
              <a:rPr lang="en-IE" altLang="en-US" sz="2000" dirty="0">
                <a:ea typeface="ＭＳ Ｐゴシック" charset="-128"/>
              </a:rPr>
              <a:t>They draw on the competences at their disposal in various </a:t>
            </a:r>
            <a:r>
              <a:rPr lang="en-IE" altLang="en-US" sz="2000" b="1" i="1" dirty="0">
                <a:ea typeface="ＭＳ Ｐゴシック" charset="-128"/>
              </a:rPr>
              <a:t>contexts</a:t>
            </a:r>
            <a:r>
              <a:rPr lang="en-IE" altLang="en-US" sz="2000" dirty="0">
                <a:ea typeface="ＭＳ Ｐゴシック" charset="-128"/>
              </a:rPr>
              <a:t> under various </a:t>
            </a:r>
            <a:r>
              <a:rPr lang="en-IE" altLang="en-US" sz="2000" b="1" i="1" dirty="0">
                <a:ea typeface="ＭＳ Ｐゴシック" charset="-128"/>
              </a:rPr>
              <a:t>conditions</a:t>
            </a:r>
            <a:r>
              <a:rPr lang="en-IE" altLang="en-US" sz="2000" i="1" dirty="0">
                <a:ea typeface="ＭＳ Ｐゴシック" charset="-128"/>
              </a:rPr>
              <a:t> </a:t>
            </a:r>
            <a:r>
              <a:rPr lang="en-IE" altLang="en-US" sz="2000" dirty="0">
                <a:ea typeface="ＭＳ Ｐゴシック" charset="-128"/>
              </a:rPr>
              <a:t>and under various </a:t>
            </a:r>
            <a:r>
              <a:rPr lang="en-IE" altLang="en-US" sz="2000" b="1" i="1" dirty="0">
                <a:ea typeface="ＭＳ Ｐゴシック" charset="-128"/>
              </a:rPr>
              <a:t>constraints</a:t>
            </a:r>
            <a:r>
              <a:rPr lang="en-IE" altLang="en-US" sz="2000" dirty="0">
                <a:ea typeface="ＭＳ Ｐゴシック" charset="-128"/>
              </a:rPr>
              <a:t> to engage in </a:t>
            </a:r>
            <a:r>
              <a:rPr lang="en-IE" altLang="en-US" sz="2000" b="1" i="1" dirty="0">
                <a:ea typeface="ＭＳ Ｐゴシック" charset="-128"/>
              </a:rPr>
              <a:t>language activities</a:t>
            </a:r>
            <a:r>
              <a:rPr lang="en-IE" altLang="en-US" sz="2000" i="1" dirty="0">
                <a:ea typeface="ＭＳ Ｐゴシック" charset="-128"/>
              </a:rPr>
              <a:t> </a:t>
            </a:r>
            <a:r>
              <a:rPr lang="en-IE" altLang="en-US" sz="2000" dirty="0">
                <a:ea typeface="ＭＳ Ｐゴシック" charset="-128"/>
              </a:rPr>
              <a:t>involving </a:t>
            </a:r>
            <a:r>
              <a:rPr lang="en-IE" altLang="en-US" sz="2000" b="1" i="1" dirty="0">
                <a:ea typeface="ＭＳ Ｐゴシック" charset="-128"/>
              </a:rPr>
              <a:t>language processes</a:t>
            </a:r>
            <a:r>
              <a:rPr lang="en-IE" altLang="en-US" sz="2000" i="1" dirty="0">
                <a:ea typeface="ＭＳ Ｐゴシック" charset="-128"/>
              </a:rPr>
              <a:t> </a:t>
            </a:r>
            <a:r>
              <a:rPr lang="en-IE" altLang="en-US" sz="2000" dirty="0">
                <a:ea typeface="ＭＳ Ｐゴシック" charset="-128"/>
              </a:rPr>
              <a:t>to produce and/or receive </a:t>
            </a:r>
            <a:r>
              <a:rPr lang="en-IE" altLang="en-US" sz="2000" b="1" i="1" dirty="0">
                <a:ea typeface="ＭＳ Ｐゴシック" charset="-128"/>
              </a:rPr>
              <a:t>texts</a:t>
            </a:r>
            <a:r>
              <a:rPr lang="en-IE" altLang="en-US" sz="2000" dirty="0">
                <a:ea typeface="ＭＳ Ｐゴシック" charset="-128"/>
              </a:rPr>
              <a:t> in relation to </a:t>
            </a:r>
            <a:r>
              <a:rPr lang="en-IE" altLang="en-US" sz="2000" b="1" i="1" dirty="0">
                <a:ea typeface="ＭＳ Ｐゴシック" charset="-128"/>
              </a:rPr>
              <a:t>themes</a:t>
            </a:r>
            <a:r>
              <a:rPr lang="en-IE" altLang="en-US" sz="2000" b="1" dirty="0">
                <a:ea typeface="ＭＳ Ｐゴシック" charset="-128"/>
              </a:rPr>
              <a:t> </a:t>
            </a:r>
            <a:r>
              <a:rPr lang="en-IE" altLang="en-US" sz="2000" dirty="0">
                <a:ea typeface="ＭＳ Ｐゴシック" charset="-128"/>
              </a:rPr>
              <a:t>in specific </a:t>
            </a:r>
            <a:r>
              <a:rPr lang="en-IE" altLang="en-US" sz="2000" b="1" i="1" dirty="0">
                <a:ea typeface="ＭＳ Ｐゴシック" charset="-128"/>
              </a:rPr>
              <a:t>domains</a:t>
            </a:r>
            <a:r>
              <a:rPr lang="en-IE" altLang="en-US" sz="2000" dirty="0">
                <a:ea typeface="ＭＳ Ｐゴシック" charset="-128"/>
              </a:rPr>
              <a:t>, activating those </a:t>
            </a:r>
            <a:r>
              <a:rPr lang="en-IE" altLang="en-US" sz="2000" b="1" i="1" dirty="0">
                <a:ea typeface="ＭＳ Ｐゴシック" charset="-128"/>
              </a:rPr>
              <a:t>strategies</a:t>
            </a:r>
            <a:r>
              <a:rPr lang="en-IE" altLang="en-US" sz="2000" dirty="0">
                <a:ea typeface="ＭＳ Ｐゴシック" charset="-128"/>
              </a:rPr>
              <a:t> which seem most appropriate for carrying out the </a:t>
            </a:r>
            <a:r>
              <a:rPr lang="en-IE" altLang="en-US" sz="2000" b="1" i="1" dirty="0">
                <a:ea typeface="ＭＳ Ｐゴシック" charset="-128"/>
              </a:rPr>
              <a:t>tasks</a:t>
            </a:r>
            <a:r>
              <a:rPr lang="en-IE" altLang="en-US" sz="2000" dirty="0">
                <a:ea typeface="ＭＳ Ｐゴシック" charset="-128"/>
              </a:rPr>
              <a:t> to be accomplished. The monitoring of these actions by the participants leads to the reinforcement or modification of their competences</a:t>
            </a:r>
            <a:r>
              <a:rPr lang="en-IE" altLang="en-GB" sz="2000" dirty="0">
                <a:ea typeface="ＭＳ Ｐゴシック" charset="-128"/>
              </a:rPr>
              <a:t>”</a:t>
            </a:r>
            <a:r>
              <a:rPr lang="en-IE" altLang="en-US" sz="2000" dirty="0">
                <a:ea typeface="ＭＳ Ｐゴシック" charset="-128"/>
              </a:rPr>
              <a:t> </a:t>
            </a:r>
            <a:endParaRPr lang="en-IE" altLang="en-US" sz="2000" dirty="0" smtClean="0">
              <a:ea typeface="ＭＳ Ｐゴシック" charset="-128"/>
            </a:endParaRPr>
          </a:p>
          <a:p>
            <a:pPr marL="0" indent="0">
              <a:buNone/>
            </a:pPr>
            <a:r>
              <a:rPr lang="en-IE" altLang="en-US" sz="2000" dirty="0">
                <a:ea typeface="ＭＳ Ｐゴシック" charset="-128"/>
              </a:rPr>
              <a:t>	</a:t>
            </a:r>
            <a:r>
              <a:rPr lang="en-IE" altLang="en-US" sz="2000" dirty="0" smtClean="0">
                <a:ea typeface="ＭＳ Ｐゴシック" charset="-128"/>
              </a:rPr>
              <a:t> (CEFR 2.1; Council </a:t>
            </a:r>
            <a:r>
              <a:rPr lang="en-IE" altLang="en-US" sz="2000" dirty="0">
                <a:ea typeface="ＭＳ Ｐゴシック" charset="-128"/>
              </a:rPr>
              <a:t>of Europe 2001: 9; emphasis in original</a:t>
            </a:r>
            <a:r>
              <a:rPr lang="en-IE" altLang="en-US" sz="2000" dirty="0" smtClean="0">
                <a:ea typeface="ＭＳ Ｐゴシック" charset="-128"/>
              </a:rPr>
              <a:t>)</a:t>
            </a:r>
            <a:endParaRPr lang="en-IE" altLang="en-US" sz="2000" dirty="0">
              <a:ea typeface="ＭＳ Ｐゴシック" charset="-128"/>
            </a:endParaRPr>
          </a:p>
        </p:txBody>
      </p:sp>
    </p:spTree>
    <p:extLst>
      <p:ext uri="{BB962C8B-B14F-4D97-AF65-F5344CB8AC3E}">
        <p14:creationId xmlns:p14="http://schemas.microsoft.com/office/powerpoint/2010/main" val="590006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91512" cy="576064"/>
          </a:xfrm>
        </p:spPr>
        <p:txBody>
          <a:bodyPr/>
          <a:lstStyle/>
          <a:p>
            <a:r>
              <a:rPr lang="en-US" dirty="0" smtClean="0"/>
              <a:t>Language learning as language use</a:t>
            </a:r>
            <a:endParaRPr lang="en-US" dirty="0"/>
          </a:p>
        </p:txBody>
      </p:sp>
      <p:sp>
        <p:nvSpPr>
          <p:cNvPr id="3" name="Content Placeholder 2"/>
          <p:cNvSpPr>
            <a:spLocks noGrp="1"/>
          </p:cNvSpPr>
          <p:nvPr>
            <p:ph idx="1"/>
          </p:nvPr>
        </p:nvSpPr>
        <p:spPr>
          <a:xfrm>
            <a:off x="982216" y="1112838"/>
            <a:ext cx="7262192" cy="4188370"/>
          </a:xfrm>
        </p:spPr>
        <p:txBody>
          <a:bodyPr/>
          <a:lstStyle/>
          <a:p>
            <a:pPr marL="0" indent="0">
              <a:buNone/>
            </a:pPr>
            <a:r>
              <a:rPr lang="en-IE" altLang="en-GB" sz="2000" dirty="0">
                <a:ea typeface="ＭＳ Ｐゴシック" charset="-128"/>
              </a:rPr>
              <a:t>“</a:t>
            </a:r>
            <a:r>
              <a:rPr lang="en-IE" altLang="en-US" sz="2000" dirty="0">
                <a:ea typeface="ＭＳ Ｐゴシック" charset="-128"/>
              </a:rPr>
              <a:t>Language use, embracing language learning, comprises the actions performed by persons who </a:t>
            </a:r>
            <a:r>
              <a:rPr lang="en-IE" altLang="en-US" sz="2000" b="1" dirty="0">
                <a:solidFill>
                  <a:srgbClr val="C00000"/>
                </a:solidFill>
                <a:ea typeface="ＭＳ Ｐゴシック" charset="-128"/>
              </a:rPr>
              <a:t>as individuals and as social agents </a:t>
            </a:r>
            <a:r>
              <a:rPr lang="en-IE" altLang="en-US" sz="2000" dirty="0">
                <a:ea typeface="ＭＳ Ｐゴシック" charset="-128"/>
              </a:rPr>
              <a:t>develop a range of </a:t>
            </a:r>
            <a:r>
              <a:rPr lang="en-IE" altLang="en-US" sz="2000" b="1" i="1" dirty="0">
                <a:ea typeface="ＭＳ Ｐゴシック" charset="-128"/>
              </a:rPr>
              <a:t>competences</a:t>
            </a:r>
            <a:r>
              <a:rPr lang="en-IE" altLang="en-US" sz="2000" dirty="0">
                <a:ea typeface="ＭＳ Ｐゴシック" charset="-128"/>
              </a:rPr>
              <a:t>, both </a:t>
            </a:r>
            <a:r>
              <a:rPr lang="en-IE" altLang="en-US" sz="2000" b="1" i="1" dirty="0">
                <a:ea typeface="ＭＳ Ｐゴシック" charset="-128"/>
              </a:rPr>
              <a:t>general</a:t>
            </a:r>
            <a:r>
              <a:rPr lang="en-IE" altLang="en-US" sz="2000" b="1" dirty="0">
                <a:ea typeface="ＭＳ Ｐゴシック" charset="-128"/>
              </a:rPr>
              <a:t> </a:t>
            </a:r>
            <a:r>
              <a:rPr lang="en-IE" altLang="en-US" sz="2000" dirty="0">
                <a:ea typeface="ＭＳ Ｐゴシック" charset="-128"/>
              </a:rPr>
              <a:t>and in particular </a:t>
            </a:r>
            <a:r>
              <a:rPr lang="en-IE" altLang="en-US" sz="2000" b="1" i="1" dirty="0">
                <a:ea typeface="ＭＳ Ｐゴシック" charset="-128"/>
              </a:rPr>
              <a:t>communicative language competences</a:t>
            </a:r>
            <a:r>
              <a:rPr lang="en-IE" altLang="en-US" sz="2000" i="1" dirty="0">
                <a:ea typeface="ＭＳ Ｐゴシック" charset="-128"/>
              </a:rPr>
              <a:t>. </a:t>
            </a:r>
            <a:r>
              <a:rPr lang="en-IE" altLang="en-US" sz="2000" dirty="0">
                <a:ea typeface="ＭＳ Ｐゴシック" charset="-128"/>
              </a:rPr>
              <a:t>They draw on the competences at their disposal in various </a:t>
            </a:r>
            <a:r>
              <a:rPr lang="en-IE" altLang="en-US" sz="2000" b="1" i="1" dirty="0">
                <a:ea typeface="ＭＳ Ｐゴシック" charset="-128"/>
              </a:rPr>
              <a:t>contexts</a:t>
            </a:r>
            <a:r>
              <a:rPr lang="en-IE" altLang="en-US" sz="2000" dirty="0">
                <a:ea typeface="ＭＳ Ｐゴシック" charset="-128"/>
              </a:rPr>
              <a:t> under various </a:t>
            </a:r>
            <a:r>
              <a:rPr lang="en-IE" altLang="en-US" sz="2000" b="1" i="1" dirty="0">
                <a:ea typeface="ＭＳ Ｐゴシック" charset="-128"/>
              </a:rPr>
              <a:t>conditions</a:t>
            </a:r>
            <a:r>
              <a:rPr lang="en-IE" altLang="en-US" sz="2000" i="1" dirty="0">
                <a:ea typeface="ＭＳ Ｐゴシック" charset="-128"/>
              </a:rPr>
              <a:t> </a:t>
            </a:r>
            <a:r>
              <a:rPr lang="en-IE" altLang="en-US" sz="2000" dirty="0">
                <a:ea typeface="ＭＳ Ｐゴシック" charset="-128"/>
              </a:rPr>
              <a:t>and under various </a:t>
            </a:r>
            <a:r>
              <a:rPr lang="en-IE" altLang="en-US" sz="2000" b="1" i="1" dirty="0">
                <a:ea typeface="ＭＳ Ｐゴシック" charset="-128"/>
              </a:rPr>
              <a:t>constraints</a:t>
            </a:r>
            <a:r>
              <a:rPr lang="en-IE" altLang="en-US" sz="2000" dirty="0">
                <a:ea typeface="ＭＳ Ｐゴシック" charset="-128"/>
              </a:rPr>
              <a:t> to engage in </a:t>
            </a:r>
            <a:r>
              <a:rPr lang="en-IE" altLang="en-US" sz="2000" b="1" i="1" dirty="0">
                <a:ea typeface="ＭＳ Ｐゴシック" charset="-128"/>
              </a:rPr>
              <a:t>language activities</a:t>
            </a:r>
            <a:r>
              <a:rPr lang="en-IE" altLang="en-US" sz="2000" i="1" dirty="0">
                <a:ea typeface="ＭＳ Ｐゴシック" charset="-128"/>
              </a:rPr>
              <a:t> </a:t>
            </a:r>
            <a:r>
              <a:rPr lang="en-IE" altLang="en-US" sz="2000" dirty="0">
                <a:ea typeface="ＭＳ Ｐゴシック" charset="-128"/>
              </a:rPr>
              <a:t>involving </a:t>
            </a:r>
            <a:r>
              <a:rPr lang="en-IE" altLang="en-US" sz="2000" b="1" i="1" dirty="0">
                <a:ea typeface="ＭＳ Ｐゴシック" charset="-128"/>
              </a:rPr>
              <a:t>language processes</a:t>
            </a:r>
            <a:r>
              <a:rPr lang="en-IE" altLang="en-US" sz="2000" i="1" dirty="0">
                <a:ea typeface="ＭＳ Ｐゴシック" charset="-128"/>
              </a:rPr>
              <a:t> </a:t>
            </a:r>
            <a:r>
              <a:rPr lang="en-IE" altLang="en-US" sz="2000" dirty="0">
                <a:ea typeface="ＭＳ Ｐゴシック" charset="-128"/>
              </a:rPr>
              <a:t>to produce and/or receive </a:t>
            </a:r>
            <a:r>
              <a:rPr lang="en-IE" altLang="en-US" sz="2000" b="1" i="1" dirty="0">
                <a:ea typeface="ＭＳ Ｐゴシック" charset="-128"/>
              </a:rPr>
              <a:t>texts</a:t>
            </a:r>
            <a:r>
              <a:rPr lang="en-IE" altLang="en-US" sz="2000" dirty="0">
                <a:ea typeface="ＭＳ Ｐゴシック" charset="-128"/>
              </a:rPr>
              <a:t> in relation to </a:t>
            </a:r>
            <a:r>
              <a:rPr lang="en-IE" altLang="en-US" sz="2000" b="1" i="1" dirty="0">
                <a:ea typeface="ＭＳ Ｐゴシック" charset="-128"/>
              </a:rPr>
              <a:t>themes</a:t>
            </a:r>
            <a:r>
              <a:rPr lang="en-IE" altLang="en-US" sz="2000" b="1" dirty="0">
                <a:ea typeface="ＭＳ Ｐゴシック" charset="-128"/>
              </a:rPr>
              <a:t> </a:t>
            </a:r>
            <a:r>
              <a:rPr lang="en-IE" altLang="en-US" sz="2000" dirty="0">
                <a:ea typeface="ＭＳ Ｐゴシック" charset="-128"/>
              </a:rPr>
              <a:t>in specific </a:t>
            </a:r>
            <a:r>
              <a:rPr lang="en-IE" altLang="en-US" sz="2000" b="1" i="1" dirty="0">
                <a:ea typeface="ＭＳ Ｐゴシック" charset="-128"/>
              </a:rPr>
              <a:t>domains</a:t>
            </a:r>
            <a:r>
              <a:rPr lang="en-IE" altLang="en-US" sz="2000" dirty="0">
                <a:ea typeface="ＭＳ Ｐゴシック" charset="-128"/>
              </a:rPr>
              <a:t>, activating those </a:t>
            </a:r>
            <a:r>
              <a:rPr lang="en-IE" altLang="en-US" sz="2000" b="1" i="1" dirty="0">
                <a:ea typeface="ＭＳ Ｐゴシック" charset="-128"/>
              </a:rPr>
              <a:t>strategies</a:t>
            </a:r>
            <a:r>
              <a:rPr lang="en-IE" altLang="en-US" sz="2000" dirty="0">
                <a:ea typeface="ＭＳ Ｐゴシック" charset="-128"/>
              </a:rPr>
              <a:t> which seem most appropriate for carrying out the </a:t>
            </a:r>
            <a:r>
              <a:rPr lang="en-IE" altLang="en-US" sz="2000" b="1" i="1" dirty="0">
                <a:ea typeface="ＭＳ Ｐゴシック" charset="-128"/>
              </a:rPr>
              <a:t>tasks</a:t>
            </a:r>
            <a:r>
              <a:rPr lang="en-IE" altLang="en-US" sz="2000" dirty="0">
                <a:ea typeface="ＭＳ Ｐゴシック" charset="-128"/>
              </a:rPr>
              <a:t> to be accomplished. </a:t>
            </a:r>
            <a:r>
              <a:rPr lang="en-IE" altLang="en-US" sz="2000" b="1" dirty="0">
                <a:solidFill>
                  <a:srgbClr val="C00000"/>
                </a:solidFill>
                <a:ea typeface="ＭＳ Ｐゴシック" charset="-128"/>
              </a:rPr>
              <a:t>The monitoring of these actions by the participants leads to the reinforcement or modification of their competences</a:t>
            </a:r>
            <a:r>
              <a:rPr lang="en-IE" altLang="en-GB" sz="2000" dirty="0">
                <a:ea typeface="ＭＳ Ｐゴシック" charset="-128"/>
              </a:rPr>
              <a:t>”</a:t>
            </a:r>
            <a:r>
              <a:rPr lang="en-IE" altLang="en-US" sz="2000" dirty="0">
                <a:ea typeface="ＭＳ Ｐゴシック" charset="-128"/>
              </a:rPr>
              <a:t> </a:t>
            </a:r>
            <a:endParaRPr lang="en-IE" altLang="en-US" sz="2000" dirty="0" smtClean="0">
              <a:ea typeface="ＭＳ Ｐゴシック" charset="-128"/>
            </a:endParaRPr>
          </a:p>
          <a:p>
            <a:pPr marL="0" indent="0">
              <a:buNone/>
            </a:pPr>
            <a:r>
              <a:rPr lang="en-IE" altLang="en-US" sz="2000" dirty="0">
                <a:ea typeface="ＭＳ Ｐゴシック" charset="-128"/>
              </a:rPr>
              <a:t>	</a:t>
            </a:r>
            <a:r>
              <a:rPr lang="en-IE" altLang="en-US" sz="2000" dirty="0" smtClean="0">
                <a:ea typeface="ＭＳ Ｐゴシック" charset="-128"/>
              </a:rPr>
              <a:t> (CEFR 2.1; Council </a:t>
            </a:r>
            <a:r>
              <a:rPr lang="en-IE" altLang="en-US" sz="2000" dirty="0">
                <a:ea typeface="ＭＳ Ｐゴシック" charset="-128"/>
              </a:rPr>
              <a:t>of Europe 2001: 9; emphasis in original</a:t>
            </a:r>
            <a:r>
              <a:rPr lang="en-IE" altLang="en-US" sz="2000" dirty="0" smtClean="0">
                <a:ea typeface="ＭＳ Ｐゴシック" charset="-128"/>
              </a:rPr>
              <a:t>)</a:t>
            </a:r>
            <a:endParaRPr lang="en-IE" altLang="en-US" sz="2000" dirty="0">
              <a:ea typeface="ＭＳ Ｐゴシック" charset="-128"/>
            </a:endParaRPr>
          </a:p>
        </p:txBody>
      </p:sp>
    </p:spTree>
    <p:extLst>
      <p:ext uri="{BB962C8B-B14F-4D97-AF65-F5344CB8AC3E}">
        <p14:creationId xmlns:p14="http://schemas.microsoft.com/office/powerpoint/2010/main" val="13037514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1470025"/>
          </a:xfrm>
        </p:spPr>
        <p:txBody>
          <a:bodyPr/>
          <a:lstStyle/>
          <a:p>
            <a:r>
              <a:rPr lang="en-US" dirty="0" smtClean="0"/>
              <a:t>Implications for teaching, curricula and policy</a:t>
            </a:r>
            <a:endParaRPr lang="en-US" dirty="0"/>
          </a:p>
        </p:txBody>
      </p:sp>
    </p:spTree>
    <p:extLst>
      <p:ext uri="{BB962C8B-B14F-4D97-AF65-F5344CB8AC3E}">
        <p14:creationId xmlns:p14="http://schemas.microsoft.com/office/powerpoint/2010/main" val="16364421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153400" cy="579438"/>
          </a:xfrm>
        </p:spPr>
        <p:txBody>
          <a:bodyPr/>
          <a:lstStyle/>
          <a:p>
            <a:r>
              <a:rPr lang="en-US" dirty="0" smtClean="0"/>
              <a:t>Teaching</a:t>
            </a:r>
            <a:endParaRPr lang="en-US" dirty="0"/>
          </a:p>
        </p:txBody>
      </p:sp>
      <p:sp>
        <p:nvSpPr>
          <p:cNvPr id="3" name="Content Placeholder 2"/>
          <p:cNvSpPr>
            <a:spLocks noGrp="1"/>
          </p:cNvSpPr>
          <p:nvPr>
            <p:ph idx="1"/>
          </p:nvPr>
        </p:nvSpPr>
        <p:spPr>
          <a:xfrm>
            <a:off x="533400" y="1112838"/>
            <a:ext cx="8215064" cy="4404394"/>
          </a:xfrm>
        </p:spPr>
        <p:txBody>
          <a:bodyPr/>
          <a:lstStyle/>
          <a:p>
            <a:r>
              <a:rPr lang="en-US" altLang="en-US" sz="2200" dirty="0">
                <a:ea typeface="ＭＳ Ｐゴシック" charset="-128"/>
              </a:rPr>
              <a:t>The description of language proficiency as language use implies that the target language should be the principal channel of </a:t>
            </a:r>
            <a:r>
              <a:rPr lang="en-US" altLang="en-US" sz="2200" dirty="0" smtClean="0">
                <a:ea typeface="ＭＳ Ｐゴシック" charset="-128"/>
              </a:rPr>
              <a:t>learning</a:t>
            </a:r>
          </a:p>
          <a:p>
            <a:pPr lvl="1"/>
            <a:r>
              <a:rPr lang="en-US" altLang="en-US" dirty="0" smtClean="0">
                <a:ea typeface="ＭＳ Ｐゴシック" charset="-128"/>
              </a:rPr>
              <a:t>A language enters our plurilingual repertoire only if it is part of our “everyday lived language” (</a:t>
            </a:r>
            <a:r>
              <a:rPr lang="en-US" altLang="en-US" dirty="0" err="1" smtClean="0">
                <a:ea typeface="ＭＳ Ｐゴシック" charset="-128"/>
              </a:rPr>
              <a:t>García</a:t>
            </a:r>
            <a:r>
              <a:rPr lang="en-US" altLang="en-US" dirty="0" smtClean="0">
                <a:ea typeface="ＭＳ Ｐゴシック" charset="-128"/>
              </a:rPr>
              <a:t> 2017)</a:t>
            </a:r>
            <a:endParaRPr lang="en-US" altLang="en-US" dirty="0">
              <a:ea typeface="ＭＳ Ｐゴシック" charset="-128"/>
            </a:endParaRPr>
          </a:p>
          <a:p>
            <a:r>
              <a:rPr lang="en-US" altLang="en-US" sz="2200" dirty="0">
                <a:ea typeface="ＭＳ Ｐゴシック" charset="-128"/>
              </a:rPr>
              <a:t>The method used should give learners the opportunity to exercise initiative in their learning (</a:t>
            </a:r>
            <a:r>
              <a:rPr lang="en-US" altLang="en-GB" sz="2200" dirty="0">
                <a:ea typeface="ＭＳ Ｐゴシック" charset="-128"/>
              </a:rPr>
              <a:t>“</a:t>
            </a:r>
            <a:r>
              <a:rPr lang="en-US" altLang="en-US" sz="2200" dirty="0">
                <a:ea typeface="ＭＳ Ｐゴシック" charset="-128"/>
              </a:rPr>
              <a:t>social agents</a:t>
            </a:r>
            <a:r>
              <a:rPr lang="en-US" altLang="en-GB" sz="2200" dirty="0">
                <a:ea typeface="ＭＳ Ｐゴシック" charset="-128"/>
              </a:rPr>
              <a:t>”</a:t>
            </a:r>
            <a:r>
              <a:rPr lang="en-US" altLang="en-US" sz="2200" dirty="0">
                <a:ea typeface="ＭＳ Ｐゴシック" charset="-128"/>
              </a:rPr>
              <a:t>, </a:t>
            </a:r>
            <a:r>
              <a:rPr lang="en-US" altLang="en-GB" sz="2200" dirty="0">
                <a:ea typeface="ＭＳ Ｐゴシック" charset="-128"/>
              </a:rPr>
              <a:t>“</a:t>
            </a:r>
            <a:r>
              <a:rPr lang="en-US" altLang="en-US" sz="2200" dirty="0">
                <a:ea typeface="ＭＳ Ｐゴシック" charset="-128"/>
              </a:rPr>
              <a:t>monitoring</a:t>
            </a:r>
            <a:r>
              <a:rPr lang="en-US" altLang="en-GB" sz="2200" dirty="0">
                <a:ea typeface="ＭＳ Ｐゴシック" charset="-128"/>
              </a:rPr>
              <a:t>”</a:t>
            </a:r>
            <a:r>
              <a:rPr lang="en-US" altLang="en-US" sz="2200" dirty="0">
                <a:ea typeface="ＭＳ Ｐゴシック" charset="-128"/>
              </a:rPr>
              <a:t>)</a:t>
            </a:r>
          </a:p>
          <a:p>
            <a:r>
              <a:rPr lang="en-US" altLang="en-US" sz="2200" dirty="0">
                <a:ea typeface="ＭＳ Ｐゴシック" charset="-128"/>
              </a:rPr>
              <a:t>If the target language is the principal channel of learning, monitoring that is at first intentional and explicit should </a:t>
            </a:r>
            <a:r>
              <a:rPr lang="en-US" altLang="en-US" sz="2200" dirty="0" smtClean="0">
                <a:ea typeface="ＭＳ Ｐゴシック" charset="-128"/>
              </a:rPr>
              <a:t>gradually </a:t>
            </a:r>
            <a:r>
              <a:rPr lang="en-US" altLang="en-US" sz="2200" dirty="0">
                <a:ea typeface="ＭＳ Ｐゴシック" charset="-128"/>
              </a:rPr>
              <a:t>become involuntary and </a:t>
            </a:r>
            <a:r>
              <a:rPr lang="en-US" altLang="en-US" sz="2200" dirty="0" smtClean="0">
                <a:ea typeface="ＭＳ Ｐゴシック" charset="-128"/>
              </a:rPr>
              <a:t>implicit, leading to the development of </a:t>
            </a:r>
            <a:r>
              <a:rPr lang="en-US" altLang="en-US" sz="2200" dirty="0" smtClean="0">
                <a:ea typeface="ＭＳ Ｐゴシック" charset="-128"/>
                <a:sym typeface="Wingdings" charset="2"/>
              </a:rPr>
              <a:t>metacognitive </a:t>
            </a:r>
            <a:r>
              <a:rPr lang="en-US" altLang="en-US" sz="2200" dirty="0">
                <a:ea typeface="ＭＳ Ｐゴシック" charset="-128"/>
                <a:sym typeface="Wingdings" charset="2"/>
              </a:rPr>
              <a:t>proficiency</a:t>
            </a:r>
          </a:p>
          <a:p>
            <a:r>
              <a:rPr lang="en-US" altLang="en-US" sz="2200" dirty="0">
                <a:ea typeface="ＭＳ Ｐゴシック" charset="-128"/>
                <a:sym typeface="Wingdings" charset="2"/>
              </a:rPr>
              <a:t>Intentional and explicit monitoring = reflective learning</a:t>
            </a:r>
          </a:p>
          <a:p>
            <a:r>
              <a:rPr lang="en-US" altLang="en-US" sz="2200" dirty="0">
                <a:ea typeface="ＭＳ Ｐゴシック" charset="-128"/>
                <a:sym typeface="Wingdings" charset="2"/>
              </a:rPr>
              <a:t>Reflective learning is driven by self-assessment</a:t>
            </a:r>
            <a:r>
              <a:rPr lang="en-US" altLang="en-US" sz="2200" dirty="0">
                <a:latin typeface="Wingdings" charset="2"/>
                <a:ea typeface="ＭＳ Ｐゴシック" charset="-128"/>
                <a:sym typeface="Wingdings" charset="2"/>
              </a:rPr>
              <a:t> </a:t>
            </a:r>
            <a:endParaRPr lang="en-US" altLang="en-US" sz="2200" dirty="0">
              <a:ea typeface="ＭＳ Ｐゴシック" charset="-128"/>
            </a:endParaRPr>
          </a:p>
        </p:txBody>
      </p:sp>
    </p:spTree>
    <p:extLst>
      <p:ext uri="{BB962C8B-B14F-4D97-AF65-F5344CB8AC3E}">
        <p14:creationId xmlns:p14="http://schemas.microsoft.com/office/powerpoint/2010/main" val="860366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153400" cy="579438"/>
          </a:xfrm>
        </p:spPr>
        <p:txBody>
          <a:bodyPr/>
          <a:lstStyle/>
          <a:p>
            <a:r>
              <a:rPr lang="en-US" smtClean="0"/>
              <a:t>Teaching</a:t>
            </a:r>
            <a:endParaRPr lang="en-US" dirty="0"/>
          </a:p>
        </p:txBody>
      </p:sp>
      <p:sp>
        <p:nvSpPr>
          <p:cNvPr id="3" name="Content Placeholder 2"/>
          <p:cNvSpPr>
            <a:spLocks noGrp="1"/>
          </p:cNvSpPr>
          <p:nvPr>
            <p:ph idx="1"/>
          </p:nvPr>
        </p:nvSpPr>
        <p:spPr>
          <a:xfrm>
            <a:off x="533400" y="1112838"/>
            <a:ext cx="8153400" cy="4332386"/>
          </a:xfrm>
        </p:spPr>
        <p:txBody>
          <a:bodyPr/>
          <a:lstStyle/>
          <a:p>
            <a:r>
              <a:rPr lang="en-US" altLang="en-US" sz="2200" dirty="0">
                <a:ea typeface="ＭＳ Ｐゴシック" charset="-128"/>
              </a:rPr>
              <a:t>The CEFR</a:t>
            </a:r>
            <a:r>
              <a:rPr lang="en-US" altLang="en-GB" sz="2200" dirty="0">
                <a:ea typeface="ＭＳ Ｐゴシック" charset="-128"/>
              </a:rPr>
              <a:t>’</a:t>
            </a:r>
            <a:r>
              <a:rPr lang="en-US" altLang="en-US" sz="2200" dirty="0">
                <a:ea typeface="ＭＳ Ｐゴシック" charset="-128"/>
              </a:rPr>
              <a:t>s description of language learning as a variety of language use and the language </a:t>
            </a:r>
            <a:r>
              <a:rPr lang="en-US" altLang="en-US" sz="2200" dirty="0" smtClean="0">
                <a:ea typeface="ＭＳ Ｐゴシック" charset="-128"/>
              </a:rPr>
              <a:t>user-learner </a:t>
            </a:r>
            <a:r>
              <a:rPr lang="en-US" altLang="en-US" sz="2200" dirty="0">
                <a:ea typeface="ＭＳ Ｐゴシック" charset="-128"/>
              </a:rPr>
              <a:t>as an autonomous social agent encourages a more radical view of language learner autonomy than </a:t>
            </a:r>
            <a:r>
              <a:rPr lang="en-US" altLang="en-GB" sz="2200" dirty="0">
                <a:ea typeface="ＭＳ Ｐゴシック" charset="-128"/>
              </a:rPr>
              <a:t>“</a:t>
            </a:r>
            <a:r>
              <a:rPr lang="en-US" altLang="ja-JP" sz="2200" dirty="0">
                <a:ea typeface="ＭＳ Ｐゴシック" charset="-128"/>
              </a:rPr>
              <a:t>learning how to learn</a:t>
            </a:r>
            <a:r>
              <a:rPr lang="en-US" altLang="en-GB" sz="2200" dirty="0">
                <a:ea typeface="ＭＳ Ｐゴシック" charset="-128"/>
              </a:rPr>
              <a:t>”</a:t>
            </a:r>
            <a:endParaRPr lang="en-US" altLang="ja-JP" sz="2200" dirty="0">
              <a:ea typeface="ＭＳ Ｐゴシック" charset="-128"/>
            </a:endParaRPr>
          </a:p>
          <a:p>
            <a:r>
              <a:rPr lang="en-IE" altLang="en-US" sz="2200" dirty="0">
                <a:ea typeface="ＭＳ Ｐゴシック" charset="-128"/>
              </a:rPr>
              <a:t>This more radical view entails learning in which, from the beginning, the target language is the principal channel of the learners</a:t>
            </a:r>
            <a:r>
              <a:rPr lang="en-IE" altLang="en-GB" sz="2200" dirty="0">
                <a:ea typeface="ＭＳ Ｐゴシック" charset="-128"/>
              </a:rPr>
              <a:t>’</a:t>
            </a:r>
            <a:r>
              <a:rPr lang="en-IE" altLang="en-US" sz="2200" dirty="0">
                <a:ea typeface="ＭＳ Ｐゴシック" charset="-128"/>
              </a:rPr>
              <a:t> agency: the communicative and metacognitive medium through which, individually and collaboratively, they plan, execute, monitor and evaluate their own learning</a:t>
            </a:r>
            <a:r>
              <a:rPr lang="en-US" altLang="en-US" sz="2200" dirty="0">
                <a:ea typeface="ＭＳ Ｐゴシック" charset="-128"/>
              </a:rPr>
              <a:t> </a:t>
            </a:r>
            <a:endParaRPr lang="en-US" altLang="en-US" sz="2200" dirty="0" smtClean="0">
              <a:ea typeface="ＭＳ Ｐゴシック" charset="-128"/>
            </a:endParaRPr>
          </a:p>
          <a:p>
            <a:r>
              <a:rPr lang="en-US" altLang="en-US" sz="2200" dirty="0" smtClean="0">
                <a:ea typeface="ＭＳ Ｐゴシック" charset="-128"/>
              </a:rPr>
              <a:t>This view is elaborated at length with reference to theory, classroom practice and research by Little, Dam &amp; Legenhausen (2017)</a:t>
            </a:r>
            <a:endParaRPr lang="en-US" altLang="en-US" sz="2200" dirty="0">
              <a:ea typeface="ＭＳ Ｐゴシック" charset="-128"/>
            </a:endParaRPr>
          </a:p>
        </p:txBody>
      </p:sp>
    </p:spTree>
    <p:extLst>
      <p:ext uri="{BB962C8B-B14F-4D97-AF65-F5344CB8AC3E}">
        <p14:creationId xmlns:p14="http://schemas.microsoft.com/office/powerpoint/2010/main" val="1170891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Curricula and policy should</a:t>
            </a:r>
            <a:endParaRPr lang="en-US" dirty="0"/>
          </a:p>
        </p:txBody>
      </p:sp>
      <p:sp>
        <p:nvSpPr>
          <p:cNvPr id="3" name="Content Placeholder 2"/>
          <p:cNvSpPr>
            <a:spLocks noGrp="1"/>
          </p:cNvSpPr>
          <p:nvPr>
            <p:ph idx="1"/>
          </p:nvPr>
        </p:nvSpPr>
        <p:spPr/>
        <p:txBody>
          <a:bodyPr/>
          <a:lstStyle/>
          <a:p>
            <a:r>
              <a:rPr lang="en-US" sz="2300" dirty="0" smtClean="0"/>
              <a:t>Explicitly adopt the Council of Europe’s perspective on education/language education</a:t>
            </a:r>
          </a:p>
          <a:p>
            <a:r>
              <a:rPr lang="en-US" sz="2300" dirty="0" smtClean="0"/>
              <a:t>Explicitly embody the CEFR’s definition of language learning as language use</a:t>
            </a:r>
          </a:p>
          <a:p>
            <a:r>
              <a:rPr lang="en-US" sz="2300" dirty="0" smtClean="0"/>
              <a:t>Empower teachers to develop their learners’ capacity to exercise agency in and through the target language </a:t>
            </a:r>
            <a:r>
              <a:rPr lang="en-US" altLang="en-US" sz="2300" dirty="0">
                <a:ea typeface="ＭＳ Ｐゴシック" charset="-128"/>
              </a:rPr>
              <a:t>→</a:t>
            </a:r>
            <a:r>
              <a:rPr lang="en-US" sz="2300" dirty="0" smtClean="0"/>
              <a:t> reflective learning, self- and peer-assessment</a:t>
            </a:r>
          </a:p>
          <a:p>
            <a:r>
              <a:rPr lang="en-US" sz="2300" dirty="0" smtClean="0"/>
              <a:t>Foster continuity of criteria from self- and peer-assessment, through teacher/school-based assessment to external exams</a:t>
            </a:r>
          </a:p>
          <a:p>
            <a:r>
              <a:rPr lang="en-US" sz="2300" dirty="0" smtClean="0"/>
              <a:t>Provide for teaching and learning that bring the various languages of the curriculum into interaction with one another</a:t>
            </a:r>
          </a:p>
        </p:txBody>
      </p:sp>
    </p:spTree>
    <p:extLst>
      <p:ext uri="{BB962C8B-B14F-4D97-AF65-F5344CB8AC3E}">
        <p14:creationId xmlns:p14="http://schemas.microsoft.com/office/powerpoint/2010/main" val="1776295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564904"/>
            <a:ext cx="7772400" cy="648072"/>
          </a:xfrm>
        </p:spPr>
        <p:txBody>
          <a:bodyPr/>
          <a:lstStyle/>
          <a:p>
            <a:r>
              <a:rPr lang="en-US" smtClean="0"/>
              <a:t>Conclusion</a:t>
            </a:r>
            <a:endParaRPr lang="en-US" dirty="0"/>
          </a:p>
        </p:txBody>
      </p:sp>
    </p:spTree>
    <p:extLst>
      <p:ext uri="{BB962C8B-B14F-4D97-AF65-F5344CB8AC3E}">
        <p14:creationId xmlns:p14="http://schemas.microsoft.com/office/powerpoint/2010/main" val="20294680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points for reflection/discussion</a:t>
            </a:r>
            <a:endParaRPr lang="en-US" dirty="0"/>
          </a:p>
        </p:txBody>
      </p:sp>
      <p:sp>
        <p:nvSpPr>
          <p:cNvPr id="3" name="Content Placeholder 2"/>
          <p:cNvSpPr>
            <a:spLocks noGrp="1"/>
          </p:cNvSpPr>
          <p:nvPr>
            <p:ph idx="1"/>
          </p:nvPr>
        </p:nvSpPr>
        <p:spPr>
          <a:xfrm>
            <a:off x="457200" y="1196752"/>
            <a:ext cx="8458200" cy="5204048"/>
          </a:xfrm>
        </p:spPr>
        <p:txBody>
          <a:bodyPr/>
          <a:lstStyle/>
          <a:p>
            <a:r>
              <a:rPr lang="en-US" sz="2300" dirty="0" smtClean="0"/>
              <a:t>How well known are the Council of Europe’s core values and key concerns in your context?</a:t>
            </a:r>
          </a:p>
          <a:p>
            <a:r>
              <a:rPr lang="en-US" sz="2300" dirty="0" smtClean="0"/>
              <a:t>Does the curriculum you follow</a:t>
            </a:r>
          </a:p>
          <a:p>
            <a:pPr lvl="1"/>
            <a:r>
              <a:rPr lang="en-US" sz="1800" dirty="0" smtClean="0"/>
              <a:t>focus specifically on the development of communicative proficiency?</a:t>
            </a:r>
          </a:p>
          <a:p>
            <a:pPr lvl="1"/>
            <a:r>
              <a:rPr lang="en-US" sz="1800" dirty="0"/>
              <a:t>t</a:t>
            </a:r>
            <a:r>
              <a:rPr lang="en-US" sz="1800" dirty="0" smtClean="0"/>
              <a:t>ake account of learners’ needs?</a:t>
            </a:r>
          </a:p>
          <a:p>
            <a:pPr lvl="1"/>
            <a:r>
              <a:rPr lang="en-US" sz="1800" dirty="0" smtClean="0"/>
              <a:t>seek to develop the agency of the individual learner?</a:t>
            </a:r>
          </a:p>
          <a:p>
            <a:r>
              <a:rPr lang="en-US" sz="2300" dirty="0" smtClean="0"/>
              <a:t>In your context</a:t>
            </a:r>
          </a:p>
          <a:p>
            <a:pPr lvl="1"/>
            <a:r>
              <a:rPr lang="en-US" sz="1800" dirty="0"/>
              <a:t>I</a:t>
            </a:r>
            <a:r>
              <a:rPr lang="en-US" sz="1800" dirty="0" smtClean="0"/>
              <a:t>s the development of plurilingualism an explicit curriculum goal?</a:t>
            </a:r>
          </a:p>
          <a:p>
            <a:pPr lvl="1"/>
            <a:r>
              <a:rPr lang="en-US" sz="1800" dirty="0" smtClean="0"/>
              <a:t>What role does spontaneous language use play in formal language learning?</a:t>
            </a:r>
          </a:p>
          <a:p>
            <a:pPr lvl="1"/>
            <a:r>
              <a:rPr lang="en-US" sz="1800" dirty="0" smtClean="0"/>
              <a:t>How is learner autonomy (</a:t>
            </a:r>
            <a:r>
              <a:rPr lang="en-US" sz="1800" dirty="0" err="1" smtClean="0"/>
              <a:t>i</a:t>
            </a:r>
            <a:r>
              <a:rPr lang="en-US" sz="1800" dirty="0" smtClean="0"/>
              <a:t>) understood and (ii) developed?</a:t>
            </a:r>
          </a:p>
        </p:txBody>
      </p:sp>
    </p:spTree>
    <p:extLst>
      <p:ext uri="{BB962C8B-B14F-4D97-AF65-F5344CB8AC3E}">
        <p14:creationId xmlns:p14="http://schemas.microsoft.com/office/powerpoint/2010/main" val="786633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points for reflection/discussion</a:t>
            </a:r>
            <a:endParaRPr lang="en-US" dirty="0"/>
          </a:p>
        </p:txBody>
      </p:sp>
      <p:sp>
        <p:nvSpPr>
          <p:cNvPr id="3" name="Content Placeholder 2"/>
          <p:cNvSpPr>
            <a:spLocks noGrp="1"/>
          </p:cNvSpPr>
          <p:nvPr>
            <p:ph idx="1"/>
          </p:nvPr>
        </p:nvSpPr>
        <p:spPr>
          <a:xfrm>
            <a:off x="457200" y="1196752"/>
            <a:ext cx="8458200" cy="5204048"/>
          </a:xfrm>
        </p:spPr>
        <p:txBody>
          <a:bodyPr/>
          <a:lstStyle/>
          <a:p>
            <a:r>
              <a:rPr lang="en-US" sz="2300" dirty="0" smtClean="0"/>
              <a:t>How well known are the Council of Europe’s core values and key concerns in your context?</a:t>
            </a:r>
          </a:p>
          <a:p>
            <a:r>
              <a:rPr lang="en-US" sz="2300" dirty="0" smtClean="0"/>
              <a:t>Does the curriculum you follow</a:t>
            </a:r>
          </a:p>
          <a:p>
            <a:pPr lvl="1"/>
            <a:r>
              <a:rPr lang="en-US" sz="1800" dirty="0" smtClean="0"/>
              <a:t>focus specifically on the development of communicative proficiency?</a:t>
            </a:r>
          </a:p>
          <a:p>
            <a:pPr lvl="1"/>
            <a:r>
              <a:rPr lang="en-US" sz="1800" dirty="0"/>
              <a:t>t</a:t>
            </a:r>
            <a:r>
              <a:rPr lang="en-US" sz="1800" dirty="0" smtClean="0"/>
              <a:t>ake account of learners’ needs?</a:t>
            </a:r>
          </a:p>
          <a:p>
            <a:pPr lvl="1"/>
            <a:r>
              <a:rPr lang="en-US" sz="1800" dirty="0" smtClean="0"/>
              <a:t>seek to develop the agency of the individual learner?</a:t>
            </a:r>
          </a:p>
          <a:p>
            <a:r>
              <a:rPr lang="en-US" sz="2300" dirty="0" smtClean="0"/>
              <a:t>In your context</a:t>
            </a:r>
          </a:p>
          <a:p>
            <a:pPr lvl="1"/>
            <a:r>
              <a:rPr lang="en-US" sz="1800" dirty="0"/>
              <a:t>I</a:t>
            </a:r>
            <a:r>
              <a:rPr lang="en-US" sz="1800" dirty="0" smtClean="0"/>
              <a:t>s the development of plurilingualism an explicit curriculum goal?</a:t>
            </a:r>
          </a:p>
          <a:p>
            <a:pPr lvl="1"/>
            <a:r>
              <a:rPr lang="en-US" sz="1800" dirty="0" smtClean="0"/>
              <a:t>What role does spontaneous language use play in formal language learning?</a:t>
            </a:r>
          </a:p>
          <a:p>
            <a:pPr lvl="1"/>
            <a:r>
              <a:rPr lang="en-US" sz="1800" dirty="0" smtClean="0"/>
              <a:t>How is learner autonomy (</a:t>
            </a:r>
            <a:r>
              <a:rPr lang="en-US" sz="1800" dirty="0" err="1" smtClean="0"/>
              <a:t>i</a:t>
            </a:r>
            <a:r>
              <a:rPr lang="en-US" sz="1800" dirty="0" smtClean="0"/>
              <a:t>) understood and (ii) developed?</a:t>
            </a:r>
          </a:p>
        </p:txBody>
      </p:sp>
      <p:sp>
        <p:nvSpPr>
          <p:cNvPr id="6" name="TextBox 5"/>
          <p:cNvSpPr txBox="1"/>
          <p:nvPr/>
        </p:nvSpPr>
        <p:spPr>
          <a:xfrm>
            <a:off x="683568" y="476672"/>
            <a:ext cx="7488832" cy="4647426"/>
          </a:xfrm>
          <a:prstGeom prst="rect">
            <a:avLst/>
          </a:prstGeom>
          <a:solidFill>
            <a:schemeClr val="accent5">
              <a:lumMod val="60000"/>
              <a:lumOff val="40000"/>
            </a:schemeClr>
          </a:solidFill>
          <a:ln>
            <a:solidFill>
              <a:schemeClr val="accent5">
                <a:lumMod val="60000"/>
                <a:lumOff val="40000"/>
              </a:schemeClr>
            </a:solidFill>
          </a:ln>
        </p:spPr>
        <p:txBody>
          <a:bodyPr wrap="square" rtlCol="0">
            <a:spAutoFit/>
          </a:bodyPr>
          <a:lstStyle/>
          <a:p>
            <a:pPr algn="ctr"/>
            <a:endParaRPr lang="en-US" sz="3600" dirty="0" smtClean="0"/>
          </a:p>
          <a:p>
            <a:pPr algn="ctr"/>
            <a:r>
              <a:rPr lang="en-US" sz="4000" b="1" dirty="0" smtClean="0"/>
              <a:t>Task for group work</a:t>
            </a:r>
          </a:p>
          <a:p>
            <a:pPr algn="ctr"/>
            <a:endParaRPr lang="en-US" sz="2400" dirty="0"/>
          </a:p>
          <a:p>
            <a:pPr algn="ctr"/>
            <a:r>
              <a:rPr lang="en-US" sz="4000" dirty="0" smtClean="0"/>
              <a:t>Bearing these questions in mind, draw up a list of issues to be discussed and challenges to be met</a:t>
            </a:r>
          </a:p>
          <a:p>
            <a:pPr algn="ctr"/>
            <a:r>
              <a:rPr lang="en-US" sz="3600" dirty="0" smtClean="0"/>
              <a:t>  </a:t>
            </a:r>
            <a:endParaRPr lang="en-US" sz="3600" dirty="0"/>
          </a:p>
        </p:txBody>
      </p:sp>
    </p:spTree>
    <p:extLst>
      <p:ext uri="{BB962C8B-B14F-4D97-AF65-F5344CB8AC3E}">
        <p14:creationId xmlns:p14="http://schemas.microsoft.com/office/powerpoint/2010/main" val="907305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533400"/>
            <a:ext cx="9036496" cy="735360"/>
          </a:xfrm>
        </p:spPr>
        <p:txBody>
          <a:bodyPr/>
          <a:lstStyle/>
          <a:p>
            <a:r>
              <a:rPr lang="en-US" dirty="0" smtClean="0"/>
              <a:t>Language learning pathway: two definitions</a:t>
            </a:r>
            <a:endParaRPr lang="en-US" dirty="0"/>
          </a:p>
        </p:txBody>
      </p:sp>
      <p:sp>
        <p:nvSpPr>
          <p:cNvPr id="3" name="Content Placeholder 2"/>
          <p:cNvSpPr>
            <a:spLocks noGrp="1"/>
          </p:cNvSpPr>
          <p:nvPr>
            <p:ph idx="1"/>
          </p:nvPr>
        </p:nvSpPr>
        <p:spPr>
          <a:xfrm>
            <a:off x="457200" y="1268760"/>
            <a:ext cx="8229600" cy="4979640"/>
          </a:xfrm>
        </p:spPr>
        <p:txBody>
          <a:bodyPr/>
          <a:lstStyle/>
          <a:p>
            <a:pPr marL="457200" indent="-457200">
              <a:buFont typeface="+mj-lt"/>
              <a:buAutoNum type="arabicPeriod"/>
            </a:pPr>
            <a:r>
              <a:rPr lang="en-US" sz="2200" dirty="0" smtClean="0"/>
              <a:t>An individual’s trajectory of language learning </a:t>
            </a:r>
          </a:p>
          <a:p>
            <a:pPr lvl="1"/>
            <a:r>
              <a:rPr lang="en-US" sz="1800" dirty="0" smtClean="0"/>
              <a:t>any number of languages</a:t>
            </a:r>
          </a:p>
          <a:p>
            <a:pPr lvl="1"/>
            <a:r>
              <a:rPr lang="en-US" sz="1800" dirty="0"/>
              <a:t>m</a:t>
            </a:r>
            <a:r>
              <a:rPr lang="en-US" sz="1800" dirty="0" smtClean="0"/>
              <a:t>ay or may not be needs-driven/self-directed</a:t>
            </a:r>
          </a:p>
          <a:p>
            <a:pPr lvl="1"/>
            <a:r>
              <a:rPr lang="en-US" sz="1800" dirty="0" smtClean="0"/>
              <a:t>any combination of formal, non-formal and informal learning</a:t>
            </a:r>
          </a:p>
          <a:p>
            <a:pPr lvl="1"/>
            <a:r>
              <a:rPr lang="en-US" sz="1800" dirty="0" smtClean="0"/>
              <a:t>development of different proficiency levels in different languages</a:t>
            </a:r>
          </a:p>
          <a:p>
            <a:pPr lvl="1"/>
            <a:r>
              <a:rPr lang="en-US" sz="1800" dirty="0" smtClean="0"/>
              <a:t>different patterns and priorities of use at different points in the lifespan </a:t>
            </a:r>
          </a:p>
          <a:p>
            <a:pPr marL="457200" indent="-457200">
              <a:spcBef>
                <a:spcPts val="1200"/>
              </a:spcBef>
              <a:buFont typeface="+mj-lt"/>
              <a:buAutoNum type="arabicPeriod"/>
            </a:pPr>
            <a:r>
              <a:rPr lang="en-US" sz="2200" dirty="0" smtClean="0"/>
              <a:t>Progressions of language learning proposed by an education system or curriculum </a:t>
            </a:r>
          </a:p>
          <a:p>
            <a:pPr lvl="1"/>
            <a:r>
              <a:rPr lang="en-US" sz="1800" dirty="0"/>
              <a:t>o</a:t>
            </a:r>
            <a:r>
              <a:rPr lang="en-US" sz="1800" dirty="0" smtClean="0"/>
              <a:t>ne, two or several languages</a:t>
            </a:r>
          </a:p>
          <a:p>
            <a:pPr lvl="1"/>
            <a:r>
              <a:rPr lang="en-US" sz="1800" dirty="0"/>
              <a:t>m</a:t>
            </a:r>
            <a:r>
              <a:rPr lang="en-US" sz="1800" dirty="0" smtClean="0"/>
              <a:t>ay or may not be coherent</a:t>
            </a:r>
          </a:p>
          <a:p>
            <a:pPr lvl="1"/>
            <a:r>
              <a:rPr lang="en-US" sz="1800" dirty="0"/>
              <a:t>m</a:t>
            </a:r>
            <a:r>
              <a:rPr lang="en-US" sz="1800" dirty="0" smtClean="0"/>
              <a:t>ay or may not correspond to learners’ needs</a:t>
            </a:r>
          </a:p>
          <a:p>
            <a:pPr lvl="1"/>
            <a:r>
              <a:rPr lang="en-US" sz="1800" dirty="0" smtClean="0"/>
              <a:t>may or may not seek to supplement formal with non-formal learning</a:t>
            </a:r>
          </a:p>
          <a:p>
            <a:endParaRPr lang="en-US" sz="1800" dirty="0" smtClean="0"/>
          </a:p>
        </p:txBody>
      </p:sp>
    </p:spTree>
    <p:extLst>
      <p:ext uri="{BB962C8B-B14F-4D97-AF65-F5344CB8AC3E}">
        <p14:creationId xmlns:p14="http://schemas.microsoft.com/office/powerpoint/2010/main" val="784138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a:xfrm>
            <a:off x="457200" y="1295400"/>
            <a:ext cx="8229600" cy="579438"/>
          </a:xfrm>
        </p:spPr>
        <p:txBody>
          <a:bodyPr/>
          <a:lstStyle/>
          <a:p>
            <a:r>
              <a:rPr lang="en-US" altLang="en-US">
                <a:ea typeface="ＭＳ Ｐゴシック" panose="020B0600070205080204" pitchFamily="34" charset="-128"/>
              </a:rPr>
              <a:t>Overview</a:t>
            </a:r>
          </a:p>
        </p:txBody>
      </p:sp>
      <p:sp>
        <p:nvSpPr>
          <p:cNvPr id="3" name="Content Placeholder 2"/>
          <p:cNvSpPr>
            <a:spLocks noGrp="1"/>
          </p:cNvSpPr>
          <p:nvPr>
            <p:ph idx="1"/>
          </p:nvPr>
        </p:nvSpPr>
        <p:spPr>
          <a:xfrm>
            <a:off x="1447800" y="1905000"/>
            <a:ext cx="6652592" cy="3048000"/>
          </a:xfrm>
        </p:spPr>
        <p:txBody>
          <a:bodyPr/>
          <a:lstStyle/>
          <a:p>
            <a:pPr>
              <a:spcBef>
                <a:spcPts val="1200"/>
              </a:spcBef>
            </a:pPr>
            <a:r>
              <a:rPr lang="en-US" altLang="en-US" dirty="0" smtClean="0">
                <a:ea typeface="ＭＳ Ｐゴシック" panose="020B0600070205080204" pitchFamily="34" charset="-128"/>
              </a:rPr>
              <a:t>A Council of Europe perspective</a:t>
            </a:r>
            <a:endParaRPr lang="en-US" altLang="en-US" dirty="0">
              <a:ea typeface="ＭＳ Ｐゴシック" panose="020B0600070205080204" pitchFamily="34" charset="-128"/>
            </a:endParaRPr>
          </a:p>
          <a:p>
            <a:pPr>
              <a:spcBef>
                <a:spcPts val="1200"/>
              </a:spcBef>
            </a:pPr>
            <a:r>
              <a:rPr lang="en-US" altLang="en-US" dirty="0" smtClean="0">
                <a:ea typeface="ＭＳ Ｐゴシック" panose="020B0600070205080204" pitchFamily="34" charset="-128"/>
              </a:rPr>
              <a:t>The CEFR’s view of language learning</a:t>
            </a:r>
          </a:p>
          <a:p>
            <a:pPr>
              <a:spcBef>
                <a:spcPts val="1200"/>
              </a:spcBef>
            </a:pPr>
            <a:r>
              <a:rPr lang="en-US" altLang="en-US" dirty="0" smtClean="0">
                <a:ea typeface="ＭＳ Ｐゴシック" panose="020B0600070205080204" pitchFamily="34" charset="-128"/>
              </a:rPr>
              <a:t>Implications for</a:t>
            </a:r>
          </a:p>
          <a:p>
            <a:pPr lvl="1">
              <a:spcBef>
                <a:spcPts val="1200"/>
              </a:spcBef>
            </a:pPr>
            <a:r>
              <a:rPr lang="en-US" altLang="en-US" sz="2000" dirty="0" smtClean="0">
                <a:ea typeface="ＭＳ Ｐゴシック" panose="020B0600070205080204" pitchFamily="34" charset="-128"/>
              </a:rPr>
              <a:t>Teaching</a:t>
            </a:r>
          </a:p>
          <a:p>
            <a:pPr lvl="1">
              <a:spcBef>
                <a:spcPts val="1200"/>
              </a:spcBef>
            </a:pPr>
            <a:r>
              <a:rPr lang="en-US" altLang="en-US" sz="2000" dirty="0" smtClean="0">
                <a:ea typeface="ＭＳ Ｐゴシック" panose="020B0600070205080204" pitchFamily="34" charset="-128"/>
              </a:rPr>
              <a:t>Curricula and policy</a:t>
            </a:r>
          </a:p>
          <a:p>
            <a:pPr>
              <a:spcBef>
                <a:spcPts val="1200"/>
              </a:spcBef>
            </a:pPr>
            <a:r>
              <a:rPr lang="en-US" altLang="en-US" dirty="0" smtClean="0">
                <a:ea typeface="ＭＳ Ｐゴシック" panose="020B0600070205080204" pitchFamily="34" charset="-128"/>
              </a:rPr>
              <a:t>Conclusion: some points for reflection/discussion</a:t>
            </a:r>
          </a:p>
        </p:txBody>
      </p:sp>
    </p:spTree>
    <p:extLst>
      <p:ext uri="{BB962C8B-B14F-4D97-AF65-F5344CB8AC3E}">
        <p14:creationId xmlns:p14="http://schemas.microsoft.com/office/powerpoint/2010/main" val="168235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1470025"/>
          </a:xfrm>
        </p:spPr>
        <p:txBody>
          <a:bodyPr/>
          <a:lstStyle/>
          <a:p>
            <a:r>
              <a:rPr lang="en-US" dirty="0" smtClean="0"/>
              <a:t>A Council of Europe perspective</a:t>
            </a:r>
            <a:endParaRPr lang="en-US" dirty="0"/>
          </a:p>
        </p:txBody>
      </p:sp>
    </p:spTree>
    <p:extLst>
      <p:ext uri="{BB962C8B-B14F-4D97-AF65-F5344CB8AC3E}">
        <p14:creationId xmlns:p14="http://schemas.microsoft.com/office/powerpoint/2010/main" val="628181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91512" cy="648147"/>
          </a:xfrm>
        </p:spPr>
        <p:txBody>
          <a:bodyPr/>
          <a:lstStyle/>
          <a:p>
            <a:r>
              <a:rPr lang="en-US" dirty="0" smtClean="0"/>
              <a:t>Council of Europe and education</a:t>
            </a:r>
            <a:endParaRPr lang="en-US" dirty="0"/>
          </a:p>
        </p:txBody>
      </p:sp>
      <p:sp>
        <p:nvSpPr>
          <p:cNvPr id="3" name="Content Placeholder 2"/>
          <p:cNvSpPr>
            <a:spLocks noGrp="1"/>
          </p:cNvSpPr>
          <p:nvPr>
            <p:ph idx="1"/>
          </p:nvPr>
        </p:nvSpPr>
        <p:spPr>
          <a:xfrm>
            <a:off x="457200" y="1052736"/>
            <a:ext cx="8229600" cy="5424264"/>
          </a:xfrm>
        </p:spPr>
        <p:txBody>
          <a:bodyPr/>
          <a:lstStyle/>
          <a:p>
            <a:r>
              <a:rPr lang="en-US" sz="2200" dirty="0" smtClean="0"/>
              <a:t>Core values</a:t>
            </a:r>
          </a:p>
          <a:p>
            <a:pPr lvl="1"/>
            <a:r>
              <a:rPr lang="en-US" sz="1800" dirty="0" smtClean="0"/>
              <a:t>Human rights (European Convention on Human Rights, 1950)</a:t>
            </a:r>
          </a:p>
          <a:p>
            <a:pPr lvl="1"/>
            <a:r>
              <a:rPr lang="en-US" sz="1800" dirty="0" smtClean="0"/>
              <a:t>Democratic governance</a:t>
            </a:r>
          </a:p>
          <a:p>
            <a:pPr lvl="1"/>
            <a:r>
              <a:rPr lang="en-US" sz="1800" dirty="0" smtClean="0"/>
              <a:t>Rule of law</a:t>
            </a:r>
          </a:p>
          <a:p>
            <a:r>
              <a:rPr lang="en-US" sz="2200" dirty="0" smtClean="0"/>
              <a:t>Key concern: to promote social cohesion and social inclusion</a:t>
            </a:r>
          </a:p>
          <a:p>
            <a:r>
              <a:rPr lang="en-US" sz="2200" dirty="0" smtClean="0"/>
              <a:t>Accordingly, the Council of Europe’s educational projects are designed to</a:t>
            </a:r>
          </a:p>
          <a:p>
            <a:pPr lvl="1"/>
            <a:r>
              <a:rPr lang="en-US" sz="1800" dirty="0" smtClean="0"/>
              <a:t>empower the individual by developing his/her capacity for autonomous learning and critical thinking</a:t>
            </a:r>
          </a:p>
          <a:p>
            <a:pPr lvl="1"/>
            <a:r>
              <a:rPr lang="en-US" sz="1800" dirty="0" smtClean="0"/>
              <a:t>prepare him/her to participate actively in the democratic process</a:t>
            </a:r>
          </a:p>
          <a:p>
            <a:r>
              <a:rPr lang="en-US" sz="2200" dirty="0" smtClean="0"/>
              <a:t>Note that the concept of “responsible autonomy” was already central to the Council of Europe’s major adult education project of the 1970s (Janne 1977, Holec 1979)</a:t>
            </a:r>
          </a:p>
          <a:p>
            <a:pPr lvl="1"/>
            <a:endParaRPr lang="en-US" dirty="0"/>
          </a:p>
        </p:txBody>
      </p:sp>
    </p:spTree>
    <p:extLst>
      <p:ext uri="{BB962C8B-B14F-4D97-AF65-F5344CB8AC3E}">
        <p14:creationId xmlns:p14="http://schemas.microsoft.com/office/powerpoint/2010/main" val="824492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Council of Europe and language education</a:t>
            </a:r>
            <a:endParaRPr lang="en-US" dirty="0"/>
          </a:p>
        </p:txBody>
      </p:sp>
      <p:sp>
        <p:nvSpPr>
          <p:cNvPr id="3" name="Content Placeholder 2"/>
          <p:cNvSpPr>
            <a:spLocks noGrp="1"/>
          </p:cNvSpPr>
          <p:nvPr>
            <p:ph idx="1"/>
          </p:nvPr>
        </p:nvSpPr>
        <p:spPr/>
        <p:txBody>
          <a:bodyPr/>
          <a:lstStyle/>
          <a:p>
            <a:r>
              <a:rPr lang="en-US" dirty="0" smtClean="0"/>
              <a:t>Key instrument: European Cultural Convention (1954)</a:t>
            </a:r>
          </a:p>
          <a:p>
            <a:r>
              <a:rPr lang="en-US" dirty="0" smtClean="0"/>
              <a:t>Purpose:</a:t>
            </a:r>
          </a:p>
          <a:p>
            <a:pPr lvl="1"/>
            <a:r>
              <a:rPr lang="en-US" sz="1800" dirty="0"/>
              <a:t>p</a:t>
            </a:r>
            <a:r>
              <a:rPr lang="en-US" sz="1800" dirty="0" smtClean="0"/>
              <a:t>romote mutual understanding and reciprocal appreciation of cultural diversity</a:t>
            </a:r>
          </a:p>
          <a:p>
            <a:pPr lvl="1"/>
            <a:r>
              <a:rPr lang="en-US" sz="1800" dirty="0" smtClean="0"/>
              <a:t>encourage study of the languages, history and civilization of the countries that are party to the Convention</a:t>
            </a:r>
          </a:p>
          <a:p>
            <a:r>
              <a:rPr lang="en-US" dirty="0" smtClean="0"/>
              <a:t>Accordingly, the Council’s language education projects are designed to promote approaches to teaching and learning that </a:t>
            </a:r>
          </a:p>
          <a:p>
            <a:pPr lvl="1"/>
            <a:r>
              <a:rPr lang="en-US" sz="1800" dirty="0" smtClean="0"/>
              <a:t>meet the individual learner’s </a:t>
            </a:r>
            <a:r>
              <a:rPr lang="en-US" sz="1800" b="1" i="1" dirty="0" smtClean="0"/>
              <a:t>communicative </a:t>
            </a:r>
            <a:r>
              <a:rPr lang="en-US" sz="1800" dirty="0" smtClean="0"/>
              <a:t>needs</a:t>
            </a:r>
          </a:p>
          <a:p>
            <a:pPr lvl="1"/>
            <a:r>
              <a:rPr lang="en-US" sz="1800" dirty="0" smtClean="0"/>
              <a:t>develop language learning skills that can be deployed outside and after formal education</a:t>
            </a:r>
          </a:p>
          <a:p>
            <a:pPr lvl="1"/>
            <a:r>
              <a:rPr lang="en-US" sz="1800" dirty="0" smtClean="0"/>
              <a:t>encourage lifelong language learning</a:t>
            </a:r>
          </a:p>
          <a:p>
            <a:pPr lvl="1"/>
            <a:endParaRPr lang="en-US" dirty="0"/>
          </a:p>
        </p:txBody>
      </p:sp>
    </p:spTree>
    <p:extLst>
      <p:ext uri="{BB962C8B-B14F-4D97-AF65-F5344CB8AC3E}">
        <p14:creationId xmlns:p14="http://schemas.microsoft.com/office/powerpoint/2010/main" val="1676351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44562"/>
            <a:ext cx="8229600" cy="579438"/>
          </a:xfrm>
        </p:spPr>
        <p:txBody>
          <a:bodyPr/>
          <a:lstStyle/>
          <a:p>
            <a:r>
              <a:rPr lang="en-US" dirty="0" smtClean="0"/>
              <a:t>The concept of plurilingualism</a:t>
            </a:r>
            <a:endParaRPr lang="en-US" dirty="0"/>
          </a:p>
        </p:txBody>
      </p:sp>
      <p:sp>
        <p:nvSpPr>
          <p:cNvPr id="3" name="Content Placeholder 2"/>
          <p:cNvSpPr>
            <a:spLocks noGrp="1"/>
          </p:cNvSpPr>
          <p:nvPr>
            <p:ph idx="1"/>
          </p:nvPr>
        </p:nvSpPr>
        <p:spPr>
          <a:xfrm>
            <a:off x="762000" y="1524000"/>
            <a:ext cx="7543800" cy="4297362"/>
          </a:xfrm>
        </p:spPr>
        <p:txBody>
          <a:bodyPr/>
          <a:lstStyle/>
          <a:p>
            <a:pPr marL="0" indent="0">
              <a:buNone/>
            </a:pPr>
            <a:r>
              <a:rPr lang="en-US" dirty="0" smtClean="0"/>
              <a:t>“</a:t>
            </a:r>
            <a:r>
              <a:rPr lang="mr-IN" dirty="0" smtClean="0"/>
              <a:t>…</a:t>
            </a:r>
            <a:r>
              <a:rPr lang="en-US" dirty="0" smtClean="0"/>
              <a:t> as an individual person’s experience of language in its cultural contexts expands, from the language of the home to that of society at large and then to the languages of other peoples (whether learnt at school or college, or by direct experience), he or she does not keep these languages and cultures in strictly separated mental compartments, but rather builds up a communicative competence to which all knowledge and experience of language contributes and in which languages interrelate and interact” (CEFR 1.3; Council of Europe 2001, p. 4)</a:t>
            </a:r>
            <a:endParaRPr lang="en-US" dirty="0"/>
          </a:p>
        </p:txBody>
      </p:sp>
    </p:spTree>
    <p:extLst>
      <p:ext uri="{BB962C8B-B14F-4D97-AF65-F5344CB8AC3E}">
        <p14:creationId xmlns:p14="http://schemas.microsoft.com/office/powerpoint/2010/main" val="1609056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550" y="681608"/>
            <a:ext cx="8229600" cy="659160"/>
          </a:xfrm>
        </p:spPr>
        <p:txBody>
          <a:bodyPr/>
          <a:lstStyle/>
          <a:p>
            <a:r>
              <a:rPr lang="en-US" sz="3200" dirty="0" smtClean="0"/>
              <a:t>From the Council of </a:t>
            </a:r>
            <a:r>
              <a:rPr lang="en-US" sz="3200" smtClean="0"/>
              <a:t>Europe’s perspective</a:t>
            </a:r>
            <a:endParaRPr lang="en-US" sz="3200" dirty="0"/>
          </a:p>
        </p:txBody>
      </p:sp>
      <p:sp>
        <p:nvSpPr>
          <p:cNvPr id="3" name="Content Placeholder 2"/>
          <p:cNvSpPr>
            <a:spLocks noGrp="1"/>
          </p:cNvSpPr>
          <p:nvPr>
            <p:ph idx="1"/>
          </p:nvPr>
        </p:nvSpPr>
        <p:spPr>
          <a:xfrm>
            <a:off x="627274" y="1340769"/>
            <a:ext cx="7960151" cy="4032448"/>
          </a:xfrm>
        </p:spPr>
        <p:txBody>
          <a:bodyPr/>
          <a:lstStyle/>
          <a:p>
            <a:pPr marL="0" indent="0">
              <a:buNone/>
            </a:pPr>
            <a:r>
              <a:rPr lang="en-US" dirty="0" smtClean="0"/>
              <a:t>An individual’s language learning pathway(s)</a:t>
            </a:r>
          </a:p>
          <a:p>
            <a:r>
              <a:rPr lang="en-US" sz="2000" dirty="0" smtClean="0"/>
              <a:t>should reflect his/her </a:t>
            </a:r>
            <a:r>
              <a:rPr lang="en-US" sz="2000" dirty="0"/>
              <a:t>needs over the lifespan</a:t>
            </a:r>
          </a:p>
          <a:p>
            <a:r>
              <a:rPr lang="en-US" sz="2000" dirty="0"/>
              <a:t>c</a:t>
            </a:r>
            <a:r>
              <a:rPr lang="en-US" sz="2000" dirty="0" smtClean="0"/>
              <a:t>annot be predicted because needs are unpredictable</a:t>
            </a:r>
          </a:p>
          <a:p>
            <a:r>
              <a:rPr lang="en-US" sz="2000" dirty="0" smtClean="0"/>
              <a:t>should result in an integrated plurilingual repertoire</a:t>
            </a:r>
          </a:p>
          <a:p>
            <a:pPr marL="0" indent="0">
              <a:buNone/>
            </a:pPr>
            <a:endParaRPr lang="en-US" sz="2000" dirty="0" smtClean="0"/>
          </a:p>
          <a:p>
            <a:pPr marL="0" indent="0">
              <a:buNone/>
            </a:pPr>
            <a:r>
              <a:rPr lang="en-US" dirty="0" smtClean="0"/>
              <a:t>Education systems support individual learning by</a:t>
            </a:r>
          </a:p>
          <a:p>
            <a:r>
              <a:rPr lang="en-US" sz="2000" kern="0" dirty="0" smtClean="0"/>
              <a:t>adopting </a:t>
            </a:r>
            <a:r>
              <a:rPr lang="en-US" sz="2000" kern="0" dirty="0"/>
              <a:t>policies and </a:t>
            </a:r>
            <a:r>
              <a:rPr lang="en-US" sz="2000" kern="0" dirty="0" smtClean="0"/>
              <a:t>developing </a:t>
            </a:r>
            <a:r>
              <a:rPr lang="en-US" sz="2000" kern="0" dirty="0"/>
              <a:t>curricula that allow learners to follow different learning pathways according to their needs and interests</a:t>
            </a:r>
          </a:p>
          <a:p>
            <a:r>
              <a:rPr lang="en-US" sz="2000" kern="0" dirty="0" smtClean="0"/>
              <a:t>fostering </a:t>
            </a:r>
            <a:r>
              <a:rPr lang="en-US" sz="2000" kern="0" dirty="0"/>
              <a:t>pedagogical approaches that develop skills of language learning that learners can use throughout their lives to navigate whatever learning paths present </a:t>
            </a:r>
            <a:r>
              <a:rPr lang="en-US" sz="2000" kern="0" dirty="0" smtClean="0"/>
              <a:t>themselves</a:t>
            </a:r>
            <a:endParaRPr lang="en-US" sz="2000" kern="0" dirty="0"/>
          </a:p>
        </p:txBody>
      </p:sp>
    </p:spTree>
    <p:extLst>
      <p:ext uri="{BB962C8B-B14F-4D97-AF65-F5344CB8AC3E}">
        <p14:creationId xmlns:p14="http://schemas.microsoft.com/office/powerpoint/2010/main" val="158978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1470025"/>
          </a:xfrm>
        </p:spPr>
        <p:txBody>
          <a:bodyPr/>
          <a:lstStyle/>
          <a:p>
            <a:r>
              <a:rPr lang="en-US" dirty="0" smtClean="0"/>
              <a:t>The CEFR’s view of language learning</a:t>
            </a:r>
            <a:endParaRPr lang="en-US" dirty="0"/>
          </a:p>
        </p:txBody>
      </p:sp>
    </p:spTree>
    <p:extLst>
      <p:ext uri="{BB962C8B-B14F-4D97-AF65-F5344CB8AC3E}">
        <p14:creationId xmlns:p14="http://schemas.microsoft.com/office/powerpoint/2010/main" val="11034412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482</TotalTime>
  <Words>1380</Words>
  <Application>Microsoft Office PowerPoint</Application>
  <PresentationFormat>On-screen Show (4:3)</PresentationFormat>
  <Paragraphs>112</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ＭＳ Ｐゴシック</vt:lpstr>
      <vt:lpstr>Arial</vt:lpstr>
      <vt:lpstr>Calibri</vt:lpstr>
      <vt:lpstr>Mangal</vt:lpstr>
      <vt:lpstr>Wingdings</vt:lpstr>
      <vt:lpstr>Office Theme</vt:lpstr>
      <vt:lpstr>The European Centre for Modern Languages of the Council of Europe</vt:lpstr>
      <vt:lpstr>Language learning pathway: two definitions</vt:lpstr>
      <vt:lpstr>Overview</vt:lpstr>
      <vt:lpstr>A Council of Europe perspective</vt:lpstr>
      <vt:lpstr>Council of Europe and education</vt:lpstr>
      <vt:lpstr>Council of Europe and language education</vt:lpstr>
      <vt:lpstr>The concept of plurilingualism</vt:lpstr>
      <vt:lpstr>From the Council of Europe’s perspective</vt:lpstr>
      <vt:lpstr>The CEFR’s view of language learning</vt:lpstr>
      <vt:lpstr>Language learning as language use</vt:lpstr>
      <vt:lpstr>Language learning as language use</vt:lpstr>
      <vt:lpstr>Language learning as language use</vt:lpstr>
      <vt:lpstr>Implications for teaching, curricula and policy</vt:lpstr>
      <vt:lpstr>Teaching</vt:lpstr>
      <vt:lpstr>Teaching</vt:lpstr>
      <vt:lpstr>Curricula and policy should</vt:lpstr>
      <vt:lpstr>Conclusion</vt:lpstr>
      <vt:lpstr>Some points for reflection/discussion</vt:lpstr>
      <vt:lpstr>Some points for reflection/discussion</vt:lpstr>
    </vt:vector>
  </TitlesOfParts>
  <Company>ECML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Christian</dc:creator>
  <cp:lastModifiedBy>Svenja Haberland</cp:lastModifiedBy>
  <cp:revision>429</cp:revision>
  <cp:lastPrinted>2014-09-24T06:48:30Z</cp:lastPrinted>
  <dcterms:created xsi:type="dcterms:W3CDTF">2011-11-11T11:03:57Z</dcterms:created>
  <dcterms:modified xsi:type="dcterms:W3CDTF">2018-01-17T14:07:03Z</dcterms:modified>
</cp:coreProperties>
</file>