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61" r:id="rId5"/>
    <p:sldId id="259" r:id="rId6"/>
    <p:sldId id="262" r:id="rId7"/>
    <p:sldId id="266" r:id="rId8"/>
    <p:sldId id="270" r:id="rId9"/>
    <p:sldId id="264" r:id="rId10"/>
    <p:sldId id="263" r:id="rId11"/>
    <p:sldId id="267" r:id="rId12"/>
    <p:sldId id="282" r:id="rId13"/>
    <p:sldId id="278" r:id="rId14"/>
    <p:sldId id="280" r:id="rId15"/>
    <p:sldId id="281" r:id="rId16"/>
    <p:sldId id="283" r:id="rId17"/>
    <p:sldId id="268" r:id="rId18"/>
    <p:sldId id="276" r:id="rId19"/>
    <p:sldId id="277" r:id="rId20"/>
    <p:sldId id="269" r:id="rId21"/>
    <p:sldId id="272" r:id="rId22"/>
    <p:sldId id="271" r:id="rId23"/>
    <p:sldId id="273" r:id="rId24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96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K:\Documenten%20Eveline\Werk\NFA\excell%20grafieken%20NF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K:\Documenten%20Eveline\Werk\NFA\excell%20grafieken%20NFA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K:\Documenten%20Eveline\Werk\NFA\excell%20grafieken%20NFA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p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K:\Documenten%20Eveline\Werk\NFA\excell%20grafieken%20NF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Blad10!$A$32</c:f>
              <c:strCache>
                <c:ptCount val="1"/>
                <c:pt idx="0">
                  <c:v>A1</c:v>
                </c:pt>
              </c:strCache>
            </c:strRef>
          </c:tx>
          <c:invertIfNegative val="0"/>
          <c:cat>
            <c:strRef>
              <c:f>Blad10!$B$31:$F$31</c:f>
              <c:strCache>
                <c:ptCount val="5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</c:strCache>
            </c:strRef>
          </c:cat>
          <c:val>
            <c:numRef>
              <c:f>Blad10!$B$32:$F$32</c:f>
              <c:numCache>
                <c:formatCode>General</c:formatCode>
                <c:ptCount val="5"/>
              </c:numCache>
            </c:numRef>
          </c:val>
        </c:ser>
        <c:ser>
          <c:idx val="1"/>
          <c:order val="1"/>
          <c:tx>
            <c:strRef>
              <c:f>Blad10!$A$33</c:f>
              <c:strCache>
                <c:ptCount val="1"/>
                <c:pt idx="0">
                  <c:v>A2</c:v>
                </c:pt>
              </c:strCache>
            </c:strRef>
          </c:tx>
          <c:invertIfNegative val="0"/>
          <c:cat>
            <c:strRef>
              <c:f>Blad10!$B$31:$F$31</c:f>
              <c:strCache>
                <c:ptCount val="5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</c:strCache>
            </c:strRef>
          </c:cat>
          <c:val>
            <c:numRef>
              <c:f>Blad10!$B$33:$F$33</c:f>
              <c:numCache>
                <c:formatCode>General</c:formatCode>
                <c:ptCount val="5"/>
                <c:pt idx="0">
                  <c:v>4</c:v>
                </c:pt>
                <c:pt idx="1">
                  <c:v>5</c:v>
                </c:pt>
                <c:pt idx="2">
                  <c:v>3</c:v>
                </c:pt>
                <c:pt idx="3">
                  <c:v>8</c:v>
                </c:pt>
                <c:pt idx="4">
                  <c:v>2</c:v>
                </c:pt>
              </c:numCache>
            </c:numRef>
          </c:val>
        </c:ser>
        <c:ser>
          <c:idx val="2"/>
          <c:order val="2"/>
          <c:tx>
            <c:strRef>
              <c:f>Blad10!$A$34</c:f>
              <c:strCache>
                <c:ptCount val="1"/>
                <c:pt idx="0">
                  <c:v>B1</c:v>
                </c:pt>
              </c:strCache>
            </c:strRef>
          </c:tx>
          <c:invertIfNegative val="0"/>
          <c:cat>
            <c:strRef>
              <c:f>Blad10!$B$31:$F$31</c:f>
              <c:strCache>
                <c:ptCount val="5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</c:strCache>
            </c:strRef>
          </c:cat>
          <c:val>
            <c:numRef>
              <c:f>Blad10!$B$34:$F$34</c:f>
              <c:numCache>
                <c:formatCode>General</c:formatCode>
                <c:ptCount val="5"/>
                <c:pt idx="0">
                  <c:v>11</c:v>
                </c:pt>
                <c:pt idx="1">
                  <c:v>2</c:v>
                </c:pt>
                <c:pt idx="2">
                  <c:v>11</c:v>
                </c:pt>
                <c:pt idx="3">
                  <c:v>11</c:v>
                </c:pt>
                <c:pt idx="4">
                  <c:v>6</c:v>
                </c:pt>
              </c:numCache>
            </c:numRef>
          </c:val>
        </c:ser>
        <c:ser>
          <c:idx val="3"/>
          <c:order val="3"/>
          <c:tx>
            <c:strRef>
              <c:f>Blad10!$A$35</c:f>
              <c:strCache>
                <c:ptCount val="1"/>
                <c:pt idx="0">
                  <c:v>B2</c:v>
                </c:pt>
              </c:strCache>
            </c:strRef>
          </c:tx>
          <c:invertIfNegative val="0"/>
          <c:cat>
            <c:strRef>
              <c:f>Blad10!$B$31:$F$31</c:f>
              <c:strCache>
                <c:ptCount val="5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</c:strCache>
            </c:strRef>
          </c:cat>
          <c:val>
            <c:numRef>
              <c:f>Blad10!$B$35:$F$35</c:f>
              <c:numCache>
                <c:formatCode>General</c:formatCode>
                <c:ptCount val="5"/>
                <c:pt idx="0">
                  <c:v>3</c:v>
                </c:pt>
                <c:pt idx="1">
                  <c:v>1</c:v>
                </c:pt>
                <c:pt idx="2">
                  <c:v>1</c:v>
                </c:pt>
                <c:pt idx="3">
                  <c:v>4</c:v>
                </c:pt>
                <c:pt idx="4">
                  <c:v>5</c:v>
                </c:pt>
              </c:numCache>
            </c:numRef>
          </c:val>
        </c:ser>
        <c:ser>
          <c:idx val="4"/>
          <c:order val="4"/>
          <c:tx>
            <c:strRef>
              <c:f>Blad10!$A$36</c:f>
              <c:strCache>
                <c:ptCount val="1"/>
                <c:pt idx="0">
                  <c:v>C</c:v>
                </c:pt>
              </c:strCache>
            </c:strRef>
          </c:tx>
          <c:invertIfNegative val="0"/>
          <c:cat>
            <c:strRef>
              <c:f>Blad10!$B$31:$F$31</c:f>
              <c:strCache>
                <c:ptCount val="5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</c:strCache>
            </c:strRef>
          </c:cat>
          <c:val>
            <c:numRef>
              <c:f>Blad10!$B$36:$F$36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1402496"/>
        <c:axId val="121404032"/>
      </c:barChart>
      <c:catAx>
        <c:axId val="121402496"/>
        <c:scaling>
          <c:orientation val="minMax"/>
        </c:scaling>
        <c:delete val="0"/>
        <c:axPos val="b"/>
        <c:majorTickMark val="out"/>
        <c:minorTickMark val="none"/>
        <c:tickLblPos val="nextTo"/>
        <c:crossAx val="121404032"/>
        <c:crosses val="autoZero"/>
        <c:auto val="1"/>
        <c:lblAlgn val="ctr"/>
        <c:lblOffset val="100"/>
        <c:noMultiLvlLbl val="0"/>
      </c:catAx>
      <c:valAx>
        <c:axId val="1214040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140249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Blad10!$A$9</c:f>
              <c:strCache>
                <c:ptCount val="1"/>
                <c:pt idx="0">
                  <c:v>A1</c:v>
                </c:pt>
              </c:strCache>
            </c:strRef>
          </c:tx>
          <c:invertIfNegative val="0"/>
          <c:cat>
            <c:strRef>
              <c:f>Blad10!$B$8:$F$8</c:f>
              <c:strCache>
                <c:ptCount val="5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</c:strCache>
            </c:strRef>
          </c:cat>
          <c:val>
            <c:numRef>
              <c:f>Blad10!$B$9:$F$9</c:f>
              <c:numCache>
                <c:formatCode>General</c:formatCode>
                <c:ptCount val="5"/>
              </c:numCache>
            </c:numRef>
          </c:val>
        </c:ser>
        <c:ser>
          <c:idx val="1"/>
          <c:order val="1"/>
          <c:tx>
            <c:strRef>
              <c:f>Blad10!$A$10</c:f>
              <c:strCache>
                <c:ptCount val="1"/>
                <c:pt idx="0">
                  <c:v>A2</c:v>
                </c:pt>
              </c:strCache>
            </c:strRef>
          </c:tx>
          <c:invertIfNegative val="0"/>
          <c:cat>
            <c:strRef>
              <c:f>Blad10!$B$8:$F$8</c:f>
              <c:strCache>
                <c:ptCount val="5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</c:strCache>
            </c:strRef>
          </c:cat>
          <c:val>
            <c:numRef>
              <c:f>Blad10!$B$10:$F$10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Blad10!$A$11</c:f>
              <c:strCache>
                <c:ptCount val="1"/>
                <c:pt idx="0">
                  <c:v>B1</c:v>
                </c:pt>
              </c:strCache>
            </c:strRef>
          </c:tx>
          <c:invertIfNegative val="0"/>
          <c:cat>
            <c:strRef>
              <c:f>Blad10!$B$8:$F$8</c:f>
              <c:strCache>
                <c:ptCount val="5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</c:strCache>
            </c:strRef>
          </c:cat>
          <c:val>
            <c:numRef>
              <c:f>Blad10!$B$11:$F$11</c:f>
              <c:numCache>
                <c:formatCode>General</c:formatCode>
                <c:ptCount val="5"/>
                <c:pt idx="0">
                  <c:v>3</c:v>
                </c:pt>
                <c:pt idx="1">
                  <c:v>3</c:v>
                </c:pt>
                <c:pt idx="2">
                  <c:v>1</c:v>
                </c:pt>
                <c:pt idx="3">
                  <c:v>5</c:v>
                </c:pt>
                <c:pt idx="4">
                  <c:v>2</c:v>
                </c:pt>
              </c:numCache>
            </c:numRef>
          </c:val>
        </c:ser>
        <c:ser>
          <c:idx val="3"/>
          <c:order val="3"/>
          <c:tx>
            <c:strRef>
              <c:f>Blad10!$A$12</c:f>
              <c:strCache>
                <c:ptCount val="1"/>
                <c:pt idx="0">
                  <c:v>B2</c:v>
                </c:pt>
              </c:strCache>
            </c:strRef>
          </c:tx>
          <c:invertIfNegative val="0"/>
          <c:cat>
            <c:strRef>
              <c:f>Blad10!$B$8:$F$8</c:f>
              <c:strCache>
                <c:ptCount val="5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</c:strCache>
            </c:strRef>
          </c:cat>
          <c:val>
            <c:numRef>
              <c:f>Blad10!$B$12:$F$12</c:f>
              <c:numCache>
                <c:formatCode>General</c:formatCode>
                <c:ptCount val="5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</c:ser>
        <c:ser>
          <c:idx val="4"/>
          <c:order val="4"/>
          <c:tx>
            <c:strRef>
              <c:f>Blad10!$A$13</c:f>
              <c:strCache>
                <c:ptCount val="1"/>
                <c:pt idx="0">
                  <c:v>C</c:v>
                </c:pt>
              </c:strCache>
            </c:strRef>
          </c:tx>
          <c:invertIfNegative val="0"/>
          <c:cat>
            <c:strRef>
              <c:f>Blad10!$B$8:$F$8</c:f>
              <c:strCache>
                <c:ptCount val="5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</c:strCache>
            </c:strRef>
          </c:cat>
          <c:val>
            <c:numRef>
              <c:f>Blad10!$B$13:$F$13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5673088"/>
        <c:axId val="105674624"/>
      </c:barChart>
      <c:catAx>
        <c:axId val="105673088"/>
        <c:scaling>
          <c:orientation val="minMax"/>
        </c:scaling>
        <c:delete val="0"/>
        <c:axPos val="b"/>
        <c:majorTickMark val="out"/>
        <c:minorTickMark val="none"/>
        <c:tickLblPos val="nextTo"/>
        <c:crossAx val="105674624"/>
        <c:crosses val="autoZero"/>
        <c:auto val="1"/>
        <c:lblAlgn val="ctr"/>
        <c:lblOffset val="100"/>
        <c:noMultiLvlLbl val="0"/>
      </c:catAx>
      <c:valAx>
        <c:axId val="1056746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567308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135653651651874"/>
          <c:y val="2.8191570400150672E-2"/>
          <c:w val="0.69990127125792612"/>
          <c:h val="0.908197152651789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Blad3!$A$2</c:f>
              <c:strCache>
                <c:ptCount val="1"/>
                <c:pt idx="0">
                  <c:v>Agreement</c:v>
                </c:pt>
              </c:strCache>
            </c:strRef>
          </c:tx>
          <c:invertIfNegative val="0"/>
          <c:cat>
            <c:strRef>
              <c:f>Blad3!$B$1:$F$1</c:f>
              <c:strCache>
                <c:ptCount val="5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</c:strCache>
            </c:strRef>
          </c:cat>
          <c:val>
            <c:numRef>
              <c:f>Blad3!$B$2:$F$2</c:f>
              <c:numCache>
                <c:formatCode>0%</c:formatCode>
                <c:ptCount val="5"/>
                <c:pt idx="0">
                  <c:v>0.54</c:v>
                </c:pt>
                <c:pt idx="1">
                  <c:v>0.31</c:v>
                </c:pt>
                <c:pt idx="2">
                  <c:v>0.6</c:v>
                </c:pt>
                <c:pt idx="3">
                  <c:v>0.73</c:v>
                </c:pt>
                <c:pt idx="4">
                  <c:v>0.79</c:v>
                </c:pt>
              </c:numCache>
            </c:numRef>
          </c:val>
        </c:ser>
        <c:ser>
          <c:idx val="1"/>
          <c:order val="1"/>
          <c:tx>
            <c:strRef>
              <c:f>Blad3!$A$3</c:f>
              <c:strCache>
                <c:ptCount val="1"/>
                <c:pt idx="0">
                  <c:v>Non-agreement  (discussion)</c:v>
                </c:pt>
              </c:strCache>
            </c:strRef>
          </c:tx>
          <c:invertIfNegative val="0"/>
          <c:cat>
            <c:strRef>
              <c:f>Blad3!$B$1:$F$1</c:f>
              <c:strCache>
                <c:ptCount val="5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</c:strCache>
            </c:strRef>
          </c:cat>
          <c:val>
            <c:numRef>
              <c:f>Blad3!$B$3:$F$3</c:f>
              <c:numCache>
                <c:formatCode>0%</c:formatCode>
                <c:ptCount val="5"/>
                <c:pt idx="0">
                  <c:v>0.43</c:v>
                </c:pt>
                <c:pt idx="1">
                  <c:v>0.56000000000000005</c:v>
                </c:pt>
                <c:pt idx="2">
                  <c:v>0.36</c:v>
                </c:pt>
                <c:pt idx="3">
                  <c:v>0.23</c:v>
                </c:pt>
                <c:pt idx="4">
                  <c:v>0.22</c:v>
                </c:pt>
              </c:numCache>
            </c:numRef>
          </c:val>
        </c:ser>
        <c:ser>
          <c:idx val="2"/>
          <c:order val="2"/>
          <c:tx>
            <c:strRef>
              <c:f>Blad3!$A$4</c:f>
              <c:strCache>
                <c:ptCount val="1"/>
                <c:pt idx="0">
                  <c:v>Third rater verdict</c:v>
                </c:pt>
              </c:strCache>
            </c:strRef>
          </c:tx>
          <c:invertIfNegative val="0"/>
          <c:cat>
            <c:strRef>
              <c:f>Blad3!$B$1:$F$1</c:f>
              <c:strCache>
                <c:ptCount val="5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</c:strCache>
            </c:strRef>
          </c:cat>
          <c:val>
            <c:numRef>
              <c:f>Blad3!$B$4:$F$4</c:f>
              <c:numCache>
                <c:formatCode>0%</c:formatCode>
                <c:ptCount val="5"/>
                <c:pt idx="0">
                  <c:v>0.04</c:v>
                </c:pt>
                <c:pt idx="1">
                  <c:v>0.13</c:v>
                </c:pt>
                <c:pt idx="2">
                  <c:v>0.03</c:v>
                </c:pt>
                <c:pt idx="3">
                  <c:v>0.05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1295232"/>
        <c:axId val="105207680"/>
      </c:barChart>
      <c:catAx>
        <c:axId val="101295232"/>
        <c:scaling>
          <c:orientation val="minMax"/>
        </c:scaling>
        <c:delete val="0"/>
        <c:axPos val="b"/>
        <c:majorTickMark val="out"/>
        <c:minorTickMark val="none"/>
        <c:tickLblPos val="nextTo"/>
        <c:crossAx val="105207680"/>
        <c:crosses val="autoZero"/>
        <c:auto val="1"/>
        <c:lblAlgn val="ctr"/>
        <c:lblOffset val="100"/>
        <c:noMultiLvlLbl val="0"/>
      </c:catAx>
      <c:valAx>
        <c:axId val="10520768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0129523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8605645758885461E-2"/>
          <c:y val="3.2100713764044435E-2"/>
          <c:w val="0.62883479505513407"/>
          <c:h val="0.8954674435080983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Blad9!$A$2</c:f>
              <c:strCache>
                <c:ptCount val="1"/>
                <c:pt idx="0">
                  <c:v>Discussion, highest level awarded</c:v>
                </c:pt>
              </c:strCache>
            </c:strRef>
          </c:tx>
          <c:invertIfNegative val="0"/>
          <c:cat>
            <c:strRef>
              <c:f>Blad9!$B$1:$F$1</c:f>
              <c:strCache>
                <c:ptCount val="5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</c:strCache>
            </c:strRef>
          </c:cat>
          <c:val>
            <c:numRef>
              <c:f>Blad9!$B$2:$F$2</c:f>
              <c:numCache>
                <c:formatCode>0%</c:formatCode>
                <c:ptCount val="5"/>
                <c:pt idx="0">
                  <c:v>0.11</c:v>
                </c:pt>
                <c:pt idx="1">
                  <c:v>0.06</c:v>
                </c:pt>
                <c:pt idx="2">
                  <c:v>0.09</c:v>
                </c:pt>
                <c:pt idx="3">
                  <c:v>0.14000000000000001</c:v>
                </c:pt>
                <c:pt idx="4">
                  <c:v>0.11</c:v>
                </c:pt>
              </c:numCache>
            </c:numRef>
          </c:val>
        </c:ser>
        <c:ser>
          <c:idx val="1"/>
          <c:order val="1"/>
          <c:tx>
            <c:strRef>
              <c:f>Blad9!$A$3</c:f>
              <c:strCache>
                <c:ptCount val="1"/>
                <c:pt idx="0">
                  <c:v>Discussion, lowest level awarded</c:v>
                </c:pt>
              </c:strCache>
            </c:strRef>
          </c:tx>
          <c:invertIfNegative val="0"/>
          <c:cat>
            <c:strRef>
              <c:f>Blad9!$B$1:$F$1</c:f>
              <c:strCache>
                <c:ptCount val="5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</c:strCache>
            </c:strRef>
          </c:cat>
          <c:val>
            <c:numRef>
              <c:f>Blad9!$B$3:$F$3</c:f>
              <c:numCache>
                <c:formatCode>0%</c:formatCode>
                <c:ptCount val="5"/>
                <c:pt idx="0">
                  <c:v>0.32</c:v>
                </c:pt>
                <c:pt idx="1">
                  <c:v>0.5</c:v>
                </c:pt>
                <c:pt idx="2">
                  <c:v>0.27</c:v>
                </c:pt>
                <c:pt idx="3">
                  <c:v>7.0000000000000007E-2</c:v>
                </c:pt>
                <c:pt idx="4">
                  <c:v>7.0000000000000007E-2</c:v>
                </c:pt>
              </c:numCache>
            </c:numRef>
          </c:val>
        </c:ser>
        <c:ser>
          <c:idx val="2"/>
          <c:order val="2"/>
          <c:tx>
            <c:strRef>
              <c:f>Blad9!$A$4</c:f>
              <c:strCache>
                <c:ptCount val="1"/>
                <c:pt idx="0">
                  <c:v>Discussion, in-beween level awarded</c:v>
                </c:pt>
              </c:strCache>
            </c:strRef>
          </c:tx>
          <c:invertIfNegative val="0"/>
          <c:cat>
            <c:strRef>
              <c:f>Blad9!$B$1:$F$1</c:f>
              <c:strCache>
                <c:ptCount val="5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</c:strCache>
            </c:strRef>
          </c:cat>
          <c:val>
            <c:numRef>
              <c:f>Blad9!$B$4:$F$4</c:f>
              <c:numCache>
                <c:formatCode>General</c:formatCode>
                <c:ptCount val="5"/>
                <c:pt idx="2" formatCode="0.00%">
                  <c:v>1E-3</c:v>
                </c:pt>
                <c:pt idx="3" formatCode="0.00%">
                  <c:v>1.4999999999999999E-2</c:v>
                </c:pt>
                <c:pt idx="4" formatCode="0%">
                  <c:v>0.04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6416768"/>
        <c:axId val="146418304"/>
      </c:barChart>
      <c:catAx>
        <c:axId val="146416768"/>
        <c:scaling>
          <c:orientation val="minMax"/>
        </c:scaling>
        <c:delete val="0"/>
        <c:axPos val="b"/>
        <c:majorTickMark val="out"/>
        <c:minorTickMark val="none"/>
        <c:tickLblPos val="nextTo"/>
        <c:crossAx val="146418304"/>
        <c:crosses val="autoZero"/>
        <c:auto val="1"/>
        <c:lblAlgn val="ctr"/>
        <c:lblOffset val="100"/>
        <c:noMultiLvlLbl val="0"/>
      </c:catAx>
      <c:valAx>
        <c:axId val="14641830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4641676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A</c:v>
                </c:pt>
              </c:strCache>
            </c:strRef>
          </c:tx>
          <c:invertIfNegative val="0"/>
          <c:cat>
            <c:strRef>
              <c:f>Blad1!$A$2:$A$8</c:f>
              <c:strCache>
                <c:ptCount val="7"/>
                <c:pt idx="0">
                  <c:v>Direct agreement</c:v>
                </c:pt>
                <c:pt idx="1">
                  <c:v>Discussion, highest level awarded</c:v>
                </c:pt>
                <c:pt idx="2">
                  <c:v>Discussion, lowest level awarded</c:v>
                </c:pt>
                <c:pt idx="3">
                  <c:v>Discussion, in-beween level awarded</c:v>
                </c:pt>
                <c:pt idx="4">
                  <c:v>Third rater, lowest level awarded</c:v>
                </c:pt>
                <c:pt idx="5">
                  <c:v>Third rater, highest level awarded</c:v>
                </c:pt>
                <c:pt idx="6">
                  <c:v>Third rater, in between level awarded</c:v>
                </c:pt>
              </c:strCache>
            </c:strRef>
          </c:cat>
          <c:val>
            <c:numRef>
              <c:f>Blad1!$B$2:$B$8</c:f>
              <c:numCache>
                <c:formatCode>0%</c:formatCode>
                <c:ptCount val="7"/>
                <c:pt idx="0">
                  <c:v>0.54</c:v>
                </c:pt>
                <c:pt idx="1">
                  <c:v>0.11</c:v>
                </c:pt>
                <c:pt idx="2">
                  <c:v>0.32</c:v>
                </c:pt>
                <c:pt idx="4">
                  <c:v>0.04</c:v>
                </c:pt>
              </c:numCache>
            </c:numRef>
          </c:val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B</c:v>
                </c:pt>
              </c:strCache>
            </c:strRef>
          </c:tx>
          <c:invertIfNegative val="0"/>
          <c:cat>
            <c:strRef>
              <c:f>Blad1!$A$2:$A$8</c:f>
              <c:strCache>
                <c:ptCount val="7"/>
                <c:pt idx="0">
                  <c:v>Direct agreement</c:v>
                </c:pt>
                <c:pt idx="1">
                  <c:v>Discussion, highest level awarded</c:v>
                </c:pt>
                <c:pt idx="2">
                  <c:v>Discussion, lowest level awarded</c:v>
                </c:pt>
                <c:pt idx="3">
                  <c:v>Discussion, in-beween level awarded</c:v>
                </c:pt>
                <c:pt idx="4">
                  <c:v>Third rater, lowest level awarded</c:v>
                </c:pt>
                <c:pt idx="5">
                  <c:v>Third rater, highest level awarded</c:v>
                </c:pt>
                <c:pt idx="6">
                  <c:v>Third rater, in between level awarded</c:v>
                </c:pt>
              </c:strCache>
            </c:strRef>
          </c:cat>
          <c:val>
            <c:numRef>
              <c:f>Blad1!$C$2:$C$8</c:f>
              <c:numCache>
                <c:formatCode>0%</c:formatCode>
                <c:ptCount val="7"/>
                <c:pt idx="0">
                  <c:v>0.31</c:v>
                </c:pt>
                <c:pt idx="1">
                  <c:v>0.06</c:v>
                </c:pt>
                <c:pt idx="2">
                  <c:v>0.5</c:v>
                </c:pt>
                <c:pt idx="4">
                  <c:v>0.13</c:v>
                </c:pt>
              </c:numCache>
            </c:numRef>
          </c:val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C</c:v>
                </c:pt>
              </c:strCache>
            </c:strRef>
          </c:tx>
          <c:invertIfNegative val="0"/>
          <c:cat>
            <c:strRef>
              <c:f>Blad1!$A$2:$A$8</c:f>
              <c:strCache>
                <c:ptCount val="7"/>
                <c:pt idx="0">
                  <c:v>Direct agreement</c:v>
                </c:pt>
                <c:pt idx="1">
                  <c:v>Discussion, highest level awarded</c:v>
                </c:pt>
                <c:pt idx="2">
                  <c:v>Discussion, lowest level awarded</c:v>
                </c:pt>
                <c:pt idx="3">
                  <c:v>Discussion, in-beween level awarded</c:v>
                </c:pt>
                <c:pt idx="4">
                  <c:v>Third rater, lowest level awarded</c:v>
                </c:pt>
                <c:pt idx="5">
                  <c:v>Third rater, highest level awarded</c:v>
                </c:pt>
                <c:pt idx="6">
                  <c:v>Third rater, in between level awarded</c:v>
                </c:pt>
              </c:strCache>
            </c:strRef>
          </c:cat>
          <c:val>
            <c:numRef>
              <c:f>Blad1!$D$2:$D$8</c:f>
              <c:numCache>
                <c:formatCode>0%</c:formatCode>
                <c:ptCount val="7"/>
                <c:pt idx="0">
                  <c:v>0.6</c:v>
                </c:pt>
                <c:pt idx="1">
                  <c:v>0.09</c:v>
                </c:pt>
                <c:pt idx="2">
                  <c:v>0.27</c:v>
                </c:pt>
                <c:pt idx="3" formatCode="0.00%">
                  <c:v>1E-3</c:v>
                </c:pt>
                <c:pt idx="4">
                  <c:v>0.03</c:v>
                </c:pt>
              </c:numCache>
            </c:numRef>
          </c:val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D</c:v>
                </c:pt>
              </c:strCache>
            </c:strRef>
          </c:tx>
          <c:invertIfNegative val="0"/>
          <c:cat>
            <c:strRef>
              <c:f>Blad1!$A$2:$A$8</c:f>
              <c:strCache>
                <c:ptCount val="7"/>
                <c:pt idx="0">
                  <c:v>Direct agreement</c:v>
                </c:pt>
                <c:pt idx="1">
                  <c:v>Discussion, highest level awarded</c:v>
                </c:pt>
                <c:pt idx="2">
                  <c:v>Discussion, lowest level awarded</c:v>
                </c:pt>
                <c:pt idx="3">
                  <c:v>Discussion, in-beween level awarded</c:v>
                </c:pt>
                <c:pt idx="4">
                  <c:v>Third rater, lowest level awarded</c:v>
                </c:pt>
                <c:pt idx="5">
                  <c:v>Third rater, highest level awarded</c:v>
                </c:pt>
                <c:pt idx="6">
                  <c:v>Third rater, in between level awarded</c:v>
                </c:pt>
              </c:strCache>
            </c:strRef>
          </c:cat>
          <c:val>
            <c:numRef>
              <c:f>Blad1!$E$2:$E$8</c:f>
              <c:numCache>
                <c:formatCode>0%</c:formatCode>
                <c:ptCount val="7"/>
                <c:pt idx="0">
                  <c:v>0.73</c:v>
                </c:pt>
                <c:pt idx="1">
                  <c:v>0.14000000000000001</c:v>
                </c:pt>
                <c:pt idx="2">
                  <c:v>7.0000000000000007E-2</c:v>
                </c:pt>
                <c:pt idx="3" formatCode="0.00%">
                  <c:v>1.4999999999999999E-2</c:v>
                </c:pt>
                <c:pt idx="4" formatCode="0.00%">
                  <c:v>1.4999999999999999E-2</c:v>
                </c:pt>
                <c:pt idx="5" formatCode="0.00%">
                  <c:v>1.4999999999999999E-2</c:v>
                </c:pt>
                <c:pt idx="6" formatCode="0.00%">
                  <c:v>1.4999999999999999E-2</c:v>
                </c:pt>
              </c:numCache>
            </c:numRef>
          </c:val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E</c:v>
                </c:pt>
              </c:strCache>
            </c:strRef>
          </c:tx>
          <c:invertIfNegative val="0"/>
          <c:cat>
            <c:strRef>
              <c:f>Blad1!$A$2:$A$8</c:f>
              <c:strCache>
                <c:ptCount val="7"/>
                <c:pt idx="0">
                  <c:v>Direct agreement</c:v>
                </c:pt>
                <c:pt idx="1">
                  <c:v>Discussion, highest level awarded</c:v>
                </c:pt>
                <c:pt idx="2">
                  <c:v>Discussion, lowest level awarded</c:v>
                </c:pt>
                <c:pt idx="3">
                  <c:v>Discussion, in-beween level awarded</c:v>
                </c:pt>
                <c:pt idx="4">
                  <c:v>Third rater, lowest level awarded</c:v>
                </c:pt>
                <c:pt idx="5">
                  <c:v>Third rater, highest level awarded</c:v>
                </c:pt>
                <c:pt idx="6">
                  <c:v>Third rater, in between level awarded</c:v>
                </c:pt>
              </c:strCache>
            </c:strRef>
          </c:cat>
          <c:val>
            <c:numRef>
              <c:f>Blad1!$F$2:$F$8</c:f>
              <c:numCache>
                <c:formatCode>0%</c:formatCode>
                <c:ptCount val="7"/>
                <c:pt idx="0">
                  <c:v>0.79</c:v>
                </c:pt>
                <c:pt idx="1">
                  <c:v>0.11</c:v>
                </c:pt>
                <c:pt idx="2">
                  <c:v>7.0000000000000007E-2</c:v>
                </c:pt>
                <c:pt idx="3">
                  <c:v>0.04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6458496"/>
        <c:axId val="146460032"/>
      </c:barChart>
      <c:catAx>
        <c:axId val="146458496"/>
        <c:scaling>
          <c:orientation val="minMax"/>
        </c:scaling>
        <c:delete val="0"/>
        <c:axPos val="b"/>
        <c:majorTickMark val="out"/>
        <c:minorTickMark val="none"/>
        <c:tickLblPos val="nextTo"/>
        <c:crossAx val="146460032"/>
        <c:crosses val="autoZero"/>
        <c:auto val="1"/>
        <c:lblAlgn val="ctr"/>
        <c:lblOffset val="100"/>
        <c:noMultiLvlLbl val="0"/>
      </c:catAx>
      <c:valAx>
        <c:axId val="14646003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4645849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0F94FC-A58A-466E-8C8F-E20C5B6E5D25}" type="datetimeFigureOut">
              <a:rPr lang="nl-NL" smtClean="0"/>
              <a:t>23-9-2014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C2B1DF-B01E-4DC4-8B62-40EFF4D816A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2857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2B1DF-B01E-4DC4-8B62-40EFF4D816A9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22560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Question mark: 123RF.com</a:t>
            </a:r>
            <a:endParaRPr lang="nl-NL" sz="1200" dirty="0" smtClean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2B1DF-B01E-4DC4-8B62-40EFF4D816A9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6873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E474D-C528-4AA2-BF95-ACD10F18B6D7}" type="datetimeFigureOut">
              <a:rPr lang="nl-NL" smtClean="0"/>
              <a:t>23-9-2014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40EDA-D032-4E8D-8B26-4308254F33B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4198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E474D-C528-4AA2-BF95-ACD10F18B6D7}" type="datetimeFigureOut">
              <a:rPr lang="nl-NL" smtClean="0"/>
              <a:t>23-9-2014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40EDA-D032-4E8D-8B26-4308254F33B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636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E474D-C528-4AA2-BF95-ACD10F18B6D7}" type="datetimeFigureOut">
              <a:rPr lang="nl-NL" smtClean="0"/>
              <a:t>23-9-2014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40EDA-D032-4E8D-8B26-4308254F33B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3676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E474D-C528-4AA2-BF95-ACD10F18B6D7}" type="datetimeFigureOut">
              <a:rPr lang="nl-NL" smtClean="0"/>
              <a:t>23-9-2014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40EDA-D032-4E8D-8B26-4308254F33B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087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E474D-C528-4AA2-BF95-ACD10F18B6D7}" type="datetimeFigureOut">
              <a:rPr lang="nl-NL" smtClean="0"/>
              <a:t>23-9-2014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40EDA-D032-4E8D-8B26-4308254F33B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1577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E474D-C528-4AA2-BF95-ACD10F18B6D7}" type="datetimeFigureOut">
              <a:rPr lang="nl-NL" smtClean="0"/>
              <a:t>23-9-2014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40EDA-D032-4E8D-8B26-4308254F33B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1385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E474D-C528-4AA2-BF95-ACD10F18B6D7}" type="datetimeFigureOut">
              <a:rPr lang="nl-NL" smtClean="0"/>
              <a:t>23-9-2014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40EDA-D032-4E8D-8B26-4308254F33B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6003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E474D-C528-4AA2-BF95-ACD10F18B6D7}" type="datetimeFigureOut">
              <a:rPr lang="nl-NL" smtClean="0"/>
              <a:t>23-9-2014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40EDA-D032-4E8D-8B26-4308254F33B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685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E474D-C528-4AA2-BF95-ACD10F18B6D7}" type="datetimeFigureOut">
              <a:rPr lang="nl-NL" smtClean="0"/>
              <a:t>23-9-2014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40EDA-D032-4E8D-8B26-4308254F33B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5191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E474D-C528-4AA2-BF95-ACD10F18B6D7}" type="datetimeFigureOut">
              <a:rPr lang="nl-NL" smtClean="0"/>
              <a:t>23-9-2014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40EDA-D032-4E8D-8B26-4308254F33B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550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E474D-C528-4AA2-BF95-ACD10F18B6D7}" type="datetimeFigureOut">
              <a:rPr lang="nl-NL" smtClean="0"/>
              <a:t>23-9-2014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40EDA-D032-4E8D-8B26-4308254F33B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2420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BE474D-C528-4AA2-BF95-ACD10F18B6D7}" type="datetimeFigureOut">
              <a:rPr lang="nl-NL" smtClean="0"/>
              <a:t>23-9-2014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740EDA-D032-4E8D-8B26-4308254F33B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3205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jpeg"/><Relationship Id="rId7" Type="http://schemas.openxmlformats.org/officeDocument/2006/relationships/image" Target="../media/image15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1700808"/>
            <a:ext cx="7772400" cy="1470025"/>
          </a:xfrm>
        </p:spPr>
        <p:txBody>
          <a:bodyPr>
            <a:normAutofit/>
          </a:bodyPr>
          <a:lstStyle/>
          <a:p>
            <a:r>
              <a:rPr lang="en-US" b="1" dirty="0"/>
              <a:t>The NGT Functional </a:t>
            </a:r>
            <a:r>
              <a:rPr lang="en-US" b="1" dirty="0" smtClean="0"/>
              <a:t>Assessment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403648" y="2996952"/>
            <a:ext cx="6400800" cy="1752600"/>
          </a:xfrm>
        </p:spPr>
        <p:txBody>
          <a:bodyPr/>
          <a:lstStyle/>
          <a:p>
            <a:r>
              <a:rPr lang="en-US" b="1" dirty="0" smtClean="0"/>
              <a:t>assessing sign language levels by means of an interview </a:t>
            </a:r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251520" y="5517232"/>
            <a:ext cx="34097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Eveline Boers-</a:t>
            </a:r>
            <a:r>
              <a:rPr lang="en-US" dirty="0" err="1" smtClean="0"/>
              <a:t>Visker</a:t>
            </a:r>
            <a:r>
              <a:rPr lang="en-US" dirty="0" smtClean="0"/>
              <a:t> MEd</a:t>
            </a:r>
          </a:p>
          <a:p>
            <a:r>
              <a:rPr lang="en-US" dirty="0" err="1" smtClean="0"/>
              <a:t>Annieck</a:t>
            </a:r>
            <a:r>
              <a:rPr lang="en-US" dirty="0" smtClean="0"/>
              <a:t> van den </a:t>
            </a:r>
            <a:r>
              <a:rPr lang="en-US" dirty="0" err="1" smtClean="0"/>
              <a:t>Broek</a:t>
            </a:r>
            <a:r>
              <a:rPr lang="en-US" dirty="0" smtClean="0"/>
              <a:t> MEd</a:t>
            </a:r>
          </a:p>
          <a:p>
            <a:r>
              <a:rPr lang="en-US" dirty="0" smtClean="0"/>
              <a:t>Prof. dr. Beppie van den Bogaerde</a:t>
            </a:r>
            <a:endParaRPr lang="nl-NL" dirty="0"/>
          </a:p>
        </p:txBody>
      </p:sp>
      <p:sp>
        <p:nvSpPr>
          <p:cNvPr id="5" name="AutoShape 2" descr="data:image/jpeg;base64,/9j/4AAQSkZJRgABAQAAAQABAAD/2wCEAAkGBwwMDQ0PCA0QDg0ODBYPDQ8MEBEQDQ0OFhEiFiASHxQZIiggJCYxJx8fIj0iMSswLjo6IyIzODM4NzQtOjcBCgoKDg0NGhAQGyslICQ3NzAuNC4tNzcsLyw1LCstLDc3LCw0LCwsLTE3NCwsNC0sLC4sLCwvLDYsLCw1LSwsLP/AABEIAH8AfwMBEQACEQEDEQH/xAAbAAADAQEBAQEAAAAAAAAAAAAABgcFCAQDAf/EADwQAAEDAQUDCQYEBgMAAAAAAAABAgMEBxE1c7IFBnQSEzNBYZGxs8EhMTI0UXEUIlOSFiNCZJPRFRck/8QAHAEAAwEAAwEBAAAAAAAAAAAAAAUGBAIDBwgB/8QAMxEAAQIEAgkDAwQDAQAAAAAAAAECAwQFNBFxEiEyM0FRgbHwBjHBFBVhkaHR4SIjUhP/2gAMAwEAAhEDEQA/AM8sdFORBaS8wDRTkGkvMrdnmGQ5j9ak3Ubh3nArKVat69xkMQxEe1ToKXPdoGtJTF7shLWl/wBbcycDzRTkTmkvM2N0MSo870UzTiJ9O82U9V+pYWclyxAAOcdurfW1q/3kvmqJYirpqeiSjU+nh6uCdjxHDFTv0W8kLFY9hknHSaGDKT3fUj6+iJNJhyT5Hk1iQRbYMOj4tvgplm92O6CmM0uSkeFmKlhot5IAYqGi3khuHp587AAFbs8wyHMk1qTdRuHecCtpVq3r3GQwjER7VOgpc92gbUnbdkJK3um5k4HhOGxuhiVHneimadt3myn3LCzksWQABzhtv5ys4yXzVEkTbXM9GlbeHknY8ZwO8sVj2GScdJoaM5Pd9SO9QXaZJ8jyaxGI1sGHR8U3wUyzm7HlAulyUjorLEAA3D1A+dAACt2eYZDmSa1Juo3DvOBW0q1b17jIYRiI9qnQUue7QNqTtuyElb3TcycDwnDY3QxKjzvRTNO27zZT7lhZyWLIAA5w2385WcZL5qiSJtrmejStvDyTseM4HeWKx7DJOOk0NGcnu+pHeoLtMk+R5NYjEa2DDo+Kb4KZZzdjygXS5KR0VliAAbh6gfOgABW7PMMhzJNak3Ubh3nAraVat69xkMIxEe1ToKXPdoG1J23ZCSt7puZOB4ThsboYlR53opmnbd5sp9yws5LFkAAc4bb+crOMl81RJE21zPRpW3h5J2PGcDvLFY9hknHSaGjOT3fUjvUF2mSfI8msRiNbBh0fFN8FMs5ux5QLpclI6KyxAANw9QPnQAArdnmGQ5kmtSbqNw7zgVtKtW9e4yGEYiPap0FLnu0Dak7bshJW903MnA8Jw2N0MSo870UzTtu82U+5YWcliyAAOcNt/OVnGS+aokiba5no0rbw8k7HjOB3lisewyTjpNDRnJ7vqR3qC7TJPkeTWIxGtgw6Pim+CmWc3Y8oF0uSkdFZYgAG4eoHzoAAVuzzDIcyTWpN1G4d5wK2lWrevcZDCMRHtU6Clz3aBtSdt2Qkre6bmTgeE4bG6GJUed6KZp23ebKfcsLOSxZAAHOG2/nKzjJfNUSRNtcz0aVt4eSdjxnA7yxWPYZJx0mhozk931I71BdpknyPJrEYjWwYdHxTfBTLObseUC6XJSOissQADcPUD50AAK3Z5hkOZJrUm6jcO84FbSrVvXuMhhGIub6bBm2jHA2mcxqxyK53OKqJcrbuo2yMy2A5VcnuL6hKOmGo1q+wp/8AXdd+rD3u/wBDH7rD5KKfssX/AKQ9+wtyKulq4JpZIlbFJynI1XXql32OmYqMOJCcxEXWaJWlRIUZr1VNRQBOPgADnDbfzlZxkvmqJIm2uZ6NK28PJOx4zgd5YrHsMk46TQ0Zye76kd6gu0yT5Hk1iMRrYMOj4pvgplnN2PKBdLkpHRWWIABuHqB86AAFbs8wyHMk1qTdRuHecCtpVq3r3GQwjEAAAAAAAAAA5w2385WcZL5qiSJtrmejStvDyTseM4HeWKx7DJOOk0NGcnu+pHeoLtMk+R5NYjEW2DDo+Kb4KZJzdjygXS5KR4WFiAAbh6gfOgABW7PMMhzJNak3Ubh3nAraVat69xkMIxAAAAAAAAAAOeN6oFi2jXMXqqnr+5eV6iWKmERT0KQfpysNfx/RlnWayl2PbYjak9FK5GufJz8N6/H+VGuanci95vk3prapMeoJZyq2OnthgvwVA3kyS61/bTHrBRQqjnMdz0939Hsuaz7+9e4wTj01MQp/T8q5NKOvt7J8k1MBTH1pYHTSNjjRVc6+5E9/saq+h+oiquCHXFejGK5TXPTz54AAK3Z5hkOZJrUm6jcO84FbSrVvXuMhhGIr7+bZqaGKndRPRqvlVrr2o69Ebf1m+ny7IzlR/AWVOZiQGNVgmfxxtT9Vn+Ng0+2y/Jf1E/3aZ5p+ho7vb3bQqKyminlasckvJciRtRVS76nTMyEGHBc5qa0/JolKlHix2scupSlCIowACN2t7NWGvZO1P5dTEnt6udZ7FTuuXvFs4zB+lzLCgR0fLrD4tX9lEgxj0/Y3ua5ro3K1zXI5rmrc5rk60U/UXA/HIjkwVNSjH/He2eb5v8Wt113L5DOd/dcd/wBTEwwxFv2eT0tLR/fULj3uc5zpFVznLynOct7nKvWqnQq4jJrUaiIiYIh+H4fo72T7I/EVr6iRL46aNUT6LK9OTd3X95rlGYu0l4CKvTOhASGnu7shiHop4iAAVuzzDIcyTWpN1G4d5wK2lWrevcZDCMRHtU6Clz3aBtSdt2Qkre6bmTgeE4bG6GJUed6KZp23ebKfcsLOSxZAAGPvXsKPadJJBIvJf8UL/wBOVE9i/bqU6osNIjcFNclNulYyRE6/lCB19HNSyyQ1bFZLG7kuavin1TtFDmq1cFL6FFZGYj2LiinwOJ2AAAAH2oaOWpmjhpWK+WVyNY1Ev9v1XsT3qpya1XLgh1xYrITFe9cEQv262wotmUjIIfa745n9ckqp7Xen2RBxChoxuCEBOzbpqMsR3T8IRctjzcAArdnmGQ5kmtSbqNw7zgVtKtW9e4yGEYiPap0FLnu0Dak7bshJW903MnA8Jw2N0MSo870UzTtu82U+5YWcliyAAAAMDendOk2q3+eixztS6OeO7lt7F+qdh0xYLYiazdJVCLKO/wAdacUX2/olW2dwtq0jl5EK1Mae59N+ZVTtj+LxF75aI1dWsqpesysZNa6K/n+TD/4qsvu/CVN/05iW/uuOr/zfyU3fVQMNtv6obux9wdq1apzkP4aNfe+p/K67sZ7/AAO1ktEd+DDMVmVhJqXSX8fyVXdbdSk2Uz/zoskzkuknku5x3Yn0TsGMKC2GmolZ2oRZp2L9ScET2N47TCQAsiBAAK3Z5hkOZJrUm6jcO84FbSrVvXuMhhGIj2qdBS57tA2pO27ISVvdNzJwPCcNjdDEqPO9FM07bvNlPuWFnJYsgAAAAAAAAAAAAAAACAFkQIABW7PMMhzJNak3Ubh3nAraVat69xkMIxEe1ToKXPdoG1J23ZCSt7puZOB4ThsboYlR53opmnbd5sp9yws5LFkAAAAAAAAAAAAAAAAQAsiBAAK3Z5hkOZJrUm6jcO84FbSrVvXuMhhGIj2qdBS57tA2pO27ISVvdNzJwPCcNjdDEqPO9FM07bvNlPuWFnJYsgAAAAAAAAAAAAAAACAFkQOAABW7PMMhzJNak1Ubh3TsVtKtW9e4yGIYiPap0FLnu0Dak7x2Qlre7bmTgeE3ga+6OJUed6KZZ23fkbafcsLQS5YgAAAAAAAAAAAAAAAH/9k="/>
          <p:cNvSpPr>
            <a:spLocks noChangeAspect="1" noChangeArrowheads="1"/>
          </p:cNvSpPr>
          <p:nvPr/>
        </p:nvSpPr>
        <p:spPr bwMode="auto">
          <a:xfrm>
            <a:off x="1016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653136"/>
            <a:ext cx="160020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798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24" b="7351"/>
          <a:stretch/>
        </p:blipFill>
        <p:spPr bwMode="auto">
          <a:xfrm>
            <a:off x="457200" y="2237597"/>
            <a:ext cx="8229600" cy="325116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1994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inhoud 4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Strengths</a:t>
            </a:r>
          </a:p>
          <a:p>
            <a:r>
              <a:rPr lang="en-US" dirty="0" smtClean="0"/>
              <a:t>Conversation</a:t>
            </a:r>
          </a:p>
          <a:p>
            <a:r>
              <a:rPr lang="en-US" dirty="0" smtClean="0"/>
              <a:t>No influence of written language</a:t>
            </a:r>
          </a:p>
          <a:p>
            <a:r>
              <a:rPr lang="en-US" dirty="0" smtClean="0"/>
              <a:t>Student is pushed to highest level</a:t>
            </a:r>
          </a:p>
          <a:p>
            <a:r>
              <a:rPr lang="en-US" dirty="0" smtClean="0"/>
              <a:t>Two (or more) raters</a:t>
            </a:r>
          </a:p>
          <a:p>
            <a:r>
              <a:rPr lang="en-US" dirty="0" smtClean="0"/>
              <a:t>Raters and interviewers must be certificated</a:t>
            </a:r>
          </a:p>
          <a:p>
            <a:r>
              <a:rPr lang="en-US" dirty="0" smtClean="0"/>
              <a:t>Introvert persons in disadvantage</a:t>
            </a:r>
          </a:p>
          <a:p>
            <a:r>
              <a:rPr lang="en-US" dirty="0" smtClean="0"/>
              <a:t>Positive (what </a:t>
            </a:r>
            <a:r>
              <a:rPr lang="en-US" i="1" dirty="0" smtClean="0"/>
              <a:t>can</a:t>
            </a:r>
            <a:r>
              <a:rPr lang="en-US" dirty="0" smtClean="0"/>
              <a:t> the student sign)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Weaknesses</a:t>
            </a:r>
          </a:p>
          <a:p>
            <a:r>
              <a:rPr lang="en-US" dirty="0" smtClean="0"/>
              <a:t>Artificial situation</a:t>
            </a:r>
          </a:p>
          <a:p>
            <a:r>
              <a:rPr lang="en-US" dirty="0" smtClean="0"/>
              <a:t>Preparation</a:t>
            </a:r>
            <a:endParaRPr lang="nl-NL" dirty="0" smtClean="0"/>
          </a:p>
          <a:p>
            <a:r>
              <a:rPr lang="en-US" dirty="0" smtClean="0"/>
              <a:t>Quality interview influences results</a:t>
            </a:r>
          </a:p>
          <a:p>
            <a:r>
              <a:rPr lang="en-US" dirty="0" smtClean="0"/>
              <a:t>Does not cover all areas of language acquisition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Other disadvantages:</a:t>
            </a:r>
          </a:p>
          <a:p>
            <a:r>
              <a:rPr lang="en-US" dirty="0" smtClean="0"/>
              <a:t>Intensive training interviewers and raters</a:t>
            </a:r>
          </a:p>
          <a:p>
            <a:r>
              <a:rPr lang="en-US" dirty="0" smtClean="0"/>
              <a:t>Time-consuming (but: we conduct less tests overall)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3411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/>
        </p:nvSpPr>
        <p:spPr>
          <a:xfrm>
            <a:off x="3187625" y="1311715"/>
            <a:ext cx="711696" cy="4545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/>
          <p:cNvSpPr/>
          <p:nvPr/>
        </p:nvSpPr>
        <p:spPr>
          <a:xfrm>
            <a:off x="4572000" y="1311715"/>
            <a:ext cx="711696" cy="4545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/>
          <p:cNvSpPr/>
          <p:nvPr/>
        </p:nvSpPr>
        <p:spPr>
          <a:xfrm>
            <a:off x="6092552" y="1311715"/>
            <a:ext cx="711696" cy="4545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/>
          <p:cNvSpPr/>
          <p:nvPr/>
        </p:nvSpPr>
        <p:spPr>
          <a:xfrm>
            <a:off x="8019673" y="1311715"/>
            <a:ext cx="711696" cy="4545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Rechthoek 13"/>
          <p:cNvSpPr/>
          <p:nvPr/>
        </p:nvSpPr>
        <p:spPr>
          <a:xfrm>
            <a:off x="1683477" y="1310118"/>
            <a:ext cx="711696" cy="4545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Rechthoek 15"/>
          <p:cNvSpPr/>
          <p:nvPr/>
        </p:nvSpPr>
        <p:spPr>
          <a:xfrm>
            <a:off x="467544" y="1294402"/>
            <a:ext cx="8272536" cy="486272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Tekstvak 16"/>
          <p:cNvSpPr txBox="1"/>
          <p:nvPr/>
        </p:nvSpPr>
        <p:spPr>
          <a:xfrm>
            <a:off x="1880467" y="1352709"/>
            <a:ext cx="6833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                        B                         C                          D            summer          E</a:t>
            </a:r>
            <a:endParaRPr lang="nl-NL" dirty="0"/>
          </a:p>
        </p:txBody>
      </p:sp>
      <p:sp>
        <p:nvSpPr>
          <p:cNvPr id="18" name="Tekstvak 17"/>
          <p:cNvSpPr txBox="1"/>
          <p:nvPr/>
        </p:nvSpPr>
        <p:spPr>
          <a:xfrm>
            <a:off x="1276610" y="1755685"/>
            <a:ext cx="7402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       </a:t>
            </a:r>
            <a:r>
              <a:rPr lang="en-US" dirty="0" err="1" smtClean="0"/>
              <a:t>nov</a:t>
            </a:r>
            <a:r>
              <a:rPr lang="en-US" dirty="0" smtClean="0"/>
              <a:t>                     </a:t>
            </a:r>
            <a:r>
              <a:rPr lang="en-US" dirty="0" err="1" smtClean="0"/>
              <a:t>feb</a:t>
            </a:r>
            <a:r>
              <a:rPr lang="en-US" dirty="0" smtClean="0"/>
              <a:t>                     </a:t>
            </a:r>
            <a:r>
              <a:rPr lang="en-US" dirty="0" err="1" smtClean="0"/>
              <a:t>apr</a:t>
            </a:r>
            <a:r>
              <a:rPr lang="en-US" dirty="0" smtClean="0"/>
              <a:t>                        </a:t>
            </a:r>
            <a:r>
              <a:rPr lang="en-US" dirty="0" err="1" smtClean="0"/>
              <a:t>jun</a:t>
            </a:r>
            <a:r>
              <a:rPr lang="en-US" dirty="0" smtClean="0"/>
              <a:t>                              </a:t>
            </a:r>
            <a:r>
              <a:rPr lang="en-US" dirty="0" err="1" smtClean="0"/>
              <a:t>aug</a:t>
            </a:r>
            <a:endParaRPr lang="nl-NL" dirty="0"/>
          </a:p>
        </p:txBody>
      </p:sp>
      <p:sp>
        <p:nvSpPr>
          <p:cNvPr id="19" name="Tekstvak 18"/>
          <p:cNvSpPr txBox="1"/>
          <p:nvPr/>
        </p:nvSpPr>
        <p:spPr>
          <a:xfrm>
            <a:off x="467544" y="797859"/>
            <a:ext cx="1351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College-year</a:t>
            </a:r>
            <a:endParaRPr lang="nl-NL" dirty="0"/>
          </a:p>
        </p:txBody>
      </p: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01" y="2420888"/>
            <a:ext cx="7560840" cy="392818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/>
        </p:spPr>
      </p:pic>
      <p:sp>
        <p:nvSpPr>
          <p:cNvPr id="21" name="Rechthoek 20"/>
          <p:cNvSpPr/>
          <p:nvPr/>
        </p:nvSpPr>
        <p:spPr>
          <a:xfrm>
            <a:off x="2411760" y="3140968"/>
            <a:ext cx="315398" cy="7200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Rechthoek 21"/>
          <p:cNvSpPr/>
          <p:nvPr/>
        </p:nvSpPr>
        <p:spPr>
          <a:xfrm>
            <a:off x="4251158" y="3140968"/>
            <a:ext cx="352654" cy="7200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Rechthoek 22"/>
          <p:cNvSpPr/>
          <p:nvPr/>
        </p:nvSpPr>
        <p:spPr>
          <a:xfrm>
            <a:off x="6092552" y="3140968"/>
            <a:ext cx="404501" cy="7251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Tekstvak 23"/>
          <p:cNvSpPr txBox="1"/>
          <p:nvPr/>
        </p:nvSpPr>
        <p:spPr>
          <a:xfrm>
            <a:off x="826132" y="6349077"/>
            <a:ext cx="6342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Time-independent, for formal reasons linked to courses C, H and J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753914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683568" y="1700808"/>
            <a:ext cx="3207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year teacher-students [n=16]</a:t>
            </a:r>
            <a:endParaRPr lang="nl-NL" dirty="0"/>
          </a:p>
        </p:txBody>
      </p:sp>
      <p:graphicFrame>
        <p:nvGraphicFramePr>
          <p:cNvPr id="7" name="Tijdelijke aanduiding voor inhoud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84213748"/>
              </p:ext>
            </p:extLst>
          </p:nvPr>
        </p:nvGraphicFramePr>
        <p:xfrm>
          <a:off x="4932040" y="2204865"/>
          <a:ext cx="3240360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kstvak 7"/>
          <p:cNvSpPr txBox="1"/>
          <p:nvPr/>
        </p:nvSpPr>
        <p:spPr>
          <a:xfrm>
            <a:off x="4932040" y="1700808"/>
            <a:ext cx="3517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year interpreter-students [n=37]</a:t>
            </a:r>
            <a:endParaRPr lang="nl-NL" dirty="0"/>
          </a:p>
        </p:txBody>
      </p:sp>
      <p:sp>
        <p:nvSpPr>
          <p:cNvPr id="9" name="Tekstvak 8"/>
          <p:cNvSpPr txBox="1"/>
          <p:nvPr/>
        </p:nvSpPr>
        <p:spPr>
          <a:xfrm>
            <a:off x="683568" y="5661248"/>
            <a:ext cx="7935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</a:t>
            </a:r>
            <a:r>
              <a:rPr lang="en-US" dirty="0" smtClean="0"/>
              <a:t> </a:t>
            </a:r>
            <a:r>
              <a:rPr lang="en-US" dirty="0" smtClean="0"/>
              <a:t>students awarded B2 </a:t>
            </a:r>
            <a:r>
              <a:rPr lang="en-US" dirty="0" smtClean="0"/>
              <a:t>(50%)                              </a:t>
            </a:r>
            <a:r>
              <a:rPr lang="en-US" dirty="0" smtClean="0"/>
              <a:t>14 students awarded B2 (38</a:t>
            </a:r>
            <a:r>
              <a:rPr lang="en-US" dirty="0" smtClean="0"/>
              <a:t>%)</a:t>
            </a:r>
          </a:p>
          <a:p>
            <a:r>
              <a:rPr lang="en-US" dirty="0" smtClean="0"/>
              <a:t>C-levels: deaf students                                          no C-levels</a:t>
            </a:r>
            <a:r>
              <a:rPr lang="en-US" dirty="0" smtClean="0"/>
              <a:t> </a:t>
            </a:r>
            <a:endParaRPr lang="nl-NL" dirty="0"/>
          </a:p>
        </p:txBody>
      </p:sp>
      <p:graphicFrame>
        <p:nvGraphicFramePr>
          <p:cNvPr id="10" name="Grafiek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7075308"/>
              </p:ext>
            </p:extLst>
          </p:nvPr>
        </p:nvGraphicFramePr>
        <p:xfrm>
          <a:off x="696126" y="2348880"/>
          <a:ext cx="356098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553384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71" y="3789040"/>
            <a:ext cx="4329576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08719"/>
            <a:ext cx="447675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08719"/>
            <a:ext cx="4505325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54455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44824"/>
            <a:ext cx="4482944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772816"/>
            <a:ext cx="444817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05697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80435">
            <a:off x="3817316" y="2712896"/>
            <a:ext cx="5334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 smtClean="0"/>
              <a:t>Wake up call!</a:t>
            </a:r>
            <a:endParaRPr lang="nl-NL" sz="4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56"/>
          <a:stretch/>
        </p:blipFill>
        <p:spPr bwMode="auto">
          <a:xfrm>
            <a:off x="3131675" y="3212976"/>
            <a:ext cx="2857500" cy="2143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24085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Inter-rater reliability</a:t>
            </a:r>
            <a:endParaRPr lang="nl-NL" dirty="0"/>
          </a:p>
        </p:txBody>
      </p:sp>
      <p:sp>
        <p:nvSpPr>
          <p:cNvPr id="2" name="Tekstvak 1"/>
          <p:cNvSpPr txBox="1"/>
          <p:nvPr/>
        </p:nvSpPr>
        <p:spPr>
          <a:xfrm>
            <a:off x="1259632" y="6068035"/>
            <a:ext cx="61206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   n=28                </a:t>
            </a:r>
            <a:r>
              <a:rPr lang="en-US" sz="1600" dirty="0" smtClean="0"/>
              <a:t>n=16             </a:t>
            </a:r>
            <a:r>
              <a:rPr lang="en-US" sz="1600" dirty="0" smtClean="0"/>
              <a:t>n=128                 </a:t>
            </a:r>
            <a:r>
              <a:rPr lang="en-US" sz="1600" dirty="0" smtClean="0"/>
              <a:t>n=127       </a:t>
            </a:r>
            <a:r>
              <a:rPr lang="en-US" sz="1600" dirty="0" smtClean="0"/>
              <a:t>   </a:t>
            </a:r>
            <a:r>
              <a:rPr lang="en-US" sz="1600" dirty="0" smtClean="0"/>
              <a:t>n=28                  </a:t>
            </a:r>
            <a:endParaRPr lang="nl-NL" sz="1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graphicFrame>
        <p:nvGraphicFramePr>
          <p:cNvPr id="6" name="Grafiek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8270591"/>
              </p:ext>
            </p:extLst>
          </p:nvPr>
        </p:nvGraphicFramePr>
        <p:xfrm>
          <a:off x="467544" y="1052736"/>
          <a:ext cx="7776864" cy="50015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8433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ek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5379208"/>
              </p:ext>
            </p:extLst>
          </p:nvPr>
        </p:nvGraphicFramePr>
        <p:xfrm>
          <a:off x="467544" y="1556792"/>
          <a:ext cx="7416824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652781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Inter-rater reliability</a:t>
            </a:r>
            <a:endParaRPr lang="nl-NL" dirty="0"/>
          </a:p>
        </p:txBody>
      </p:sp>
      <p:graphicFrame>
        <p:nvGraphicFramePr>
          <p:cNvPr id="4" name="Grafiek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7958913"/>
              </p:ext>
            </p:extLst>
          </p:nvPr>
        </p:nvGraphicFramePr>
        <p:xfrm>
          <a:off x="899592" y="1484784"/>
          <a:ext cx="6192688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Afgeronde rechthoek 2"/>
          <p:cNvSpPr/>
          <p:nvPr/>
        </p:nvSpPr>
        <p:spPr>
          <a:xfrm>
            <a:off x="4283968" y="4653136"/>
            <a:ext cx="792088" cy="136815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4441273" y="6091789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n=9          n=2       n=1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5758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3" name="Tijdelijke aanduiding voor inhoud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52" y="116632"/>
            <a:ext cx="8064896" cy="6048672"/>
          </a:xfrm>
        </p:spPr>
      </p:pic>
      <p:sp>
        <p:nvSpPr>
          <p:cNvPr id="5" name="Tekstvak 4"/>
          <p:cNvSpPr txBox="1"/>
          <p:nvPr/>
        </p:nvSpPr>
        <p:spPr>
          <a:xfrm>
            <a:off x="4139952" y="5661248"/>
            <a:ext cx="18085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Century Gothic" panose="020B0502020202020204" pitchFamily="34" charset="0"/>
                <a:cs typeface="Aharoni" panose="02010803020104030203" pitchFamily="2" charset="-79"/>
              </a:rPr>
              <a:t>Annieck</a:t>
            </a:r>
            <a:r>
              <a:rPr lang="en-US" b="1" dirty="0" smtClean="0">
                <a:latin typeface="Century Gothic" panose="020B0502020202020204" pitchFamily="34" charset="0"/>
                <a:cs typeface="Aharoni" panose="02010803020104030203" pitchFamily="2" charset="-79"/>
              </a:rPr>
              <a:t> </a:t>
            </a:r>
          </a:p>
          <a:p>
            <a:r>
              <a:rPr lang="en-US" b="1" dirty="0" smtClean="0">
                <a:latin typeface="Century Gothic" panose="020B0502020202020204" pitchFamily="34" charset="0"/>
                <a:cs typeface="Aharoni" panose="02010803020104030203" pitchFamily="2" charset="-79"/>
              </a:rPr>
              <a:t>van den </a:t>
            </a:r>
            <a:r>
              <a:rPr lang="en-US" b="1" dirty="0" err="1" smtClean="0">
                <a:latin typeface="Century Gothic" panose="020B0502020202020204" pitchFamily="34" charset="0"/>
                <a:cs typeface="Aharoni" panose="02010803020104030203" pitchFamily="2" charset="-79"/>
              </a:rPr>
              <a:t>Broek</a:t>
            </a:r>
            <a:endParaRPr lang="nl-NL" b="1" dirty="0">
              <a:latin typeface="Century Gothic" panose="020B0502020202020204" pitchFamily="34" charset="0"/>
              <a:cs typeface="Aharoni" panose="02010803020104030203" pitchFamily="2" charset="-79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1827829" y="6098610"/>
            <a:ext cx="2278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Century Gothic" panose="020B0502020202020204" pitchFamily="34" charset="0"/>
              </a:rPr>
              <a:t>Beppie</a:t>
            </a:r>
            <a:r>
              <a:rPr lang="en-US" b="1" dirty="0" smtClean="0">
                <a:latin typeface="Century Gothic" panose="020B0502020202020204" pitchFamily="34" charset="0"/>
              </a:rPr>
              <a:t> </a:t>
            </a:r>
          </a:p>
          <a:p>
            <a:r>
              <a:rPr lang="en-US" b="1" dirty="0" smtClean="0">
                <a:latin typeface="Century Gothic" panose="020B0502020202020204" pitchFamily="34" charset="0"/>
              </a:rPr>
              <a:t>van den </a:t>
            </a:r>
            <a:r>
              <a:rPr lang="en-US" b="1" dirty="0" err="1" smtClean="0">
                <a:latin typeface="Century Gothic" panose="020B0502020202020204" pitchFamily="34" charset="0"/>
              </a:rPr>
              <a:t>Bogaerde</a:t>
            </a:r>
            <a:endParaRPr lang="nl-NL" b="1" dirty="0">
              <a:latin typeface="Century Gothic" panose="020B0502020202020204" pitchFamily="34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334202" y="5682394"/>
            <a:ext cx="10438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entury Gothic" panose="020B0502020202020204" pitchFamily="34" charset="0"/>
              </a:rPr>
              <a:t>Eveline </a:t>
            </a:r>
          </a:p>
          <a:p>
            <a:r>
              <a:rPr lang="en-US" b="1" dirty="0" smtClean="0">
                <a:latin typeface="Century Gothic" panose="020B0502020202020204" pitchFamily="34" charset="0"/>
              </a:rPr>
              <a:t>Boers</a:t>
            </a:r>
            <a:endParaRPr lang="nl-NL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55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to do!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Increase inter-rater reliability </a:t>
            </a:r>
            <a:r>
              <a:rPr lang="en-US" dirty="0" smtClean="0"/>
              <a:t>NFA (85-90%)</a:t>
            </a:r>
            <a:endParaRPr lang="en-US" dirty="0" smtClean="0"/>
          </a:p>
          <a:p>
            <a:r>
              <a:rPr lang="en-US" dirty="0" smtClean="0"/>
              <a:t>Raise levels of </a:t>
            </a:r>
            <a:r>
              <a:rPr lang="en-US" dirty="0" smtClean="0"/>
              <a:t>students (cohort-study)</a:t>
            </a:r>
            <a:endParaRPr lang="en-US" dirty="0" smtClean="0"/>
          </a:p>
          <a:p>
            <a:r>
              <a:rPr lang="en-US" dirty="0" smtClean="0"/>
              <a:t>Develop summative production tests in addition to </a:t>
            </a:r>
            <a:r>
              <a:rPr lang="en-US" dirty="0" smtClean="0"/>
              <a:t>test-battery</a:t>
            </a:r>
          </a:p>
          <a:p>
            <a:r>
              <a:rPr lang="en-GB" dirty="0"/>
              <a:t>increase feedback/formative testing </a:t>
            </a:r>
            <a:endParaRPr lang="en-GB" dirty="0" smtClean="0"/>
          </a:p>
          <a:p>
            <a:r>
              <a:rPr lang="en-GB" dirty="0" smtClean="0"/>
              <a:t>encourage </a:t>
            </a:r>
            <a:r>
              <a:rPr lang="en-GB" dirty="0"/>
              <a:t>use of self- and peer-assessment through portfolio</a:t>
            </a:r>
            <a:endParaRPr lang="en-US" dirty="0" smtClean="0"/>
          </a:p>
          <a:p>
            <a:r>
              <a:rPr lang="en-US" dirty="0" smtClean="0"/>
              <a:t>Manage workload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6605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988840"/>
            <a:ext cx="4381458" cy="26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4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Acknowledgments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Karin </a:t>
            </a:r>
            <a:r>
              <a:rPr lang="en-US" dirty="0" err="1" smtClean="0"/>
              <a:t>Vinke</a:t>
            </a:r>
            <a:r>
              <a:rPr lang="en-US" dirty="0" smtClean="0"/>
              <a:t> – NFA-candidate</a:t>
            </a:r>
          </a:p>
          <a:p>
            <a:pPr marL="0" indent="0">
              <a:buNone/>
            </a:pPr>
            <a:r>
              <a:rPr lang="en-US" dirty="0" err="1" smtClean="0"/>
              <a:t>Marte</a:t>
            </a:r>
            <a:r>
              <a:rPr lang="en-US" dirty="0" smtClean="0"/>
              <a:t> </a:t>
            </a:r>
            <a:r>
              <a:rPr lang="en-US" dirty="0" err="1" smtClean="0"/>
              <a:t>Bol</a:t>
            </a:r>
            <a:r>
              <a:rPr lang="en-US" dirty="0" smtClean="0"/>
              <a:t> </a:t>
            </a:r>
            <a:r>
              <a:rPr lang="en-US" dirty="0" err="1" smtClean="0"/>
              <a:t>Raap</a:t>
            </a:r>
            <a:r>
              <a:rPr lang="en-US" dirty="0" smtClean="0"/>
              <a:t> </a:t>
            </a:r>
            <a:r>
              <a:rPr lang="en-US" dirty="0" smtClean="0"/>
              <a:t>– </a:t>
            </a:r>
            <a:r>
              <a:rPr lang="en-US" dirty="0" smtClean="0"/>
              <a:t>NFA-interviewer</a:t>
            </a:r>
          </a:p>
          <a:p>
            <a:pPr marL="0" indent="0">
              <a:buNone/>
            </a:pPr>
            <a:r>
              <a:rPr lang="en-US" dirty="0" err="1" smtClean="0"/>
              <a:t>Geoffry</a:t>
            </a:r>
            <a:r>
              <a:rPr lang="en-US" dirty="0" smtClean="0"/>
              <a:t> S. Poor - SLPI/NFA-trainer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6690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Drawings by Eveline Boers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All illustrations were composed by Eveline Boers</a:t>
            </a:r>
            <a:r>
              <a:rPr lang="en-US" dirty="0"/>
              <a:t>;</a:t>
            </a:r>
            <a:r>
              <a:rPr lang="en-US" dirty="0" smtClean="0"/>
              <a:t> icons: </a:t>
            </a:r>
            <a:r>
              <a:rPr lang="en-US" dirty="0" smtClean="0"/>
              <a:t>123RF.com</a:t>
            </a:r>
          </a:p>
          <a:p>
            <a:pPr marL="0" indent="0">
              <a:buNone/>
            </a:pPr>
            <a:r>
              <a:rPr lang="en-US" dirty="0" err="1" smtClean="0"/>
              <a:t>Questionmark</a:t>
            </a:r>
            <a:r>
              <a:rPr lang="en-US" dirty="0" smtClean="0"/>
              <a:t>: 123RF.com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98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1374698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97" y="1916832"/>
            <a:ext cx="139065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452276" y="3284984"/>
            <a:ext cx="13982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400 students</a:t>
            </a:r>
          </a:p>
          <a:p>
            <a:endParaRPr lang="en-US" dirty="0" smtClean="0"/>
          </a:p>
          <a:p>
            <a:endParaRPr lang="nl-NL" dirty="0"/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97" y="5170735"/>
            <a:ext cx="1572458" cy="1280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633900" y="6331582"/>
            <a:ext cx="1398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100 students</a:t>
            </a:r>
            <a:endParaRPr lang="nl-NL" dirty="0"/>
          </a:p>
        </p:txBody>
      </p:sp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472" y="980728"/>
            <a:ext cx="1659040" cy="1347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472" y="2282813"/>
            <a:ext cx="1686297" cy="1369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267" y="5106158"/>
            <a:ext cx="1736722" cy="14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471" y="3651962"/>
            <a:ext cx="1686297" cy="1369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kstvak 9"/>
          <p:cNvSpPr txBox="1"/>
          <p:nvPr/>
        </p:nvSpPr>
        <p:spPr>
          <a:xfrm>
            <a:off x="4257523" y="1449009"/>
            <a:ext cx="340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Bachelor Interpreter NGT (4 years)</a:t>
            </a:r>
            <a:endParaRPr lang="nl-NL" dirty="0"/>
          </a:p>
        </p:txBody>
      </p:sp>
      <p:sp>
        <p:nvSpPr>
          <p:cNvPr id="24" name="Tekstvak 23"/>
          <p:cNvSpPr txBox="1"/>
          <p:nvPr/>
        </p:nvSpPr>
        <p:spPr>
          <a:xfrm>
            <a:off x="4257523" y="2762975"/>
            <a:ext cx="3112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Bachelor Teacher NGT (4 years)</a:t>
            </a:r>
            <a:endParaRPr lang="nl-NL" dirty="0"/>
          </a:p>
        </p:txBody>
      </p:sp>
      <p:sp>
        <p:nvSpPr>
          <p:cNvPr id="25" name="Tekstvak 24"/>
          <p:cNvSpPr txBox="1"/>
          <p:nvPr/>
        </p:nvSpPr>
        <p:spPr>
          <a:xfrm>
            <a:off x="4089181" y="4132124"/>
            <a:ext cx="5071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Associate Degree speech to text captioning (2 years)</a:t>
            </a:r>
            <a:endParaRPr lang="nl-NL" dirty="0"/>
          </a:p>
        </p:txBody>
      </p:sp>
      <p:sp>
        <p:nvSpPr>
          <p:cNvPr id="11" name="Tekstvak 10"/>
          <p:cNvSpPr txBox="1"/>
          <p:nvPr/>
        </p:nvSpPr>
        <p:spPr>
          <a:xfrm>
            <a:off x="4355976" y="5780405"/>
            <a:ext cx="3738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Minor Deaf Culture &amp; NGT (6 months)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232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2747492" cy="19326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01" y="2420888"/>
            <a:ext cx="7560840" cy="3928189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011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1" name="Tijdelijke aanduiding voor inhoud 10"/>
          <p:cNvSpPr>
            <a:spLocks noGrp="1"/>
          </p:cNvSpPr>
          <p:nvPr>
            <p:ph idx="1"/>
          </p:nvPr>
        </p:nvSpPr>
        <p:spPr>
          <a:xfrm>
            <a:off x="467544" y="1600200"/>
            <a:ext cx="8219256" cy="4525963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15" y="1412776"/>
            <a:ext cx="8038907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373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3425999" cy="1905075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8" name="Picture 4" descr="Twee mensen die de Nederlandse Gebarentaal uitvoer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9" y="404664"/>
            <a:ext cx="2592288" cy="1941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284984"/>
            <a:ext cx="1012950" cy="124207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</p:pic>
      <p:pic>
        <p:nvPicPr>
          <p:cNvPr id="6150" name="Picture 6" descr="NTID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9" y="4725145"/>
            <a:ext cx="1582208" cy="1095376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8" descr="data:image/jpeg;base64,/9j/4AAQSkZJRgABAQAAAQABAAD/2wCEAAkGBxQTEhUUExQWFRUXFx0aGRgXGBoWGxwXFxQXGBYcGBYYHSggGRolHxYUITIhJSkrLi4uFx8zODMsNygtLisBCgoKDg0OGhAQGywkICQsLDQvLCwsLDQsLCw0LCwsLCwsLCwsLCwsLCwsLCwsLCwsLCwsLCwsLCwsLCwsLCwsLP/AABEIALsAfAMBIgACEQEDEQH/xAAbAAADAAMBAQAAAAAAAAAAAAAEBQYCAwcAAf/EAEAQAAECAwYDBQYGAAMJAQAAAAECEQADIQQFEjFBUWFxgQYTIpGhMkJSscHxI2KC0eHwBxVyFiQzkqKys8LSFP/EABoBAAMBAQEBAAAAAAAAAAAAAAIDBAEABQb/xAAlEQACAgICAQQCAwAAAAAAAAAAAQIRAyESMUEEEzJRIpEFQrH/2gAMAwEAAhEDEQA/AIGPkeMfIlHnjHozCCTQExn/APnUMwW5PGNpG0aWj6YJEihUnIZ6NWn7QXY7qWsJZ2Ow4kHNoxzSNUWKo+vD9XZ8kFuQpSu5D5bxlZ+ys6YpglvDUsyRSlfpxgfeh9m+3InY9Da3dnLRKDqluN0HF5tCpSWzpw1g4yjLpguLXZ8j5H0x8jTD0fY+R6OOPoj7GMejTDd3RodDv6wyu660lQ71TJOornxgiw3WZwqGCKFbgAPUsSGfhDGXdHdp9oF3qC3kK1pnEmbOlpPZTixN7rQVZ7hkhRSSfCapJ22OsbZl22ZmGIl9CaPBd3XVMnYVTFFIAHMt73DnDSYJUoBKEgrOQFSeukebLJK/kyxRVdExZ7uSk4pjKCTQMATzeGVgtaMRKmQkUAAIJemZ55w4/wAqGArmMVEZgOw2SPrE7abnSFEoWqucuaGChqArMc6w2/c7Yv4lTZZ6ZgoAlAz6aDcnePXjeSGCUZZBt3Y/fhEN/mSpfeIcuQGfMAZpbRvVoAl3kuYgM4XLVVOpTqw1pWOWCX2byR0WVaZYSwzNHdss+kKr/wCz8qakrSK/EkZ/p1+cSibYygQcQJ3ycv5GKixTlZpJqMj9OEErxuzJR5Ig7ZdS0LwFJY+yoeydNcjuICVIIfIkZtWOqz7vlrSSvxDMpbEQdwfOJy9Oz1mBZFoEpQLhKx/7O7HrFkPUX2SyxV0REehpfV19yXxIIVlhViJ3LNQcYVvFEZJq0JaadM+x5o9HngjCkv8At3dMkTGw5JSCAA2Te9z1jX2csiZisTEJNSNkv81ZU0fhBF29mJk095PIR8IfHXcjNbPlQEjOH0uyy5YEtKnbMCqiTmVka0FOEeRPLGMeMds9NQbdvoKXeC1umWz6bOKPyGg4QXYrvErxLOJZDqJzb4RsCWeMZCkygCRUkJQni7B+WceXMKsTlyR81ERFe6Q5rQVa1ujGp1HQDLoImP8AaRCcUlSSx0JcBQD02MUl9nDJIBZRDDgAHJ9DHPbpuQqXiLlya/xF2HGkm2Ib5NJDSx3WJ9QSC9ODZN0hrI7JAkHXhSHPZ+7sAoMooUobhHOTvTG8UiOmdjEKFT1yPnCadc1osZKkKK0DIVBbnVvKOmN9o8qSCGz4R1sF0Rty3+Fsopc5KyCgdQpGX6hQxne1xomkK8STps3PQebQRfPZ0OZiPCrhrGi6rwUgBC6oyCsyk7KHw8YzlKPQEoRewM3AoEqQgTFgYUGYAiVLDNiUVVWRUtk5eJi9blSQTLnInTEDxiUhSgSM/EkYcQrQDJo6NPnJo4Sp8nAIicvy97TKDEhKFKCUpljACwJcrzDlh0h2LJK6EThE50A4PD7R8gieFrUSQcRLqpV9ucaFNHoJktHRbytmD8NKmb2lDNR1A4cIwsgCKn2vh2fVX5jtpCiTNJWe7BWqpKtidcWSODV4xsQVCgIKjk2T7jcB89Y8T26R63Kwu8rf7+iaBviJ04kvBt124GYgHUlHV8SR/d4mLxtYcNVMuifzTSM+SRXyjZMmd2iUfzCvFmeD9nSAc/Be3/LdMs6Ox60/eALDKD9YYS54nSRxHqPtGiwpckneGctHYlVjuyNBKIClHbL+IJSnWOjGwpM3hUbpUCgwShRhkUKkzJct4k7/ALH3S+8bwKorg+R5aeUVilAQHbFy5iShVQaHXy4xkuPRiTJsIJDA6OBw0IO8etIUpIqUlmIORA1A+IZtrH2woUjwK9pDprqBl5hjBCVggFmrlmxzptCU+LOasgL8tgE1ScKTRsbYVmgeqcnHo0TkxIBIcx0K+7rUSV92Joz8JZY/+hwaIefYziNRv4iElzm6TkY9DBNNUiXJFrZYWlqIQjG3uA4ZY/1b/KNMyyLIITVSqKWMgPhTsOPGHNnsuMlKfChPtEBzyHE9Y9ft5IsyGIAUBRD4gP8AVljUeNBxjyo23o9F0idNxF0OQ5OFD0TU+6M1AVJbYuRHztRLZcuUmuFub0Z/Q9YbdkHnTZlpnF8KaPpTJzo3ACsY2ux1XPVmqrnjl+/7Q/m1LfgXS8GVxWxgUvQH+/KHVlmesTd3pYHn/ekOJC/OMURlooJE6mYFYKlzf7+0JpCwWLf3WGdnVtrpDFIBoJmKo+2fI5H5QRKXAkubR6NlXUZERslJIdGYIdCtxseIyhiVi5OkD3jb0p8IdSjtG6z2tEpIxjx66twYQrvyeLNKMwB1khKQfiV9AxPSJi67baLTO7kTlSAT7SU4ypjqrJILbQ7Hidip5FWyzvRCZgExPIng9PL6wqMhaFYkmuo0PHCd+GRjK5rtmybWtE2eZwweEECj+07cKV+sbrYkyV92pihVZZ2APsvwifNCnYUHZpmzApJJSzagsUvuciOPnEhfFqT3n4kuXMU3tLQcTAkVY8NYskrS9Qx0JqC+b8N4lr6spE0gIJDfEzZ0rmNjs0ZhkrMyRY9l2wAAOwDqO5SgOOQJ84iL4WpR7xRTiUSUglg5zJfOtBB95WooBBNVEI+qjAF8pCqZhLDosApPQiOxQ40HKVlV2GlDuFILE43PzAPygS/7WVzSj3EUA3UPaUeL6cIC7HW3xYCfExruAXbpWGl+WFyZycn/ABBso0CuRoOfOFKLjkdjU00gWybQxk0P9pCSROZW2nnrDNDKbMD5wTuw0lQci3JQcwecbpV+FxgECpsskVVlkP4GsDzbxloISnu3OhXWhbIAtmIbDG3sVKa6Y7tNtCVljRdW2JFW6v5w1ue0BacJq1R5RBXzbAoBkKSRqKj/AJhQwT2bvkpIBPWDacXYKXJUNe3qMQSC4CXLjPEoMPIPE/2dss1MwKSrC5BITUqIGEYsQZAbTOOhWizonpCs9erQELsKKpIbyhiyPwL9uL+QxsshKElSi5NVHUk55xhedm76UR72aeCgKAfKNUtO8MpSXTAyfINR4qyVu9feBLht/wBNDGgALq4FSKj4VFI+UEXg8iYonIkqS35wAfWIuz35OloAShSyXUogE1UolubYfOFRx3Yuc+Jhf4eZKOiUrPNQDvCa7phmpKSfFgwnjqg/MRVzrEpacKknEH0+IaGIxNiXItEpnbEHJoWoCDG4ZJxrygsialZnZrUpCkTQWIGInZQICuhbLjHTrltaJicRAYhlJ5iqVcCMjy2jmVsl0CHr3pfgDUA9Higue1lC3TyIORS+R8oOaXyOW9BN6WPupxRmAQU/6Tvxj6i0s+gAry1jfeswKmJVVimu4LmnNoCtFlFaqZX5eOo6QqOyhOkJrdeipimJIDsGNAM2fTc7mkU/YW2yJeMTaEh1ApCgkgsGVmoqBHh4wjs9yKJUaFKiSxqzl2I3ilue7pUpituTj/tEWrJFKkRTxTm7YTabMk/iAYQKhHs55Yt99oQ2iTgL/mfzrFhaVJWKCnzhFa7NjKtP4ifJJFOOLHfZy8tOEUoYtXOIK7FJTQF+UVNgtgLCJoSp0Uzx8lYTbJqElnb++sZWK2DJwY3WqQFJwqAO0KDdC0qeUtxsrTqIpprZNcapsw7bOLOqYliUMr9L1+hjmpv+d7pwjYDXmekdKtKzMsk7EAHlqDvQNmDsQ0cinWplEJUWejDTSDxxUvBPmuLGxts5JQUrUHzDlqUy2y8422mb3juGKfGltcJdaTuMiOcZzpISMIdSiD5qZmagFBA0+YErQB8Tk6MlJcD8tDzMTxpvQ96Qvt8kpWVGqVKEwEZEJBBHR8uEFyZmEgamp6lvkPWAbrvI4cJHg2PuqAY8qekH2yRiSmah2DJUNQRoeQb03hzvpgRW7GSJr1BPSv2gqXPcEZJSH5q47t9YVWZdBBAD+TeahCGqLOIzkAPWpyr5w1sdnQGIETsonGo7K+gIhxZLTxjm2jeI+WgBO0S17Wsd6lOQOfFoqLMQoV6xMXtKQtRpkf7WCQu6dG2ZOlAeFOEjb6xtum8vEwI84XJuxCwMTkcTSHl3GRITpi0AAJ6AVMdGCClk8JFVYpxUkP03aMlzhiZNSM+A3iYF9FaiECuz67FQy5CsOrmsi0uqYXUoaUA1YCKBM8DjFyl+gS2lrHalGjiYT6xxglHE8ftHZO2h7qw2ojJQp+sgH6xxWDwL8SLM/wAtFbNtKQk4ASo8MPqaud40zpYXLcMFEM+g4P0Z+MaJ8ouC5KVZHY+8DyzgiwJ/BNGdYb6+giRLjssk7JxMspcEM5duIy5D94aXRbiglKgSk58Rp1EDWtBAJ2byc+karJeKff8ADzy84c7kjo8U9jlCcNAQRpy0gqUWaFneOwl1G+jbwdZ1ORCZIpTNwmeJXMfL+IPskwkwsymP/aGGN3zEgkHoerj9oBhDmZPIASCxIcn8tfnCK22tAVQuQfdBVXpFYmWiakM2IpaurH94nZ0sV0rUcdYNE1tsUqvKar2EFOjqp0aNtiskxSgVnpl94MMgjSDrJIyJg+X0NjPiObrs2ABgE0zzMUtmqHMJLAoU12hzJhilZNkk5O2S3+Ks/DYsPxzUDoMSj8o5BHUP8ZT+BZd+9V/4q/TzjlrxRjX4kWR7KyTKwpW+SwCSaJCmyS+er8I3pLgJGg/6lBvT6wkk3m2HESaByWL18Tb/AMQysJcqWPZKkBPJJJPX94hlB3sui01aBpiaeLL2TwhJeNhKC4qDFKpAW75EwKsUKfaG37HeChNpnSjaArime7tly2huZTFxEytQlKC0F0v9wdjFdY5oWkEZEUjcqp2HjdqvoHExzBUtVYxnWEGozgcpWk1rCtMdy+x3KtS0gYTUVD/IxqttqxlynAo56jmDAMi0NvG2ZageccZJXsLkTjSDEToTS5zQfZbQ5Az5VjgeI6sc/DWHtltQIfKmekKLBYJij7IA3VT0h/ZbtQEsfG4YuKMRUNDYWJyOKOTf4jdok2qchEsgy5IUMQyUtRGIjcAAB+cSYMW3avsAqS67K65dfw81J4J+IcM6RD+nA0I5g5GLYOLWjz53ezxmHM/3nsIcyrWMKQlVAKBm8RzPyAhAoxss7EspWEb8OHGAlBMbCbWinVbUpkpLiqiznNKUs/VRPlCmXebGtQ+mnEGNFsxL8TYEJDJB0SMhzzPMwAVp+KFxxxHt5Ek6/fkZ21ScTUZdRtuk+cEdmbwIPdq5j6iEVjkmbMwILDMnYcBFHJsAQUtUklyeUbkUYx4vsHFOTnyXRWyC8ZzrISKH0BhbY52hzh7Yzi5RA9FzX0K5VlW5Yg/oP2gmXdxPtFKRy+UVtgsbgOKbZ/eF98WcJXlTSCp1YtTt0KpdgQ7AYuJp6CKO7LOmWmgD7sIVWccIbSV5PSOiZNvoZSBBkmA5ZpBUhUURJpmm2poDsofNvrCy33FZ5qyqZJlqVqSmsNbYr2RuoelY0rVWAnp6NjtbOJy7iSMyVRnKu+WnJNdzDSYIHXAe7J9s+uj/AB/p8fxihRfbmWptIk3i4nJBBBiLnJZR6xb6Z6aPnv5zFxnGX2v8GnZX/iq5RXpk4iN9Oeg65eURfZ4/7wji7xczRSFep1Mh9N8DAj0g27baxY5wG/qAepFYxJYgjeJmrRXCXg6LcloxNBt7WTEH2ib7PzC4rFio+EQcNxoTkXGWib7oJjK7xiXGduGcYdnPaVAeUg/6tjuYABxjyJ4ALn7QJaZhc1haZhKzXIUhkp0KULHEycxdWbMBqHqSeOUBrtwfOAk/WCMAiec2xsYJH//Z"/>
          <p:cNvSpPr>
            <a:spLocks noChangeAspect="1" noChangeArrowheads="1"/>
          </p:cNvSpPr>
          <p:nvPr/>
        </p:nvSpPr>
        <p:spPr bwMode="auto">
          <a:xfrm>
            <a:off x="1016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284984"/>
            <a:ext cx="823619" cy="1242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1" descr="https://encrypted-tbn0.gstatic.com/images?q=tbn:ANd9GcSarQoDoYYwuNayglA48VOoKgBAnsZtnRPTXRaZJD82aSaY-3am4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725145"/>
            <a:ext cx="819150" cy="109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60" y="3212974"/>
            <a:ext cx="2725257" cy="2790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IJL-RECHTS 5"/>
          <p:cNvSpPr/>
          <p:nvPr/>
        </p:nvSpPr>
        <p:spPr>
          <a:xfrm>
            <a:off x="3138653" y="4413373"/>
            <a:ext cx="569251" cy="389459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PIJL-RECHTS 13"/>
          <p:cNvSpPr/>
          <p:nvPr/>
        </p:nvSpPr>
        <p:spPr>
          <a:xfrm>
            <a:off x="6588224" y="4413371"/>
            <a:ext cx="569251" cy="389459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7475" y="3734966"/>
            <a:ext cx="1749317" cy="1980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97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jfhoek 1"/>
          <p:cNvSpPr/>
          <p:nvPr/>
        </p:nvSpPr>
        <p:spPr>
          <a:xfrm>
            <a:off x="5289363" y="1330001"/>
            <a:ext cx="1584176" cy="504056"/>
          </a:xfrm>
          <a:prstGeom prst="homePlat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" name="Vijfhoek 2"/>
          <p:cNvSpPr/>
          <p:nvPr/>
        </p:nvSpPr>
        <p:spPr>
          <a:xfrm>
            <a:off x="3993219" y="1330001"/>
            <a:ext cx="1584176" cy="504056"/>
          </a:xfrm>
          <a:prstGeom prst="homePlat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4" name="Vijfhoek 3"/>
          <p:cNvSpPr/>
          <p:nvPr/>
        </p:nvSpPr>
        <p:spPr>
          <a:xfrm>
            <a:off x="2769083" y="1330001"/>
            <a:ext cx="1584176" cy="504056"/>
          </a:xfrm>
          <a:prstGeom prst="homePlat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Vijfhoek 4"/>
          <p:cNvSpPr/>
          <p:nvPr/>
        </p:nvSpPr>
        <p:spPr>
          <a:xfrm>
            <a:off x="1472939" y="1330001"/>
            <a:ext cx="1584176" cy="504056"/>
          </a:xfrm>
          <a:prstGeom prst="homePlat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Vijfhoek 5"/>
          <p:cNvSpPr/>
          <p:nvPr/>
        </p:nvSpPr>
        <p:spPr>
          <a:xfrm>
            <a:off x="226768" y="1330001"/>
            <a:ext cx="1584176" cy="504056"/>
          </a:xfrm>
          <a:prstGeom prst="homePlat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nl-NL" dirty="0"/>
          </a:p>
        </p:txBody>
      </p:sp>
      <p:sp>
        <p:nvSpPr>
          <p:cNvPr id="7" name="Tekstvak 6"/>
          <p:cNvSpPr txBox="1"/>
          <p:nvPr/>
        </p:nvSpPr>
        <p:spPr>
          <a:xfrm>
            <a:off x="225611" y="1443529"/>
            <a:ext cx="15041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</a:t>
            </a:r>
            <a:r>
              <a:rPr lang="en-US" sz="1200" dirty="0" smtClean="0"/>
              <a:t>daption SLPI =&gt; NFA</a:t>
            </a:r>
            <a:endParaRPr lang="nl-NL" sz="1200" dirty="0"/>
          </a:p>
        </p:txBody>
      </p:sp>
      <p:sp>
        <p:nvSpPr>
          <p:cNvPr id="8" name="Tekstvak 7"/>
          <p:cNvSpPr txBox="1"/>
          <p:nvPr/>
        </p:nvSpPr>
        <p:spPr>
          <a:xfrm>
            <a:off x="1797872" y="1443528"/>
            <a:ext cx="12058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t</a:t>
            </a:r>
            <a:r>
              <a:rPr lang="en-US" sz="1200" dirty="0" smtClean="0"/>
              <a:t>raining (dec 11)</a:t>
            </a:r>
            <a:endParaRPr lang="nl-NL" sz="1200" dirty="0"/>
          </a:p>
        </p:txBody>
      </p:sp>
      <p:sp>
        <p:nvSpPr>
          <p:cNvPr id="9" name="Tekstvak 8"/>
          <p:cNvSpPr txBox="1"/>
          <p:nvPr/>
        </p:nvSpPr>
        <p:spPr>
          <a:xfrm>
            <a:off x="4319144" y="1438771"/>
            <a:ext cx="12516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t</a:t>
            </a:r>
            <a:r>
              <a:rPr lang="en-US" sz="1200" dirty="0" smtClean="0"/>
              <a:t>raining (sept 12)</a:t>
            </a:r>
            <a:endParaRPr lang="nl-NL" sz="1200" dirty="0"/>
          </a:p>
        </p:txBody>
      </p:sp>
      <p:sp>
        <p:nvSpPr>
          <p:cNvPr id="10" name="Tekstvak 9"/>
          <p:cNvSpPr txBox="1"/>
          <p:nvPr/>
        </p:nvSpPr>
        <p:spPr>
          <a:xfrm>
            <a:off x="3057115" y="1351196"/>
            <a:ext cx="11074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familiarization</a:t>
            </a:r>
          </a:p>
          <a:p>
            <a:r>
              <a:rPr lang="en-US" sz="1200" dirty="0" smtClean="0"/>
              <a:t>intern training</a:t>
            </a:r>
            <a:endParaRPr lang="nl-NL" sz="1200" dirty="0"/>
          </a:p>
        </p:txBody>
      </p:sp>
      <p:sp>
        <p:nvSpPr>
          <p:cNvPr id="12" name="Tekstvak 11"/>
          <p:cNvSpPr txBox="1"/>
          <p:nvPr/>
        </p:nvSpPr>
        <p:spPr>
          <a:xfrm>
            <a:off x="3111246" y="1957693"/>
            <a:ext cx="21691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n = 18 (4</a:t>
            </a:r>
            <a:r>
              <a:rPr lang="en-US" sz="1200" baseline="30000" dirty="0" smtClean="0"/>
              <a:t>th</a:t>
            </a:r>
            <a:r>
              <a:rPr lang="en-US" sz="1200" dirty="0" smtClean="0"/>
              <a:t> year students) </a:t>
            </a:r>
          </a:p>
          <a:p>
            <a:r>
              <a:rPr lang="en-US" sz="1200" dirty="0"/>
              <a:t>n</a:t>
            </a:r>
            <a:r>
              <a:rPr lang="en-US" sz="1200" dirty="0" smtClean="0"/>
              <a:t> = 13 (teachers </a:t>
            </a:r>
            <a:r>
              <a:rPr lang="en-US" sz="1200" dirty="0"/>
              <a:t>Deaf school </a:t>
            </a:r>
            <a:r>
              <a:rPr lang="en-US" sz="1200" dirty="0" smtClean="0"/>
              <a:t>)</a:t>
            </a:r>
          </a:p>
          <a:p>
            <a:r>
              <a:rPr lang="en-US" sz="1200" dirty="0"/>
              <a:t>n</a:t>
            </a:r>
            <a:r>
              <a:rPr lang="en-US" sz="1200" dirty="0" smtClean="0"/>
              <a:t> = 23 (parents of deaf children)</a:t>
            </a:r>
            <a:endParaRPr lang="nl-NL" sz="1200" dirty="0"/>
          </a:p>
        </p:txBody>
      </p:sp>
      <p:sp>
        <p:nvSpPr>
          <p:cNvPr id="11" name="Tekstvak 10"/>
          <p:cNvSpPr txBox="1"/>
          <p:nvPr/>
        </p:nvSpPr>
        <p:spPr>
          <a:xfrm>
            <a:off x="5577395" y="1351196"/>
            <a:ext cx="11074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familiarization</a:t>
            </a:r>
          </a:p>
          <a:p>
            <a:r>
              <a:rPr lang="en-US" sz="1200" dirty="0" smtClean="0"/>
              <a:t>intern training</a:t>
            </a:r>
            <a:endParaRPr lang="nl-NL" sz="1200" dirty="0"/>
          </a:p>
        </p:txBody>
      </p:sp>
      <p:sp>
        <p:nvSpPr>
          <p:cNvPr id="14" name="Vijfhoek 13"/>
          <p:cNvSpPr/>
          <p:nvPr/>
        </p:nvSpPr>
        <p:spPr>
          <a:xfrm>
            <a:off x="6948264" y="1325242"/>
            <a:ext cx="1584176" cy="504056"/>
          </a:xfrm>
          <a:prstGeom prst="homePlat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3" name="Tekstvak 12"/>
          <p:cNvSpPr txBox="1"/>
          <p:nvPr/>
        </p:nvSpPr>
        <p:spPr>
          <a:xfrm>
            <a:off x="5502670" y="1931299"/>
            <a:ext cx="18850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n=14 (pilot study </a:t>
            </a:r>
          </a:p>
          <a:p>
            <a:r>
              <a:rPr lang="en-US" sz="1200" dirty="0" smtClean="0"/>
              <a:t>1</a:t>
            </a:r>
            <a:r>
              <a:rPr lang="en-US" sz="1200" baseline="30000" dirty="0" smtClean="0"/>
              <a:t>st</a:t>
            </a:r>
            <a:r>
              <a:rPr lang="en-US" sz="1200" dirty="0" smtClean="0"/>
              <a:t> and 3trd year students)</a:t>
            </a:r>
          </a:p>
          <a:p>
            <a:r>
              <a:rPr lang="en-US" sz="1200" dirty="0"/>
              <a:t>n</a:t>
            </a:r>
            <a:r>
              <a:rPr lang="en-US" sz="1200" dirty="0" smtClean="0"/>
              <a:t>= 9 (teachers Deaf school)</a:t>
            </a:r>
          </a:p>
          <a:p>
            <a:endParaRPr lang="en-US" sz="1200" dirty="0"/>
          </a:p>
          <a:p>
            <a:endParaRPr lang="nl-NL" sz="1200" dirty="0"/>
          </a:p>
        </p:txBody>
      </p:sp>
      <p:sp>
        <p:nvSpPr>
          <p:cNvPr id="15" name="Tekstvak 14"/>
          <p:cNvSpPr txBox="1"/>
          <p:nvPr/>
        </p:nvSpPr>
        <p:spPr>
          <a:xfrm>
            <a:off x="7092280" y="1346437"/>
            <a:ext cx="10536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i</a:t>
            </a:r>
            <a:r>
              <a:rPr lang="en-US" sz="1200" dirty="0" smtClean="0"/>
              <a:t>mplementing</a:t>
            </a:r>
          </a:p>
          <a:p>
            <a:r>
              <a:rPr lang="en-US" sz="1200" dirty="0" smtClean="0"/>
              <a:t>NFA</a:t>
            </a:r>
            <a:endParaRPr lang="nl-NL" sz="1200" dirty="0"/>
          </a:p>
        </p:txBody>
      </p:sp>
      <p:sp>
        <p:nvSpPr>
          <p:cNvPr id="17" name="Tekstvak 16"/>
          <p:cNvSpPr txBox="1"/>
          <p:nvPr/>
        </p:nvSpPr>
        <p:spPr>
          <a:xfrm>
            <a:off x="5289363" y="1957693"/>
            <a:ext cx="3722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④</a:t>
            </a:r>
            <a:endParaRPr lang="nl-NL" sz="1100" dirty="0"/>
          </a:p>
        </p:txBody>
      </p:sp>
      <p:sp>
        <p:nvSpPr>
          <p:cNvPr id="18" name="Rechthoek 17"/>
          <p:cNvSpPr/>
          <p:nvPr/>
        </p:nvSpPr>
        <p:spPr>
          <a:xfrm>
            <a:off x="2871006" y="2007072"/>
            <a:ext cx="37221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black"/>
                </a:solidFill>
              </a:rPr>
              <a:t>①</a:t>
            </a:r>
            <a:endParaRPr lang="nl-NL" dirty="0"/>
          </a:p>
        </p:txBody>
      </p:sp>
      <p:sp>
        <p:nvSpPr>
          <p:cNvPr id="19" name="Rechthoek 18"/>
          <p:cNvSpPr/>
          <p:nvPr/>
        </p:nvSpPr>
        <p:spPr>
          <a:xfrm>
            <a:off x="2871006" y="2162131"/>
            <a:ext cx="37221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black"/>
                </a:solidFill>
              </a:rPr>
              <a:t>②</a:t>
            </a:r>
            <a:endParaRPr lang="nl-NL" dirty="0"/>
          </a:p>
        </p:txBody>
      </p:sp>
      <p:sp>
        <p:nvSpPr>
          <p:cNvPr id="20" name="Rechthoek 19"/>
          <p:cNvSpPr/>
          <p:nvPr/>
        </p:nvSpPr>
        <p:spPr>
          <a:xfrm>
            <a:off x="2871006" y="2342414"/>
            <a:ext cx="37221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black"/>
                </a:solidFill>
              </a:rPr>
              <a:t>③</a:t>
            </a:r>
            <a:endParaRPr lang="nl-NL" dirty="0"/>
          </a:p>
        </p:txBody>
      </p:sp>
      <p:sp>
        <p:nvSpPr>
          <p:cNvPr id="21" name="Tekstvak 20"/>
          <p:cNvSpPr txBox="1"/>
          <p:nvPr/>
        </p:nvSpPr>
        <p:spPr>
          <a:xfrm>
            <a:off x="5289363" y="2770072"/>
            <a:ext cx="6303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 smtClean="0"/>
              <a:t>❻ ❼</a:t>
            </a:r>
            <a:endParaRPr lang="nl-NL" sz="1200" dirty="0"/>
          </a:p>
        </p:txBody>
      </p:sp>
      <p:sp>
        <p:nvSpPr>
          <p:cNvPr id="23" name="Tekstvak 22"/>
          <p:cNvSpPr txBox="1"/>
          <p:nvPr/>
        </p:nvSpPr>
        <p:spPr>
          <a:xfrm>
            <a:off x="5910839" y="2770071"/>
            <a:ext cx="19253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i</a:t>
            </a:r>
            <a:r>
              <a:rPr lang="en-US" sz="1200" dirty="0" smtClean="0"/>
              <a:t>nterraterreliability-sessions</a:t>
            </a:r>
            <a:endParaRPr lang="nl-NL" sz="1200" dirty="0"/>
          </a:p>
        </p:txBody>
      </p:sp>
      <p:sp>
        <p:nvSpPr>
          <p:cNvPr id="16" name="Tekstvak 15"/>
          <p:cNvSpPr txBox="1"/>
          <p:nvPr/>
        </p:nvSpPr>
        <p:spPr>
          <a:xfrm>
            <a:off x="5280547" y="2324172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 smtClean="0"/>
              <a:t>⑤</a:t>
            </a:r>
            <a:endParaRPr lang="nl-NL" sz="1200" dirty="0"/>
          </a:p>
        </p:txBody>
      </p:sp>
    </p:spTree>
    <p:extLst>
      <p:ext uri="{BB962C8B-B14F-4D97-AF65-F5344CB8AC3E}">
        <p14:creationId xmlns:p14="http://schemas.microsoft.com/office/powerpoint/2010/main" val="48926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375" y="1403213"/>
            <a:ext cx="7341251" cy="4051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04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19100"/>
            <a:ext cx="84963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241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376</Words>
  <Application>Microsoft Office PowerPoint</Application>
  <PresentationFormat>Diavoorstelling (4:3)</PresentationFormat>
  <Paragraphs>89</Paragraphs>
  <Slides>23</Slides>
  <Notes>2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24" baseType="lpstr">
      <vt:lpstr>Kantoorthema</vt:lpstr>
      <vt:lpstr>The NGT Functional Assessment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Inter-rater reliability</vt:lpstr>
      <vt:lpstr>PowerPoint-presentatie</vt:lpstr>
      <vt:lpstr>Inter-rater reliability</vt:lpstr>
      <vt:lpstr>Work to do!</vt:lpstr>
      <vt:lpstr>PowerPoint-presentatie</vt:lpstr>
      <vt:lpstr>Acknowledgments</vt:lpstr>
      <vt:lpstr>Sources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NGT Functional Assessment</dc:title>
  <dc:creator>Eveline Boers</dc:creator>
  <cp:lastModifiedBy>Eveline Boers</cp:lastModifiedBy>
  <cp:revision>25</cp:revision>
  <dcterms:created xsi:type="dcterms:W3CDTF">2014-09-05T17:39:28Z</dcterms:created>
  <dcterms:modified xsi:type="dcterms:W3CDTF">2014-09-23T08:12:59Z</dcterms:modified>
</cp:coreProperties>
</file>