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67" r:id="rId5"/>
    <p:sldId id="268" r:id="rId6"/>
    <p:sldId id="269" r:id="rId7"/>
    <p:sldId id="265" r:id="rId8"/>
    <p:sldId id="270" r:id="rId9"/>
    <p:sldId id="271" r:id="rId10"/>
    <p:sldId id="266" r:id="rId11"/>
    <p:sldId id="262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4BE23B-EA10-C84D-6726-A6B3F765DA32}" name="Marisa Cavalli" initials="MRC" userId="Marisa Cavall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 autoAdjust="0"/>
    <p:restoredTop sz="93872" autoAdjust="0"/>
  </p:normalViewPr>
  <p:slideViewPr>
    <p:cSldViewPr snapToGrid="0">
      <p:cViewPr varScale="1">
        <p:scale>
          <a:sx n="64" d="100"/>
          <a:sy n="64" d="100"/>
        </p:scale>
        <p:origin x="156" y="5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BB49BF-EE40-A045-8B55-23D8E5013A4F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13DAD83-4BCD-CA43-ABF2-80CE36262F5B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fr-FR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C : </a:t>
          </a:r>
          <a:r>
            <a:rPr lang="fr-FR" sz="1800" b="0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interactions en temps réel sur des sujets complexes. Adaptation du registre et capacité à gérer les implications culturelles et les intentions de communication.</a:t>
          </a:r>
          <a:r>
            <a:rPr lang="es-ES" sz="1800" b="0" i="0" u="none" strike="noStrike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 </a:t>
          </a:r>
        </a:p>
      </dgm:t>
    </dgm:pt>
    <dgm:pt modelId="{351FD6BB-AFA9-414C-AE59-039113837167}" type="parTrans" cxnId="{68318D1D-61C5-3F46-A7D2-761FE3658116}">
      <dgm:prSet/>
      <dgm:spPr/>
      <dgm:t>
        <a:bodyPr/>
        <a:lstStyle/>
        <a:p>
          <a:endParaRPr lang="es-ES"/>
        </a:p>
      </dgm:t>
    </dgm:pt>
    <dgm:pt modelId="{46F08ED8-2180-4741-9792-7668BE516BCA}" type="sibTrans" cxnId="{68318D1D-61C5-3F46-A7D2-761FE3658116}">
      <dgm:prSet/>
      <dgm:spPr/>
      <dgm:t>
        <a:bodyPr/>
        <a:lstStyle/>
        <a:p>
          <a:endParaRPr lang="es-ES"/>
        </a:p>
      </dgm:t>
    </dgm:pt>
    <dgm:pt modelId="{A2C58F71-343B-2B46-A192-12F4D3CA8AAE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dirty="0"/>
        </a:p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</a:t>
          </a:r>
          <a:r>
            <a:rPr lang="es-ES" sz="1800" b="1" i="0" u="none" strike="noStrike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 </a:t>
          </a:r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: </a:t>
          </a:r>
          <a:r>
            <a:rPr lang="en-GB" sz="1800" b="0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interactions réelles avec des discussions impliquant plusieurs participants. Lien entre les contributions des uns et des autres et résolution des problèmes de communication</a:t>
          </a:r>
          <a:r>
            <a:rPr lang="en-GB" sz="1800" b="0" i="0" u="none" strike="noStrike" cap="none" noProof="0" dirty="0">
              <a:blipFill>
                <a:blip xmlns:r="http://schemas.openxmlformats.org/officeDocument/2006/relationships" r:embed="rId2"/>
                <a:tile tx="0" ty="0" sx="100000" sy="100000" flip="none" algn="tl"/>
              </a:blipFill>
              <a:latin typeface="+mj-lt"/>
              <a:ea typeface="Sniglet"/>
              <a:cs typeface="Sniglet"/>
              <a:sym typeface="Sniglet"/>
            </a:rPr>
            <a:t>. </a:t>
          </a:r>
        </a:p>
      </dgm:t>
    </dgm:pt>
    <dgm:pt modelId="{662CA668-8479-3C47-B9E6-6BF5F8C26AA3}" type="parTrans" cxnId="{CB14651D-8983-4542-B2B3-A7500A34E33C}">
      <dgm:prSet/>
      <dgm:spPr/>
      <dgm:t>
        <a:bodyPr/>
        <a:lstStyle/>
        <a:p>
          <a:endParaRPr lang="es-ES"/>
        </a:p>
      </dgm:t>
    </dgm:pt>
    <dgm:pt modelId="{13843D86-2039-0C4B-90B9-66C6EAA8A331}" type="sibTrans" cxnId="{CB14651D-8983-4542-B2B3-A7500A34E33C}">
      <dgm:prSet/>
      <dgm:spPr/>
      <dgm:t>
        <a:bodyPr/>
        <a:lstStyle/>
        <a:p>
          <a:endParaRPr lang="es-ES"/>
        </a:p>
      </dgm:t>
    </dgm:pt>
    <dgm:pt modelId="{B58BCC18-1651-DB4D-A385-49FA950E1886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dirty="0"/>
        </a:p>
        <a:p>
          <a:r>
            <a:rPr lang="fr-FR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A : </a:t>
          </a:r>
          <a:r>
            <a:rPr lang="fr-FR" sz="1800" b="0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communication sociale et personnelle. Interaction consécutive, courts messages ou commentaires</a:t>
          </a:r>
        </a:p>
      </dgm:t>
    </dgm:pt>
    <dgm:pt modelId="{8AD7E81B-29A0-B249-8A27-B90D77EC4CD5}" type="parTrans" cxnId="{38169A40-DC53-0140-940F-10961EFBBBD3}">
      <dgm:prSet/>
      <dgm:spPr/>
      <dgm:t>
        <a:bodyPr/>
        <a:lstStyle/>
        <a:p>
          <a:endParaRPr lang="es-ES"/>
        </a:p>
      </dgm:t>
    </dgm:pt>
    <dgm:pt modelId="{D2D0EB76-D406-A949-AF1A-C27E0F6593A3}" type="sibTrans" cxnId="{38169A40-DC53-0140-940F-10961EFBBBD3}">
      <dgm:prSet/>
      <dgm:spPr/>
      <dgm:t>
        <a:bodyPr/>
        <a:lstStyle/>
        <a:p>
          <a:endParaRPr lang="es-ES"/>
        </a:p>
      </dgm:t>
    </dgm:pt>
    <dgm:pt modelId="{11BDF337-2F6E-3748-A902-75D826115F6C}" type="pres">
      <dgm:prSet presAssocID="{57BB49BF-EE40-A045-8B55-23D8E5013A4F}" presName="Name0" presStyleCnt="0">
        <dgm:presLayoutVars>
          <dgm:dir/>
          <dgm:animLvl val="lvl"/>
          <dgm:resizeHandles val="exact"/>
        </dgm:presLayoutVars>
      </dgm:prSet>
      <dgm:spPr/>
    </dgm:pt>
    <dgm:pt modelId="{2D8DC75E-F79D-8A41-9A5D-E3780ACEE35F}" type="pres">
      <dgm:prSet presAssocID="{B13DAD83-4BCD-CA43-ABF2-80CE36262F5B}" presName="Name8" presStyleCnt="0"/>
      <dgm:spPr/>
    </dgm:pt>
    <dgm:pt modelId="{8A452455-4C09-3848-8893-1AB1E84A72FF}" type="pres">
      <dgm:prSet presAssocID="{B13DAD83-4BCD-CA43-ABF2-80CE36262F5B}" presName="level" presStyleLbl="node1" presStyleIdx="0" presStyleCnt="3">
        <dgm:presLayoutVars>
          <dgm:chMax val="1"/>
          <dgm:bulletEnabled val="1"/>
        </dgm:presLayoutVars>
      </dgm:prSet>
      <dgm:spPr/>
    </dgm:pt>
    <dgm:pt modelId="{ADD83052-03AC-5C45-A813-48CBA3BD42F9}" type="pres">
      <dgm:prSet presAssocID="{B13DAD83-4BCD-CA43-ABF2-80CE36262F5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5AC222-92DB-B447-BA65-D86C1EB6FCEC}" type="pres">
      <dgm:prSet presAssocID="{A2C58F71-343B-2B46-A192-12F4D3CA8AAE}" presName="Name8" presStyleCnt="0"/>
      <dgm:spPr/>
    </dgm:pt>
    <dgm:pt modelId="{441AFA6C-B762-4E43-81C3-83BD0014B9AF}" type="pres">
      <dgm:prSet presAssocID="{A2C58F71-343B-2B46-A192-12F4D3CA8AAE}" presName="level" presStyleLbl="node1" presStyleIdx="1" presStyleCnt="3" custLinFactNeighborY="-5500">
        <dgm:presLayoutVars>
          <dgm:chMax val="1"/>
          <dgm:bulletEnabled val="1"/>
        </dgm:presLayoutVars>
      </dgm:prSet>
      <dgm:spPr/>
    </dgm:pt>
    <dgm:pt modelId="{E2A280CE-DCEC-7944-96D5-C3A356C1B30B}" type="pres">
      <dgm:prSet presAssocID="{A2C58F71-343B-2B46-A192-12F4D3CA8A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86D30AD-1E32-BE4D-BA28-B40993A59427}" type="pres">
      <dgm:prSet presAssocID="{B58BCC18-1651-DB4D-A385-49FA950E1886}" presName="Name8" presStyleCnt="0"/>
      <dgm:spPr/>
    </dgm:pt>
    <dgm:pt modelId="{3B8DE887-1023-2544-ACC8-754F123B6403}" type="pres">
      <dgm:prSet presAssocID="{B58BCC18-1651-DB4D-A385-49FA950E1886}" presName="level" presStyleLbl="node1" presStyleIdx="2" presStyleCnt="3" custLinFactNeighborY="-10419">
        <dgm:presLayoutVars>
          <dgm:chMax val="1"/>
          <dgm:bulletEnabled val="1"/>
        </dgm:presLayoutVars>
      </dgm:prSet>
      <dgm:spPr/>
    </dgm:pt>
    <dgm:pt modelId="{8BACF727-450E-C647-B16D-7A1C5F555EB7}" type="pres">
      <dgm:prSet presAssocID="{B58BCC18-1651-DB4D-A385-49FA950E188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2ABEF06-29B6-2243-BFF6-C1D74EAF83E4}" type="presOf" srcId="{B58BCC18-1651-DB4D-A385-49FA950E1886}" destId="{3B8DE887-1023-2544-ACC8-754F123B6403}" srcOrd="0" destOrd="0" presId="urn:microsoft.com/office/officeart/2005/8/layout/pyramid1"/>
    <dgm:cxn modelId="{1E568814-0E48-5B45-B607-AACE6FD224AF}" type="presOf" srcId="{B13DAD83-4BCD-CA43-ABF2-80CE36262F5B}" destId="{ADD83052-03AC-5C45-A813-48CBA3BD42F9}" srcOrd="1" destOrd="0" presId="urn:microsoft.com/office/officeart/2005/8/layout/pyramid1"/>
    <dgm:cxn modelId="{CB14651D-8983-4542-B2B3-A7500A34E33C}" srcId="{57BB49BF-EE40-A045-8B55-23D8E5013A4F}" destId="{A2C58F71-343B-2B46-A192-12F4D3CA8AAE}" srcOrd="1" destOrd="0" parTransId="{662CA668-8479-3C47-B9E6-6BF5F8C26AA3}" sibTransId="{13843D86-2039-0C4B-90B9-66C6EAA8A331}"/>
    <dgm:cxn modelId="{68318D1D-61C5-3F46-A7D2-761FE3658116}" srcId="{57BB49BF-EE40-A045-8B55-23D8E5013A4F}" destId="{B13DAD83-4BCD-CA43-ABF2-80CE36262F5B}" srcOrd="0" destOrd="0" parTransId="{351FD6BB-AFA9-414C-AE59-039113837167}" sibTransId="{46F08ED8-2180-4741-9792-7668BE516BCA}"/>
    <dgm:cxn modelId="{38169A40-DC53-0140-940F-10961EFBBBD3}" srcId="{57BB49BF-EE40-A045-8B55-23D8E5013A4F}" destId="{B58BCC18-1651-DB4D-A385-49FA950E1886}" srcOrd="2" destOrd="0" parTransId="{8AD7E81B-29A0-B249-8A27-B90D77EC4CD5}" sibTransId="{D2D0EB76-D406-A949-AF1A-C27E0F6593A3}"/>
    <dgm:cxn modelId="{8F83AA5D-3432-6345-9B43-20FAFB195390}" type="presOf" srcId="{B13DAD83-4BCD-CA43-ABF2-80CE36262F5B}" destId="{8A452455-4C09-3848-8893-1AB1E84A72FF}" srcOrd="0" destOrd="0" presId="urn:microsoft.com/office/officeart/2005/8/layout/pyramid1"/>
    <dgm:cxn modelId="{F7298160-AA7D-874E-A729-4F77267CE4ED}" type="presOf" srcId="{B58BCC18-1651-DB4D-A385-49FA950E1886}" destId="{8BACF727-450E-C647-B16D-7A1C5F555EB7}" srcOrd="1" destOrd="0" presId="urn:microsoft.com/office/officeart/2005/8/layout/pyramid1"/>
    <dgm:cxn modelId="{E7847789-DB9C-C94E-AE74-ECB5C6D3CBA7}" type="presOf" srcId="{57BB49BF-EE40-A045-8B55-23D8E5013A4F}" destId="{11BDF337-2F6E-3748-A902-75D826115F6C}" srcOrd="0" destOrd="0" presId="urn:microsoft.com/office/officeart/2005/8/layout/pyramid1"/>
    <dgm:cxn modelId="{0F7526A0-A959-5344-9F94-BEC81B1A28C5}" type="presOf" srcId="{A2C58F71-343B-2B46-A192-12F4D3CA8AAE}" destId="{E2A280CE-DCEC-7944-96D5-C3A356C1B30B}" srcOrd="1" destOrd="0" presId="urn:microsoft.com/office/officeart/2005/8/layout/pyramid1"/>
    <dgm:cxn modelId="{C7AA07CB-4C61-7F42-8C5E-9A5DDD7EBC35}" type="presOf" srcId="{A2C58F71-343B-2B46-A192-12F4D3CA8AAE}" destId="{441AFA6C-B762-4E43-81C3-83BD0014B9AF}" srcOrd="0" destOrd="0" presId="urn:microsoft.com/office/officeart/2005/8/layout/pyramid1"/>
    <dgm:cxn modelId="{C4CF4064-BB99-674D-90B6-4837B759E936}" type="presParOf" srcId="{11BDF337-2F6E-3748-A902-75D826115F6C}" destId="{2D8DC75E-F79D-8A41-9A5D-E3780ACEE35F}" srcOrd="0" destOrd="0" presId="urn:microsoft.com/office/officeart/2005/8/layout/pyramid1"/>
    <dgm:cxn modelId="{88C0C723-3E6B-3848-A157-DDEF27B637CC}" type="presParOf" srcId="{2D8DC75E-F79D-8A41-9A5D-E3780ACEE35F}" destId="{8A452455-4C09-3848-8893-1AB1E84A72FF}" srcOrd="0" destOrd="0" presId="urn:microsoft.com/office/officeart/2005/8/layout/pyramid1"/>
    <dgm:cxn modelId="{532ADED1-6912-6541-878F-3092E3A96400}" type="presParOf" srcId="{2D8DC75E-F79D-8A41-9A5D-E3780ACEE35F}" destId="{ADD83052-03AC-5C45-A813-48CBA3BD42F9}" srcOrd="1" destOrd="0" presId="urn:microsoft.com/office/officeart/2005/8/layout/pyramid1"/>
    <dgm:cxn modelId="{0DC99091-0683-4E40-9544-301182B558DA}" type="presParOf" srcId="{11BDF337-2F6E-3748-A902-75D826115F6C}" destId="{5C5AC222-92DB-B447-BA65-D86C1EB6FCEC}" srcOrd="1" destOrd="0" presId="urn:microsoft.com/office/officeart/2005/8/layout/pyramid1"/>
    <dgm:cxn modelId="{4C73DF34-28EF-7C41-AA85-921849EAAF72}" type="presParOf" srcId="{5C5AC222-92DB-B447-BA65-D86C1EB6FCEC}" destId="{441AFA6C-B762-4E43-81C3-83BD0014B9AF}" srcOrd="0" destOrd="0" presId="urn:microsoft.com/office/officeart/2005/8/layout/pyramid1"/>
    <dgm:cxn modelId="{827FC321-1951-D14F-9A14-B647A00BDA43}" type="presParOf" srcId="{5C5AC222-92DB-B447-BA65-D86C1EB6FCEC}" destId="{E2A280CE-DCEC-7944-96D5-C3A356C1B30B}" srcOrd="1" destOrd="0" presId="urn:microsoft.com/office/officeart/2005/8/layout/pyramid1"/>
    <dgm:cxn modelId="{C43B1245-925F-DC44-A229-DF1AED611A94}" type="presParOf" srcId="{11BDF337-2F6E-3748-A902-75D826115F6C}" destId="{A86D30AD-1E32-BE4D-BA28-B40993A59427}" srcOrd="2" destOrd="0" presId="urn:microsoft.com/office/officeart/2005/8/layout/pyramid1"/>
    <dgm:cxn modelId="{EC1665BA-6D8C-7C48-A112-5469D2FECE99}" type="presParOf" srcId="{A86D30AD-1E32-BE4D-BA28-B40993A59427}" destId="{3B8DE887-1023-2544-ACC8-754F123B6403}" srcOrd="0" destOrd="0" presId="urn:microsoft.com/office/officeart/2005/8/layout/pyramid1"/>
    <dgm:cxn modelId="{D8234ACC-3EA7-A94A-8DD1-F5E86FA34104}" type="presParOf" srcId="{A86D30AD-1E32-BE4D-BA28-B40993A59427}" destId="{8BACF727-450E-C647-B16D-7A1C5F555EB7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52455-4C09-3848-8893-1AB1E84A72FF}">
      <dsp:nvSpPr>
        <dsp:cNvPr id="0" name=""/>
        <dsp:cNvSpPr/>
      </dsp:nvSpPr>
      <dsp:spPr>
        <a:xfrm>
          <a:off x="3950136" y="0"/>
          <a:ext cx="3950136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C : </a:t>
          </a:r>
          <a:r>
            <a:rPr lang="fr-FR" sz="1800" b="0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interactions en temps réel sur des sujets complexes. Adaptation du registre et capacité à gérer les implications culturelles et les intentions de communication.</a:t>
          </a:r>
          <a:r>
            <a:rPr lang="es-ES" sz="1800" b="0" i="0" u="none" strike="noStrike" kern="1200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 </a:t>
          </a:r>
        </a:p>
      </dsp:txBody>
      <dsp:txXfrm>
        <a:off x="3950136" y="0"/>
        <a:ext cx="3950136" cy="1806222"/>
      </dsp:txXfrm>
    </dsp:sp>
    <dsp:sp modelId="{441AFA6C-B762-4E43-81C3-83BD0014B9AF}">
      <dsp:nvSpPr>
        <dsp:cNvPr id="0" name=""/>
        <dsp:cNvSpPr/>
      </dsp:nvSpPr>
      <dsp:spPr>
        <a:xfrm>
          <a:off x="1975068" y="1706880"/>
          <a:ext cx="7900273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</a:t>
          </a:r>
          <a:r>
            <a:rPr lang="es-ES" sz="1800" b="1" i="0" u="none" strike="noStrike" kern="1200" cap="none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 </a:t>
          </a: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: </a:t>
          </a:r>
          <a:r>
            <a:rPr lang="en-GB" sz="1800" b="0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interactions réelles avec des discussions impliquant plusieurs participants. Lien entre les contributions des uns et des autres et résolution des problèmes de communication</a:t>
          </a:r>
          <a:r>
            <a:rPr lang="en-GB" sz="1800" b="0" i="0" u="none" strike="noStrike" kern="1200" cap="none" noProof="0" dirty="0">
              <a:blipFill>
                <a:blip xmlns:r="http://schemas.openxmlformats.org/officeDocument/2006/relationships" r:embed="rId2"/>
                <a:tile tx="0" ty="0" sx="100000" sy="100000" flip="none" algn="tl"/>
              </a:blipFill>
              <a:latin typeface="+mj-lt"/>
              <a:ea typeface="Sniglet"/>
              <a:cs typeface="Sniglet"/>
              <a:sym typeface="Sniglet"/>
            </a:rPr>
            <a:t>. </a:t>
          </a:r>
        </a:p>
      </dsp:txBody>
      <dsp:txXfrm>
        <a:off x="3357616" y="1706880"/>
        <a:ext cx="5135177" cy="1806222"/>
      </dsp:txXfrm>
    </dsp:sp>
    <dsp:sp modelId="{3B8DE887-1023-2544-ACC8-754F123B6403}">
      <dsp:nvSpPr>
        <dsp:cNvPr id="0" name=""/>
        <dsp:cNvSpPr/>
      </dsp:nvSpPr>
      <dsp:spPr>
        <a:xfrm>
          <a:off x="0" y="3424254"/>
          <a:ext cx="11850410" cy="1806222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Niveaux A : </a:t>
          </a:r>
          <a:r>
            <a:rPr lang="fr-FR" sz="1800" b="0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communication sociale et personnelle. Interaction consécutive, courts messages ou commentaires</a:t>
          </a:r>
        </a:p>
      </dsp:txBody>
      <dsp:txXfrm>
        <a:off x="2073821" y="3424254"/>
        <a:ext cx="7702766" cy="1806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22.01.2025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Cliquez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10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5902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5038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756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5602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3887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s-ES" sz="1800" b="1" kern="1200">
              <a:solidFill>
                <a:srgbClr val="1F4E79"/>
              </a:solidFill>
              <a:latin typeface="+mn-lt"/>
              <a:ea typeface="+mn-ea"/>
              <a:cs typeface="+mn-cs"/>
            </a:endParaRPr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43957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s-ES" sz="1800" b="1" kern="1200">
              <a:solidFill>
                <a:srgbClr val="1F4E79"/>
              </a:solidFill>
              <a:latin typeface="+mn-lt"/>
              <a:ea typeface="+mn-ea"/>
              <a:cs typeface="+mn-cs"/>
            </a:endParaRPr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6076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s-ES" sz="1800" b="1" kern="1200">
              <a:solidFill>
                <a:srgbClr val="1F4E79"/>
              </a:solidFill>
              <a:latin typeface="+mn-lt"/>
              <a:ea typeface="+mn-ea"/>
              <a:cs typeface="+mn-cs"/>
            </a:endParaRPr>
          </a:p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820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hyperlink" Target="http://www.ecml.at/companionvolumetoolbox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sa/4.0/deed.fr" TargetMode="Externa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133682B-91B0-963A-E827-A2834FAB7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Cliquez pour modifier le style du titre principal</a:t>
            </a:r>
            <a:endParaRPr lang="de-AT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E9237A03-E99F-EBA4-1AEE-354C39087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Cliquez pour modifier les styles de texte du Master</a:t>
            </a:r>
          </a:p>
          <a:p>
            <a:pPr lvl="1"/>
            <a:r>
              <a:rPr lang="en-US" dirty="0"/>
              <a:t>Deuxième niveau</a:t>
            </a:r>
          </a:p>
          <a:p>
            <a:pPr lvl="2"/>
            <a:r>
              <a:rPr lang="en-US" dirty="0"/>
              <a:t>Troisième niveau</a:t>
            </a:r>
          </a:p>
          <a:p>
            <a:pPr lvl="3"/>
            <a:r>
              <a:rPr lang="en-US" dirty="0"/>
              <a:t>Quatrième niveau</a:t>
            </a:r>
          </a:p>
          <a:p>
            <a:pPr lvl="4"/>
            <a:r>
              <a:rPr lang="en-US" dirty="0"/>
              <a:t>Cinquième niveau</a:t>
            </a:r>
            <a:endParaRPr lang="de-A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E55C4D-FE08-6124-B553-FCAF365A265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6616" y="5847890"/>
            <a:ext cx="1958447" cy="668161"/>
          </a:xfrm>
          <a:prstGeom prst="rect">
            <a:avLst/>
          </a:prstGeom>
        </p:spPr>
      </p:pic>
      <p:pic>
        <p:nvPicPr>
          <p:cNvPr id="7" name="Grafik 10">
            <a:extLst>
              <a:ext uri="{FF2B5EF4-FFF2-40B4-BE49-F238E27FC236}">
                <a16:creationId xmlns:a16="http://schemas.microsoft.com/office/drawing/2014/main" id="{F287051C-ED55-2BDA-CB08-E5D1363B5E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37" y="5888196"/>
            <a:ext cx="1026915" cy="6668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F063FA-72D6-7559-B9F5-A9CEB65C8CDB}"/>
              </a:ext>
            </a:extLst>
          </p:cNvPr>
          <p:cNvSpPr txBox="1"/>
          <p:nvPr userDrawn="1"/>
        </p:nvSpPr>
        <p:spPr>
          <a:xfrm>
            <a:off x="2711491" y="5927225"/>
            <a:ext cx="7613780" cy="588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Rectangle 20">
            <a:extLst>
              <a:ext uri="{FF2B5EF4-FFF2-40B4-BE49-F238E27FC236}">
                <a16:creationId xmlns:a16="http://schemas.microsoft.com/office/drawing/2014/main" id="{9B6DF216-BC42-42C8-9C14-39CB7835B7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33731" y="5991763"/>
            <a:ext cx="6261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œuvre est soumise à la licence internationale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Attribution – Pas d’Utilisation Commerciale – Partage dans les Mêmes Conditions 4.0 International Creative Commons CC BY-NC-SA 4.0).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Attribution : Activité originale provenant de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Fischer Johann (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et al.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), 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Boîte à outils pour la mise en œuvre du Volume complémentaire du CECR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Conseil de l'Europe (Centre européen pour les langues vivantes), 2023,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www.ecml.at/companionvolumetoolbox</a:t>
            </a:r>
            <a:r>
              <a:rPr kumimoji="0" lang="en-GB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0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i.org/10.1098/rsos.16005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11/j.1083-6101.2002.tb00158.x" TargetMode="External"/><Relationship Id="rId4" Type="http://schemas.openxmlformats.org/officeDocument/2006/relationships/hyperlink" Target="http://www.languageatinternet.d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4582" y="4320933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fr-FR" b="1" noProof="0" dirty="0">
                <a:solidFill>
                  <a:schemeClr val="accent5">
                    <a:lumMod val="50000"/>
                  </a:schemeClr>
                </a:solidFill>
              </a:rPr>
              <a:t>Interaction en ligne dans le </a:t>
            </a:r>
            <a:r>
              <a:rPr lang="fr-FR" b="1" i="1" noProof="0" dirty="0">
                <a:solidFill>
                  <a:schemeClr val="accent5">
                    <a:lumMod val="50000"/>
                  </a:schemeClr>
                </a:solidFill>
              </a:rPr>
              <a:t>Volume complémentaire </a:t>
            </a:r>
            <a:r>
              <a:rPr lang="fr-FR" b="1" noProof="0" dirty="0">
                <a:solidFill>
                  <a:schemeClr val="accent5">
                    <a:lumMod val="50000"/>
                  </a:schemeClr>
                </a:solidFill>
              </a:rPr>
              <a:t>du Cadre Européen Commun de Référence pour les Langues : </a:t>
            </a:r>
            <a:r>
              <a:rPr lang="fr-FR" sz="60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Conversation et discussion en ligne</a:t>
            </a:r>
            <a:br>
              <a:rPr lang="es-ES_tradnl" sz="60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en-GB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4865819-FA49-2D5F-D398-2DC42C9CDE64}"/>
              </a:ext>
            </a:extLst>
          </p:cNvPr>
          <p:cNvSpPr txBox="1"/>
          <p:nvPr/>
        </p:nvSpPr>
        <p:spPr>
          <a:xfrm>
            <a:off x="3037709" y="4663440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_tradnl" sz="3600" b="1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104213B-A177-4660-8DE3-38C62991E58E}"/>
              </a:ext>
            </a:extLst>
          </p:cNvPr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Boîte à outils pour la mise en œuvre volume complémentaire du CECR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12"/>
    </mc:Choice>
    <mc:Fallback xmlns="" xmlns:a16="http://schemas.microsoft.com/office/drawing/2014/main">
      <p:transition spd="slow" advTm="1011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7231FF7-1E3C-B148-8BB5-01DA52EFD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268767"/>
              </p:ext>
            </p:extLst>
          </p:nvPr>
        </p:nvGraphicFramePr>
        <p:xfrm>
          <a:off x="0" y="226685"/>
          <a:ext cx="118504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Google Shape;289;p33">
            <a:extLst>
              <a:ext uri="{FF2B5EF4-FFF2-40B4-BE49-F238E27FC236}">
                <a16:creationId xmlns:a16="http://schemas.microsoft.com/office/drawing/2014/main" id="{C5411CB9-FF0C-1D4B-B990-922C67F4C301}"/>
              </a:ext>
            </a:extLst>
          </p:cNvPr>
          <p:cNvSpPr/>
          <p:nvPr/>
        </p:nvSpPr>
        <p:spPr>
          <a:xfrm>
            <a:off x="415866" y="2273385"/>
            <a:ext cx="1374854" cy="1325266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F4E79"/>
          </a:soli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C1BA1B-330E-B26F-A87B-5F6A80331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590" y="162517"/>
            <a:ext cx="2898260" cy="2377818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Conversation et discussion en ligne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2942B63-4183-AEB5-6E3A-02B435C04984}"/>
              </a:ext>
            </a:extLst>
          </p:cNvPr>
          <p:cNvSpPr txBox="1"/>
          <p:nvPr/>
        </p:nvSpPr>
        <p:spPr>
          <a:xfrm>
            <a:off x="2770103" y="1801671"/>
            <a:ext cx="66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>
                <a:solidFill>
                  <a:schemeClr val="tx2"/>
                </a:solidFill>
                <a:effectLst/>
              </a:rPr>
              <a:t>C1 : </a:t>
            </a:r>
            <a:r>
              <a:rPr lang="fr-FR" sz="1200" i="1" dirty="0">
                <a:solidFill>
                  <a:schemeClr val="tx2"/>
                </a:solidFill>
              </a:rPr>
              <a:t>Peut engager des échanges en ligne en direct avec plusieurs participants et comprendre les intentions de communication et les implications culturelles des différentes contributions.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FA0EAA4-2D68-D53C-AA31-E2972CE88AB9}"/>
              </a:ext>
            </a:extLst>
          </p:cNvPr>
          <p:cNvSpPr txBox="1"/>
          <p:nvPr/>
        </p:nvSpPr>
        <p:spPr>
          <a:xfrm>
            <a:off x="2770103" y="3745989"/>
            <a:ext cx="6651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>
                <a:solidFill>
                  <a:schemeClr val="tx2"/>
                </a:solidFill>
                <a:effectLst/>
              </a:rPr>
              <a:t>B2 </a:t>
            </a:r>
            <a:r>
              <a:rPr lang="en-GB" sz="1200" i="1" dirty="0">
                <a:solidFill>
                  <a:schemeClr val="tx2"/>
                </a:solidFill>
                <a:effectLst/>
              </a:rPr>
              <a:t>: </a:t>
            </a:r>
            <a:r>
              <a:rPr lang="fr-FR" sz="1200" i="1" dirty="0">
                <a:solidFill>
                  <a:schemeClr val="tx2"/>
                </a:solidFill>
              </a:rPr>
              <a:t>Peut participer activement à une discussion en ligne, donner son point de vue et répondre à des opinions sur des sujets d’une certaine longueur présentant un intérêt, à condition que les participants n’utilisent pas un langage inhabituel et complexe et laissent du temps pour répondre.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E2C941C-3290-F9C1-83B4-A5B3C73D062D}"/>
              </a:ext>
            </a:extLst>
          </p:cNvPr>
          <p:cNvSpPr txBox="1"/>
          <p:nvPr/>
        </p:nvSpPr>
        <p:spPr>
          <a:xfrm>
            <a:off x="2419767" y="5091354"/>
            <a:ext cx="7352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>
                <a:solidFill>
                  <a:schemeClr val="tx2"/>
                </a:solidFill>
                <a:effectLst/>
              </a:rPr>
              <a:t>A2 : P</a:t>
            </a:r>
            <a:r>
              <a:rPr lang="fr-FR" sz="1200" i="1" dirty="0">
                <a:solidFill>
                  <a:schemeClr val="tx2"/>
                </a:solidFill>
              </a:rPr>
              <a:t>eut s’engager dans une communication sociale simple en ligne (par ex. un message simple sur des cartes virtuelles pour des événements particuliers, pour partager des nouvelles et organiser/confirmer des rencontres).</a:t>
            </a:r>
            <a:endParaRPr lang="fr-FR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3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46"/>
    </mc:Choice>
    <mc:Fallback xmlns="" xmlns:a16="http://schemas.microsoft.com/office/drawing/2014/main" xmlns:dgm="http://schemas.openxmlformats.org/drawingml/2006/diagram">
      <p:transition spd="slow" advTm="975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Si vous voulez en savoir plus ...</a:t>
            </a:r>
            <a:b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0"/>
          </p:nvPr>
        </p:nvSpPr>
        <p:spPr>
          <a:xfrm>
            <a:off x="482484" y="1618456"/>
            <a:ext cx="11218862" cy="4007644"/>
          </a:xfrm>
        </p:spPr>
        <p:txBody>
          <a:bodyPr>
            <a:normAutofit fontScale="92500" lnSpcReduction="10000"/>
          </a:bodyPr>
          <a:lstStyle/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Garcia, D., </a:t>
            </a:r>
            <a:r>
              <a:rPr lang="en-GB" sz="1800" noProof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Kappas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A., Küster, D., &amp; Schweitzer, F. (2016). The dynamics of emotions in online interaction.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Royal Society open science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3(8), 160059. 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[publication en ligne : 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3"/>
              </a:rPr>
              <a:t>http://doi.org/10.1098/rsos.160059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]</a:t>
            </a: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Herring, S. C. (2007). A faceted classification scheme for computer-mediated discourse. </a:t>
            </a:r>
            <a:r>
              <a:rPr lang="en-GB" sz="1800" i="1" noProof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Language@internet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4(1). </a:t>
            </a:r>
            <a:b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</a:b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[publication en ligne : 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+mj-lt"/>
                <a:hlinkClick r:id="rId4"/>
              </a:rPr>
              <a:t>http://www.languageatinternet.de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urn:nbn:de:0009-7-7611, ISSN 1860-2029]</a:t>
            </a: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Jaggars, S. S., &amp; Xu, D. (2016). How do online course design features influence student performance?.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Computers &amp; Education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95, 270-284.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Lapadat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J. C. (2002). Written interaction: A key component in online learning.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Journal of computer-mediated communication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7(4), JCMC742</a:t>
            </a:r>
            <a:r>
              <a:rPr lang="en-GB" sz="1800" noProof="0" dirty="0"/>
              <a:t>. 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[publication en ligne : 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hlinkClick r:id="rId5"/>
              </a:rPr>
              <a:t>https://doi.org/10.1111/j.1083-6101.2002.tb00158.x</a:t>
            </a:r>
            <a:r>
              <a:rPr lang="fr-FR" sz="1800" noProof="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]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 err="1">
                <a:solidFill>
                  <a:schemeClr val="accent1">
                    <a:lumMod val="50000"/>
                  </a:schemeClr>
                </a:solidFill>
                <a:latin typeface="+mj-lt"/>
              </a:rPr>
              <a:t>Shiao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-Yun Chiang &amp; Han-Fu Mi (2011) Reformulation: a verbal display of interlanguage awareness in instructional interactions.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Language Awareness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20:2, 135-149.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Smith, B. (2004). Computer-mediated negotiated interaction and lexical acquisition.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Studies in Second Language Acquisition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26</a:t>
            </a:r>
            <a:r>
              <a:rPr lang="en-GB" sz="1800" noProof="0">
                <a:solidFill>
                  <a:schemeClr val="accent1">
                    <a:lumMod val="50000"/>
                  </a:schemeClr>
                </a:solidFill>
                <a:latin typeface="+mj-lt"/>
              </a:rPr>
              <a:t>, 365-398.</a:t>
            </a: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169329" indent="0">
              <a:buClr>
                <a:srgbClr val="FFFFFF"/>
              </a:buClr>
              <a:buNone/>
              <a:defRPr/>
            </a:pP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Tu, C. H., &amp; McIsaac, M. (2002). The relationship of social presence and interaction in online classes. </a:t>
            </a:r>
            <a:r>
              <a:rPr lang="en-GB" sz="1800" i="1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The American journal of distance education</a:t>
            </a:r>
            <a:r>
              <a:rPr lang="en-GB" sz="1800" noProof="0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, 16(3), 131-150.</a:t>
            </a:r>
          </a:p>
          <a:p>
            <a:pPr marL="169329" indent="0">
              <a:buClr>
                <a:srgbClr val="FFFFFF"/>
              </a:buClr>
              <a:buNone/>
              <a:defRPr/>
            </a:pPr>
            <a:endParaRPr lang="en-GB" sz="1800" noProof="0" dirty="0">
              <a:solidFill>
                <a:schemeClr val="accent1">
                  <a:lumMod val="50000"/>
                </a:schemeClr>
              </a:solidFill>
              <a:latin typeface="+mj-lt"/>
              <a:sym typeface="Sniglet"/>
            </a:endParaRP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10"/>
    </mc:Choice>
    <mc:Fallback xmlns="">
      <p:transition spd="slow" advTm="641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BAC49-1B4E-5C45-9B9C-9D0CF5C009F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033175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  <a:ea typeface="+mj-ea"/>
                <a:cs typeface="+mj-cs"/>
              </a:rPr>
              <a:t>Interaction en ligne : conversation et discussion en ligne</a:t>
            </a:r>
            <a:endParaRPr lang="fr-FR" sz="32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78CB663-FDC4-DB46-AB78-F3EC4A087B3C}"/>
              </a:ext>
            </a:extLst>
          </p:cNvPr>
          <p:cNvSpPr txBox="1"/>
          <p:nvPr/>
        </p:nvSpPr>
        <p:spPr>
          <a:xfrm>
            <a:off x="972511" y="2136338"/>
            <a:ext cx="109434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L’interaction est l’un des moteurs de l’apprentissage des langues.</a:t>
            </a:r>
          </a:p>
          <a:p>
            <a:endParaRPr lang="fr-FR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L’apprentissage des langues a évolué vers des modes d’engagement multimodaux.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Le support en ligne reflète la nature des conversations.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Une interaction de qualité est caractéristique d’un apprentissage en ligne réussi.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841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069"/>
    </mc:Choice>
    <mc:Fallback xmlns="" xmlns:a16="http://schemas.microsoft.com/office/drawing/2014/main">
      <p:transition spd="slow" advTm="13806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</a:rPr>
              <a:t>Conversation et discussion en ligne</a:t>
            </a:r>
            <a:endParaRPr lang="fr-FR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84E66-9F28-C647-B2BD-EB2C10A1780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690688"/>
            <a:ext cx="11218862" cy="3919537"/>
          </a:xfrm>
        </p:spPr>
        <p:txBody>
          <a:bodyPr/>
          <a:lstStyle/>
          <a:p>
            <a:pPr marL="0" indent="0">
              <a:buNone/>
            </a:pPr>
            <a:r>
              <a:rPr lang="fr-FR" sz="1800" b="1" noProof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Le </a:t>
            </a:r>
            <a:r>
              <a:rPr lang="fr-FR" sz="1800" b="1" i="1" noProof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Volume complémentaire </a:t>
            </a:r>
            <a:r>
              <a:rPr lang="fr-FR" sz="1800" b="1" noProof="0" dirty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  <a:sym typeface="Sniglet"/>
              </a:rPr>
              <a:t>présente l’interaction en ligne comme différente de l’interaction en face à face et énumère certaines des conditions requises pour une communication réussie : </a:t>
            </a:r>
          </a:p>
        </p:txBody>
      </p:sp>
      <p:grpSp>
        <p:nvGrpSpPr>
          <p:cNvPr id="4" name="Google Shape;51;p11">
            <a:extLst>
              <a:ext uri="{FF2B5EF4-FFF2-40B4-BE49-F238E27FC236}">
                <a16:creationId xmlns:a16="http://schemas.microsoft.com/office/drawing/2014/main" id="{2A432CE6-1FDA-5B4B-B0E8-3881F23512A7}"/>
              </a:ext>
            </a:extLst>
          </p:cNvPr>
          <p:cNvGrpSpPr/>
          <p:nvPr/>
        </p:nvGrpSpPr>
        <p:grpSpPr>
          <a:xfrm rot="5043882">
            <a:off x="844413" y="235534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5" name="Google Shape;52;p11">
              <a:extLst>
                <a:ext uri="{FF2B5EF4-FFF2-40B4-BE49-F238E27FC236}">
                  <a16:creationId xmlns:a16="http://schemas.microsoft.com/office/drawing/2014/main" id="{A869D0E6-BB2D-2740-8898-0D4FD6EDB30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6" name="Google Shape;53;p11">
              <a:extLst>
                <a:ext uri="{FF2B5EF4-FFF2-40B4-BE49-F238E27FC236}">
                  <a16:creationId xmlns:a16="http://schemas.microsoft.com/office/drawing/2014/main" id="{94CC8592-A738-4D47-9D75-8EF173C1B596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id="{C1CDC709-4B50-8040-B54F-8DC1899B1E46}"/>
              </a:ext>
            </a:extLst>
          </p:cNvPr>
          <p:cNvSpPr txBox="1"/>
          <p:nvPr/>
        </p:nvSpPr>
        <p:spPr>
          <a:xfrm>
            <a:off x="1726699" y="2655437"/>
            <a:ext cx="4274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Redondance et répétition des messages</a:t>
            </a:r>
          </a:p>
        </p:txBody>
      </p:sp>
      <p:grpSp>
        <p:nvGrpSpPr>
          <p:cNvPr id="16" name="Google Shape;51;p11">
            <a:extLst>
              <a:ext uri="{FF2B5EF4-FFF2-40B4-BE49-F238E27FC236}">
                <a16:creationId xmlns:a16="http://schemas.microsoft.com/office/drawing/2014/main" id="{8017DB64-78A8-A345-8269-542C96824E1F}"/>
              </a:ext>
            </a:extLst>
          </p:cNvPr>
          <p:cNvGrpSpPr/>
          <p:nvPr/>
        </p:nvGrpSpPr>
        <p:grpSpPr>
          <a:xfrm rot="5043882">
            <a:off x="3274170" y="291221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7" name="Google Shape;52;p11">
              <a:extLst>
                <a:ext uri="{FF2B5EF4-FFF2-40B4-BE49-F238E27FC236}">
                  <a16:creationId xmlns:a16="http://schemas.microsoft.com/office/drawing/2014/main" id="{B6B5E6D1-3EF3-2141-8E1A-ED9A7F9FF03A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Google Shape;53;p11">
              <a:extLst>
                <a:ext uri="{FF2B5EF4-FFF2-40B4-BE49-F238E27FC236}">
                  <a16:creationId xmlns:a16="http://schemas.microsoft.com/office/drawing/2014/main" id="{F5A35E49-9889-1D46-9D8D-6DCC364CBC8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0" name="Google Shape;51;p11">
            <a:extLst>
              <a:ext uri="{FF2B5EF4-FFF2-40B4-BE49-F238E27FC236}">
                <a16:creationId xmlns:a16="http://schemas.microsoft.com/office/drawing/2014/main" id="{B8093A43-739D-BDF0-5701-4B65B5196266}"/>
              </a:ext>
            </a:extLst>
          </p:cNvPr>
          <p:cNvGrpSpPr/>
          <p:nvPr/>
        </p:nvGrpSpPr>
        <p:grpSpPr>
          <a:xfrm rot="5043882">
            <a:off x="3274170" y="357567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1" name="Google Shape;52;p11">
              <a:extLst>
                <a:ext uri="{FF2B5EF4-FFF2-40B4-BE49-F238E27FC236}">
                  <a16:creationId xmlns:a16="http://schemas.microsoft.com/office/drawing/2014/main" id="{848C18AC-F7E5-66AD-DF65-EC5113A001A3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2" name="Google Shape;53;p11">
              <a:extLst>
                <a:ext uri="{FF2B5EF4-FFF2-40B4-BE49-F238E27FC236}">
                  <a16:creationId xmlns:a16="http://schemas.microsoft.com/office/drawing/2014/main" id="{DCBC30DC-F200-8241-8E04-346106E7F2C3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3" name="Google Shape;51;p11">
            <a:extLst>
              <a:ext uri="{FF2B5EF4-FFF2-40B4-BE49-F238E27FC236}">
                <a16:creationId xmlns:a16="http://schemas.microsoft.com/office/drawing/2014/main" id="{0F53857F-FF1B-6DDC-AF42-517A8FBEDAE3}"/>
              </a:ext>
            </a:extLst>
          </p:cNvPr>
          <p:cNvGrpSpPr/>
          <p:nvPr/>
        </p:nvGrpSpPr>
        <p:grpSpPr>
          <a:xfrm rot="5043882">
            <a:off x="3274168" y="425081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4" name="Google Shape;52;p11">
              <a:extLst>
                <a:ext uri="{FF2B5EF4-FFF2-40B4-BE49-F238E27FC236}">
                  <a16:creationId xmlns:a16="http://schemas.microsoft.com/office/drawing/2014/main" id="{93B2EBAE-81A4-008C-CD19-E7AF0184155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5" name="Google Shape;53;p11">
              <a:extLst>
                <a:ext uri="{FF2B5EF4-FFF2-40B4-BE49-F238E27FC236}">
                  <a16:creationId xmlns:a16="http://schemas.microsoft.com/office/drawing/2014/main" id="{4E803056-CD06-C350-91BD-E11E1DC20B90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DEE0C38-6B36-B38A-0DD7-E35774AA2D6E}"/>
              </a:ext>
            </a:extLst>
          </p:cNvPr>
          <p:cNvSpPr txBox="1"/>
          <p:nvPr/>
        </p:nvSpPr>
        <p:spPr>
          <a:xfrm>
            <a:off x="4035029" y="3283567"/>
            <a:ext cx="4659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 compenser l’absence de contexte commun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58BBC1B5-41D0-2809-9631-9E505EF364B6}"/>
              </a:ext>
            </a:extLst>
          </p:cNvPr>
          <p:cNvSpPr txBox="1"/>
          <p:nvPr/>
        </p:nvSpPr>
        <p:spPr>
          <a:xfrm flipH="1">
            <a:off x="4035029" y="3914641"/>
            <a:ext cx="2201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 mettre l’accent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1045497-C2B0-F31A-C8A5-56DDB24C3FC6}"/>
              </a:ext>
            </a:extLst>
          </p:cNvPr>
          <p:cNvSpPr txBox="1"/>
          <p:nvPr/>
        </p:nvSpPr>
        <p:spPr>
          <a:xfrm flipH="1">
            <a:off x="4035027" y="4609130"/>
            <a:ext cx="4659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 aider le destinataire à traiter l’information</a:t>
            </a:r>
          </a:p>
        </p:txBody>
      </p:sp>
      <p:grpSp>
        <p:nvGrpSpPr>
          <p:cNvPr id="29" name="Google Shape;51;p11">
            <a:extLst>
              <a:ext uri="{FF2B5EF4-FFF2-40B4-BE49-F238E27FC236}">
                <a16:creationId xmlns:a16="http://schemas.microsoft.com/office/drawing/2014/main" id="{241E8AFC-8932-57D7-C5FF-27636EF20AF7}"/>
              </a:ext>
            </a:extLst>
          </p:cNvPr>
          <p:cNvGrpSpPr/>
          <p:nvPr/>
        </p:nvGrpSpPr>
        <p:grpSpPr>
          <a:xfrm rot="5043882">
            <a:off x="3282190" y="4932605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30" name="Google Shape;52;p11">
              <a:extLst>
                <a:ext uri="{FF2B5EF4-FFF2-40B4-BE49-F238E27FC236}">
                  <a16:creationId xmlns:a16="http://schemas.microsoft.com/office/drawing/2014/main" id="{5BEA54D0-85A3-9F39-E1C0-C6C318903143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31" name="Google Shape;53;p11">
              <a:extLst>
                <a:ext uri="{FF2B5EF4-FFF2-40B4-BE49-F238E27FC236}">
                  <a16:creationId xmlns:a16="http://schemas.microsoft.com/office/drawing/2014/main" id="{44003FDF-D900-8188-9BBB-8F352B2CE557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2" name="CuadroTexto 31">
            <a:extLst>
              <a:ext uri="{FF2B5EF4-FFF2-40B4-BE49-F238E27FC236}">
                <a16:creationId xmlns:a16="http://schemas.microsoft.com/office/drawing/2014/main" id="{8A854909-8BFF-A4C3-9E6B-FE5B346878A7}"/>
              </a:ext>
            </a:extLst>
          </p:cNvPr>
          <p:cNvSpPr txBox="1"/>
          <p:nvPr/>
        </p:nvSpPr>
        <p:spPr>
          <a:xfrm flipH="1">
            <a:off x="4043049" y="5290916"/>
            <a:ext cx="4474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 corriger les erreurs ou les malentendus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100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090"/>
    </mc:Choice>
    <mc:Fallback xmlns="" xmlns:a16="http://schemas.microsoft.com/office/drawing/2014/main">
      <p:transition spd="slow" advTm="1180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  <p:bldP spid="28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</a:rPr>
              <a:t>Conversation et discussion en ligne</a:t>
            </a:r>
            <a:endParaRPr lang="fr-FR" sz="3200" dirty="0"/>
          </a:p>
        </p:txBody>
      </p:sp>
      <p:grpSp>
        <p:nvGrpSpPr>
          <p:cNvPr id="8" name="Google Shape;51;p11">
            <a:extLst>
              <a:ext uri="{FF2B5EF4-FFF2-40B4-BE49-F238E27FC236}">
                <a16:creationId xmlns:a16="http://schemas.microsoft.com/office/drawing/2014/main" id="{BDA1A988-09A9-1E47-90AF-6623A26A83DE}"/>
              </a:ext>
            </a:extLst>
          </p:cNvPr>
          <p:cNvGrpSpPr/>
          <p:nvPr/>
        </p:nvGrpSpPr>
        <p:grpSpPr>
          <a:xfrm rot="5043882">
            <a:off x="981570" y="195712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9" name="Google Shape;52;p11">
              <a:extLst>
                <a:ext uri="{FF2B5EF4-FFF2-40B4-BE49-F238E27FC236}">
                  <a16:creationId xmlns:a16="http://schemas.microsoft.com/office/drawing/2014/main" id="{CD2C8AA7-1A03-F449-87C9-8E4712900C30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0" name="Google Shape;53;p11">
              <a:extLst>
                <a:ext uri="{FF2B5EF4-FFF2-40B4-BE49-F238E27FC236}">
                  <a16:creationId xmlns:a16="http://schemas.microsoft.com/office/drawing/2014/main" id="{E2248266-B7C8-9B44-B05B-88BF091C55FC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05D14B8-1021-3944-877A-6CF231E6A68F}"/>
              </a:ext>
            </a:extLst>
          </p:cNvPr>
          <p:cNvSpPr txBox="1"/>
          <p:nvPr/>
        </p:nvSpPr>
        <p:spPr>
          <a:xfrm>
            <a:off x="1801181" y="2181984"/>
            <a:ext cx="270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Vérification de la compréhension</a:t>
            </a: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1966519B-3CC6-A8AC-C098-1D2A9D881374}"/>
              </a:ext>
            </a:extLst>
          </p:cNvPr>
          <p:cNvSpPr txBox="1">
            <a:spLocks/>
          </p:cNvSpPr>
          <p:nvPr/>
        </p:nvSpPr>
        <p:spPr>
          <a:xfrm>
            <a:off x="490538" y="1690688"/>
            <a:ext cx="11218862" cy="3919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b="1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grpSp>
        <p:nvGrpSpPr>
          <p:cNvPr id="21" name="Google Shape;51;p11">
            <a:extLst>
              <a:ext uri="{FF2B5EF4-FFF2-40B4-BE49-F238E27FC236}">
                <a16:creationId xmlns:a16="http://schemas.microsoft.com/office/drawing/2014/main" id="{E257CF3F-CD2C-BE5C-ABBC-84A811BCDACE}"/>
              </a:ext>
            </a:extLst>
          </p:cNvPr>
          <p:cNvGrpSpPr/>
          <p:nvPr/>
        </p:nvGrpSpPr>
        <p:grpSpPr>
          <a:xfrm rot="5043882">
            <a:off x="3274170" y="2880134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2" name="Google Shape;52;p11">
              <a:extLst>
                <a:ext uri="{FF2B5EF4-FFF2-40B4-BE49-F238E27FC236}">
                  <a16:creationId xmlns:a16="http://schemas.microsoft.com/office/drawing/2014/main" id="{07038226-A82E-A4BE-1EC7-7ACE80D5E3FD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Google Shape;53;p11">
              <a:extLst>
                <a:ext uri="{FF2B5EF4-FFF2-40B4-BE49-F238E27FC236}">
                  <a16:creationId xmlns:a16="http://schemas.microsoft.com/office/drawing/2014/main" id="{EBEFD08E-42F5-AAA9-9798-82F427FAE006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4" name="Google Shape;51;p11">
            <a:extLst>
              <a:ext uri="{FF2B5EF4-FFF2-40B4-BE49-F238E27FC236}">
                <a16:creationId xmlns:a16="http://schemas.microsoft.com/office/drawing/2014/main" id="{6C802FD4-9E0A-7109-8B92-9C151EB83387}"/>
              </a:ext>
            </a:extLst>
          </p:cNvPr>
          <p:cNvGrpSpPr/>
          <p:nvPr/>
        </p:nvGrpSpPr>
        <p:grpSpPr>
          <a:xfrm rot="5043882">
            <a:off x="3274170" y="3543586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5" name="Google Shape;52;p11">
              <a:extLst>
                <a:ext uri="{FF2B5EF4-FFF2-40B4-BE49-F238E27FC236}">
                  <a16:creationId xmlns:a16="http://schemas.microsoft.com/office/drawing/2014/main" id="{04640C48-F511-A3EE-4298-1E0419DB0ECC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6" name="Google Shape;53;p11">
              <a:extLst>
                <a:ext uri="{FF2B5EF4-FFF2-40B4-BE49-F238E27FC236}">
                  <a16:creationId xmlns:a16="http://schemas.microsoft.com/office/drawing/2014/main" id="{87491B64-CFEF-1A8B-AB93-6AE1FFC0B494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7" name="Google Shape;51;p11">
            <a:extLst>
              <a:ext uri="{FF2B5EF4-FFF2-40B4-BE49-F238E27FC236}">
                <a16:creationId xmlns:a16="http://schemas.microsoft.com/office/drawing/2014/main" id="{F0756F32-2624-0173-DE7C-F076050EA9AB}"/>
              </a:ext>
            </a:extLst>
          </p:cNvPr>
          <p:cNvGrpSpPr/>
          <p:nvPr/>
        </p:nvGrpSpPr>
        <p:grpSpPr>
          <a:xfrm rot="5043882">
            <a:off x="3274168" y="4218734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8" name="Google Shape;52;p11">
              <a:extLst>
                <a:ext uri="{FF2B5EF4-FFF2-40B4-BE49-F238E27FC236}">
                  <a16:creationId xmlns:a16="http://schemas.microsoft.com/office/drawing/2014/main" id="{75B32194-202A-2F77-B6EF-400FC59867F4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9" name="Google Shape;53;p11">
              <a:extLst>
                <a:ext uri="{FF2B5EF4-FFF2-40B4-BE49-F238E27FC236}">
                  <a16:creationId xmlns:a16="http://schemas.microsoft.com/office/drawing/2014/main" id="{3A34580B-3DF3-FB46-A4B3-A157DA40E372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BA7C5F7F-0E9D-588D-31C8-7D8EAEBE4E0C}"/>
              </a:ext>
            </a:extLst>
          </p:cNvPr>
          <p:cNvSpPr txBox="1"/>
          <p:nvPr/>
        </p:nvSpPr>
        <p:spPr>
          <a:xfrm>
            <a:off x="4070499" y="3246735"/>
            <a:ext cx="6948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clarifier les points qui pourraient manquer de clarté ou prêter à confusion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3670BF3-083C-27C6-D7CC-5FA557D02FD9}"/>
              </a:ext>
            </a:extLst>
          </p:cNvPr>
          <p:cNvSpPr txBox="1"/>
          <p:nvPr/>
        </p:nvSpPr>
        <p:spPr>
          <a:xfrm>
            <a:off x="4077817" y="4639513"/>
            <a:ext cx="763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comme stratégie pour garder les gens concentrés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68CC5EC0-39E1-1211-5898-6EF23CA9C4CF}"/>
              </a:ext>
            </a:extLst>
          </p:cNvPr>
          <p:cNvSpPr txBox="1"/>
          <p:nvPr/>
        </p:nvSpPr>
        <p:spPr>
          <a:xfrm>
            <a:off x="4070499" y="3943124"/>
            <a:ext cx="576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une forme d’écoute active des besoins de vos interlocuteurs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014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549"/>
    </mc:Choice>
    <mc:Fallback xmlns="" xmlns:a16="http://schemas.microsoft.com/office/drawing/2014/main">
      <p:transition spd="slow" advTm="545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0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</a:rPr>
              <a:t>Conversation et discussion en ligne</a:t>
            </a:r>
            <a:endParaRPr lang="fr-FR" sz="3200" dirty="0"/>
          </a:p>
        </p:txBody>
      </p:sp>
      <p:grpSp>
        <p:nvGrpSpPr>
          <p:cNvPr id="12" name="Google Shape;51;p11">
            <a:extLst>
              <a:ext uri="{FF2B5EF4-FFF2-40B4-BE49-F238E27FC236}">
                <a16:creationId xmlns:a16="http://schemas.microsoft.com/office/drawing/2014/main" id="{736FB722-D28F-B646-9612-86182EF13FD9}"/>
              </a:ext>
            </a:extLst>
          </p:cNvPr>
          <p:cNvGrpSpPr/>
          <p:nvPr/>
        </p:nvGrpSpPr>
        <p:grpSpPr>
          <a:xfrm rot="5043882">
            <a:off x="1113001" y="176152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3" name="Google Shape;52;p11">
              <a:extLst>
                <a:ext uri="{FF2B5EF4-FFF2-40B4-BE49-F238E27FC236}">
                  <a16:creationId xmlns:a16="http://schemas.microsoft.com/office/drawing/2014/main" id="{E84B11E2-71A8-2E4B-86E4-8A4BA17476A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4" name="Google Shape;53;p11">
              <a:extLst>
                <a:ext uri="{FF2B5EF4-FFF2-40B4-BE49-F238E27FC236}">
                  <a16:creationId xmlns:a16="http://schemas.microsoft.com/office/drawing/2014/main" id="{7B2624AD-C0D4-464C-95C3-23E2CA8B503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6A4550F-5675-4A44-A52D-82F3204C476E}"/>
              </a:ext>
            </a:extLst>
          </p:cNvPr>
          <p:cNvSpPr txBox="1"/>
          <p:nvPr/>
        </p:nvSpPr>
        <p:spPr>
          <a:xfrm>
            <a:off x="1838765" y="2158244"/>
            <a:ext cx="261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 reformulation</a:t>
            </a: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1E5DBBB4-20CD-2E0E-8037-E523621A451E}"/>
              </a:ext>
            </a:extLst>
          </p:cNvPr>
          <p:cNvSpPr txBox="1">
            <a:spLocks/>
          </p:cNvSpPr>
          <p:nvPr/>
        </p:nvSpPr>
        <p:spPr>
          <a:xfrm>
            <a:off x="490538" y="1690688"/>
            <a:ext cx="11218862" cy="3919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b="1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grpSp>
        <p:nvGrpSpPr>
          <p:cNvPr id="21" name="Google Shape;51;p11">
            <a:extLst>
              <a:ext uri="{FF2B5EF4-FFF2-40B4-BE49-F238E27FC236}">
                <a16:creationId xmlns:a16="http://schemas.microsoft.com/office/drawing/2014/main" id="{6E22E4BD-2C58-6127-827D-0D1365E61157}"/>
              </a:ext>
            </a:extLst>
          </p:cNvPr>
          <p:cNvGrpSpPr/>
          <p:nvPr/>
        </p:nvGrpSpPr>
        <p:grpSpPr>
          <a:xfrm rot="5043882">
            <a:off x="3274170" y="270367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2" name="Google Shape;52;p11">
              <a:extLst>
                <a:ext uri="{FF2B5EF4-FFF2-40B4-BE49-F238E27FC236}">
                  <a16:creationId xmlns:a16="http://schemas.microsoft.com/office/drawing/2014/main" id="{B7D30CC2-1C9E-3295-F30B-1358B99192A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Google Shape;53;p11">
              <a:extLst>
                <a:ext uri="{FF2B5EF4-FFF2-40B4-BE49-F238E27FC236}">
                  <a16:creationId xmlns:a16="http://schemas.microsoft.com/office/drawing/2014/main" id="{865A2486-E932-EF0C-92EE-5AE51E3E278B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4" name="Google Shape;51;p11">
            <a:extLst>
              <a:ext uri="{FF2B5EF4-FFF2-40B4-BE49-F238E27FC236}">
                <a16:creationId xmlns:a16="http://schemas.microsoft.com/office/drawing/2014/main" id="{18B28A45-D93F-31AC-816A-54FB388EADEF}"/>
              </a:ext>
            </a:extLst>
          </p:cNvPr>
          <p:cNvGrpSpPr/>
          <p:nvPr/>
        </p:nvGrpSpPr>
        <p:grpSpPr>
          <a:xfrm rot="5043882">
            <a:off x="3274170" y="3367123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5" name="Google Shape;52;p11">
              <a:extLst>
                <a:ext uri="{FF2B5EF4-FFF2-40B4-BE49-F238E27FC236}">
                  <a16:creationId xmlns:a16="http://schemas.microsoft.com/office/drawing/2014/main" id="{F0CD4397-6325-15AA-AF43-4B5C3C905306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6" name="Google Shape;53;p11">
              <a:extLst>
                <a:ext uri="{FF2B5EF4-FFF2-40B4-BE49-F238E27FC236}">
                  <a16:creationId xmlns:a16="http://schemas.microsoft.com/office/drawing/2014/main" id="{088A9A9A-A145-A570-9442-981D5D10DD6A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1FD8143-2557-93B0-569E-472679037CA8}"/>
              </a:ext>
            </a:extLst>
          </p:cNvPr>
          <p:cNvSpPr txBox="1"/>
          <p:nvPr/>
        </p:nvSpPr>
        <p:spPr>
          <a:xfrm>
            <a:off x="4203032" y="3080088"/>
            <a:ext cx="648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corriger les erreurs ou les fautes commises lors de la communication</a:t>
            </a:r>
            <a:endParaRPr lang="es-ES_tradnl" b="1" dirty="0">
              <a:solidFill>
                <a:schemeClr val="tx2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C45D6A1-0FE3-AF87-DE34-41535BD68E98}"/>
              </a:ext>
            </a:extLst>
          </p:cNvPr>
          <p:cNvSpPr txBox="1"/>
          <p:nvPr/>
        </p:nvSpPr>
        <p:spPr>
          <a:xfrm>
            <a:off x="4176196" y="3586872"/>
            <a:ext cx="7630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s’assurer que le message est bien transmis à des personnes ayant des antécédents linguistiques différents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067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66"/>
    </mc:Choice>
    <mc:Fallback xmlns="" xmlns:a16="http://schemas.microsoft.com/office/drawing/2014/main">
      <p:transition spd="slow" advTm="33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95F36-6FDB-3B48-927D-6D9D43565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</a:rPr>
              <a:t>Conversation et discussion en ligne</a:t>
            </a:r>
            <a:endParaRPr lang="fr-FR" sz="3200" dirty="0"/>
          </a:p>
        </p:txBody>
      </p:sp>
      <p:grpSp>
        <p:nvGrpSpPr>
          <p:cNvPr id="16" name="Google Shape;51;p11">
            <a:extLst>
              <a:ext uri="{FF2B5EF4-FFF2-40B4-BE49-F238E27FC236}">
                <a16:creationId xmlns:a16="http://schemas.microsoft.com/office/drawing/2014/main" id="{8017DB64-78A8-A345-8269-542C96824E1F}"/>
              </a:ext>
            </a:extLst>
          </p:cNvPr>
          <p:cNvGrpSpPr/>
          <p:nvPr/>
        </p:nvGrpSpPr>
        <p:grpSpPr>
          <a:xfrm rot="5043882">
            <a:off x="1177169" y="1866346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17" name="Google Shape;52;p11">
              <a:extLst>
                <a:ext uri="{FF2B5EF4-FFF2-40B4-BE49-F238E27FC236}">
                  <a16:creationId xmlns:a16="http://schemas.microsoft.com/office/drawing/2014/main" id="{B6B5E6D1-3EF3-2141-8E1A-ED9A7F9FF03A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18" name="Google Shape;53;p11">
              <a:extLst>
                <a:ext uri="{FF2B5EF4-FFF2-40B4-BE49-F238E27FC236}">
                  <a16:creationId xmlns:a16="http://schemas.microsoft.com/office/drawing/2014/main" id="{F5A35E49-9889-1D46-9D8D-6DCC364CBC89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383D092-C59D-B64F-87BC-99C48B40D2B7}"/>
              </a:ext>
            </a:extLst>
          </p:cNvPr>
          <p:cNvSpPr txBox="1"/>
          <p:nvPr/>
        </p:nvSpPr>
        <p:spPr>
          <a:xfrm>
            <a:off x="2088120" y="2200226"/>
            <a:ext cx="4922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Capacité à gérer les réactions émotionnelles</a:t>
            </a: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F808C289-26DE-A935-67B0-167E57DA1BDC}"/>
              </a:ext>
            </a:extLst>
          </p:cNvPr>
          <p:cNvSpPr txBox="1">
            <a:spLocks/>
          </p:cNvSpPr>
          <p:nvPr/>
        </p:nvSpPr>
        <p:spPr>
          <a:xfrm>
            <a:off x="490538" y="1690688"/>
            <a:ext cx="11218862" cy="3919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ES" sz="1800" b="1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  <a:sym typeface="Sniglet"/>
            </a:endParaRPr>
          </a:p>
        </p:txBody>
      </p:sp>
      <p:grpSp>
        <p:nvGrpSpPr>
          <p:cNvPr id="21" name="Google Shape;51;p11">
            <a:extLst>
              <a:ext uri="{FF2B5EF4-FFF2-40B4-BE49-F238E27FC236}">
                <a16:creationId xmlns:a16="http://schemas.microsoft.com/office/drawing/2014/main" id="{6FF4059F-BA81-5814-99D4-C1AC5E3B58D3}"/>
              </a:ext>
            </a:extLst>
          </p:cNvPr>
          <p:cNvGrpSpPr/>
          <p:nvPr/>
        </p:nvGrpSpPr>
        <p:grpSpPr>
          <a:xfrm rot="5043882">
            <a:off x="3274170" y="2832009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2" name="Google Shape;52;p11">
              <a:extLst>
                <a:ext uri="{FF2B5EF4-FFF2-40B4-BE49-F238E27FC236}">
                  <a16:creationId xmlns:a16="http://schemas.microsoft.com/office/drawing/2014/main" id="{8ABFE3D1-AC18-BB32-4446-DD378D601757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3" name="Google Shape;53;p11">
              <a:extLst>
                <a:ext uri="{FF2B5EF4-FFF2-40B4-BE49-F238E27FC236}">
                  <a16:creationId xmlns:a16="http://schemas.microsoft.com/office/drawing/2014/main" id="{AE51BC3A-6BC1-FF86-2159-B5C492C7560B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grpSp>
        <p:nvGrpSpPr>
          <p:cNvPr id="24" name="Google Shape;51;p11">
            <a:extLst>
              <a:ext uri="{FF2B5EF4-FFF2-40B4-BE49-F238E27FC236}">
                <a16:creationId xmlns:a16="http://schemas.microsoft.com/office/drawing/2014/main" id="{E6D6A5DB-6979-6CBC-5165-161882FCCCB8}"/>
              </a:ext>
            </a:extLst>
          </p:cNvPr>
          <p:cNvGrpSpPr/>
          <p:nvPr/>
        </p:nvGrpSpPr>
        <p:grpSpPr>
          <a:xfrm rot="5043882">
            <a:off x="3274170" y="3495461"/>
            <a:ext cx="528415" cy="873152"/>
            <a:chOff x="1113100" y="2199475"/>
            <a:chExt cx="801900" cy="709925"/>
          </a:xfrm>
          <a:blipFill>
            <a:blip r:embed="rId4"/>
            <a:tile tx="0" ty="0" sx="100000" sy="100000" flip="none" algn="tl"/>
          </a:blipFill>
        </p:grpSpPr>
        <p:sp>
          <p:nvSpPr>
            <p:cNvPr id="25" name="Google Shape;52;p11">
              <a:extLst>
                <a:ext uri="{FF2B5EF4-FFF2-40B4-BE49-F238E27FC236}">
                  <a16:creationId xmlns:a16="http://schemas.microsoft.com/office/drawing/2014/main" id="{26128D71-7D60-53BA-15BB-7583DF81FD91}"/>
                </a:ext>
              </a:extLst>
            </p:cNvPr>
            <p:cNvSpPr/>
            <p:nvPr/>
          </p:nvSpPr>
          <p:spPr>
            <a:xfrm>
              <a:off x="1113100" y="2291450"/>
              <a:ext cx="735850" cy="617950"/>
            </a:xfrm>
            <a:custGeom>
              <a:avLst/>
              <a:gdLst/>
              <a:ahLst/>
              <a:cxnLst/>
              <a:rect l="l" t="t" r="r" b="b"/>
              <a:pathLst>
                <a:path w="29434" h="24718" extrusionOk="0">
                  <a:moveTo>
                    <a:pt x="26604" y="13869"/>
                  </a:moveTo>
                  <a:lnTo>
                    <a:pt x="26509" y="13963"/>
                  </a:lnTo>
                  <a:lnTo>
                    <a:pt x="26509" y="14057"/>
                  </a:lnTo>
                  <a:lnTo>
                    <a:pt x="26604" y="14246"/>
                  </a:lnTo>
                  <a:lnTo>
                    <a:pt x="26604" y="13869"/>
                  </a:lnTo>
                  <a:close/>
                  <a:moveTo>
                    <a:pt x="7925" y="23397"/>
                  </a:moveTo>
                  <a:lnTo>
                    <a:pt x="8302" y="23491"/>
                  </a:lnTo>
                  <a:lnTo>
                    <a:pt x="8113" y="23491"/>
                  </a:lnTo>
                  <a:lnTo>
                    <a:pt x="7925" y="23397"/>
                  </a:lnTo>
                  <a:close/>
                  <a:moveTo>
                    <a:pt x="28962" y="1"/>
                  </a:moveTo>
                  <a:lnTo>
                    <a:pt x="28962" y="95"/>
                  </a:lnTo>
                  <a:lnTo>
                    <a:pt x="28774" y="284"/>
                  </a:lnTo>
                  <a:lnTo>
                    <a:pt x="28868" y="284"/>
                  </a:lnTo>
                  <a:lnTo>
                    <a:pt x="28868" y="567"/>
                  </a:lnTo>
                  <a:lnTo>
                    <a:pt x="28679" y="567"/>
                  </a:lnTo>
                  <a:lnTo>
                    <a:pt x="28868" y="661"/>
                  </a:lnTo>
                  <a:lnTo>
                    <a:pt x="28679" y="850"/>
                  </a:lnTo>
                  <a:lnTo>
                    <a:pt x="28679" y="1039"/>
                  </a:lnTo>
                  <a:lnTo>
                    <a:pt x="28585" y="1039"/>
                  </a:lnTo>
                  <a:lnTo>
                    <a:pt x="28491" y="1227"/>
                  </a:lnTo>
                  <a:lnTo>
                    <a:pt x="28679" y="1416"/>
                  </a:lnTo>
                  <a:lnTo>
                    <a:pt x="28962" y="1605"/>
                  </a:lnTo>
                  <a:lnTo>
                    <a:pt x="28585" y="1793"/>
                  </a:lnTo>
                  <a:lnTo>
                    <a:pt x="28868" y="1982"/>
                  </a:lnTo>
                  <a:lnTo>
                    <a:pt x="28962" y="2171"/>
                  </a:lnTo>
                  <a:lnTo>
                    <a:pt x="28868" y="2265"/>
                  </a:lnTo>
                  <a:lnTo>
                    <a:pt x="28774" y="2359"/>
                  </a:lnTo>
                  <a:lnTo>
                    <a:pt x="28868" y="2359"/>
                  </a:lnTo>
                  <a:lnTo>
                    <a:pt x="28774" y="2454"/>
                  </a:lnTo>
                  <a:lnTo>
                    <a:pt x="28868" y="2548"/>
                  </a:lnTo>
                  <a:lnTo>
                    <a:pt x="28868" y="2642"/>
                  </a:lnTo>
                  <a:lnTo>
                    <a:pt x="28585" y="2642"/>
                  </a:lnTo>
                  <a:lnTo>
                    <a:pt x="28679" y="2737"/>
                  </a:lnTo>
                  <a:lnTo>
                    <a:pt x="28774" y="2831"/>
                  </a:lnTo>
                  <a:lnTo>
                    <a:pt x="28774" y="3303"/>
                  </a:lnTo>
                  <a:lnTo>
                    <a:pt x="28679" y="3680"/>
                  </a:lnTo>
                  <a:lnTo>
                    <a:pt x="28585" y="3963"/>
                  </a:lnTo>
                  <a:lnTo>
                    <a:pt x="28774" y="4058"/>
                  </a:lnTo>
                  <a:lnTo>
                    <a:pt x="28774" y="4341"/>
                  </a:lnTo>
                  <a:lnTo>
                    <a:pt x="28585" y="4246"/>
                  </a:lnTo>
                  <a:lnTo>
                    <a:pt x="28585" y="4341"/>
                  </a:lnTo>
                  <a:lnTo>
                    <a:pt x="28679" y="4435"/>
                  </a:lnTo>
                  <a:lnTo>
                    <a:pt x="28491" y="4435"/>
                  </a:lnTo>
                  <a:lnTo>
                    <a:pt x="28585" y="4718"/>
                  </a:lnTo>
                  <a:lnTo>
                    <a:pt x="28491" y="5001"/>
                  </a:lnTo>
                  <a:lnTo>
                    <a:pt x="28774" y="4907"/>
                  </a:lnTo>
                  <a:lnTo>
                    <a:pt x="29057" y="5095"/>
                  </a:lnTo>
                  <a:lnTo>
                    <a:pt x="29057" y="5095"/>
                  </a:lnTo>
                  <a:lnTo>
                    <a:pt x="28774" y="5001"/>
                  </a:lnTo>
                  <a:lnTo>
                    <a:pt x="28679" y="5001"/>
                  </a:lnTo>
                  <a:lnTo>
                    <a:pt x="28774" y="5095"/>
                  </a:lnTo>
                  <a:lnTo>
                    <a:pt x="28585" y="5095"/>
                  </a:lnTo>
                  <a:lnTo>
                    <a:pt x="28396" y="5567"/>
                  </a:lnTo>
                  <a:lnTo>
                    <a:pt x="28396" y="5756"/>
                  </a:lnTo>
                  <a:lnTo>
                    <a:pt x="28585" y="6039"/>
                  </a:lnTo>
                  <a:lnTo>
                    <a:pt x="28396" y="6982"/>
                  </a:lnTo>
                  <a:lnTo>
                    <a:pt x="28302" y="7359"/>
                  </a:lnTo>
                  <a:lnTo>
                    <a:pt x="28113" y="7737"/>
                  </a:lnTo>
                  <a:lnTo>
                    <a:pt x="28113" y="7642"/>
                  </a:lnTo>
                  <a:lnTo>
                    <a:pt x="28113" y="7548"/>
                  </a:lnTo>
                  <a:lnTo>
                    <a:pt x="27830" y="8114"/>
                  </a:lnTo>
                  <a:lnTo>
                    <a:pt x="27830" y="8114"/>
                  </a:lnTo>
                  <a:lnTo>
                    <a:pt x="27924" y="8020"/>
                  </a:lnTo>
                  <a:lnTo>
                    <a:pt x="27453" y="8963"/>
                  </a:lnTo>
                  <a:lnTo>
                    <a:pt x="27736" y="8963"/>
                  </a:lnTo>
                  <a:lnTo>
                    <a:pt x="27547" y="9246"/>
                  </a:lnTo>
                  <a:lnTo>
                    <a:pt x="27547" y="9435"/>
                  </a:lnTo>
                  <a:lnTo>
                    <a:pt x="27641" y="9529"/>
                  </a:lnTo>
                  <a:lnTo>
                    <a:pt x="27641" y="9812"/>
                  </a:lnTo>
                  <a:lnTo>
                    <a:pt x="27547" y="9906"/>
                  </a:lnTo>
                  <a:lnTo>
                    <a:pt x="27453" y="9906"/>
                  </a:lnTo>
                  <a:lnTo>
                    <a:pt x="27358" y="9718"/>
                  </a:lnTo>
                  <a:lnTo>
                    <a:pt x="27264" y="9812"/>
                  </a:lnTo>
                  <a:lnTo>
                    <a:pt x="27075" y="9906"/>
                  </a:lnTo>
                  <a:lnTo>
                    <a:pt x="27170" y="10001"/>
                  </a:lnTo>
                  <a:lnTo>
                    <a:pt x="27075" y="10095"/>
                  </a:lnTo>
                  <a:lnTo>
                    <a:pt x="27075" y="10284"/>
                  </a:lnTo>
                  <a:lnTo>
                    <a:pt x="27170" y="10472"/>
                  </a:lnTo>
                  <a:lnTo>
                    <a:pt x="27170" y="10755"/>
                  </a:lnTo>
                  <a:lnTo>
                    <a:pt x="26792" y="10755"/>
                  </a:lnTo>
                  <a:lnTo>
                    <a:pt x="26698" y="10661"/>
                  </a:lnTo>
                  <a:lnTo>
                    <a:pt x="26698" y="10850"/>
                  </a:lnTo>
                  <a:lnTo>
                    <a:pt x="26604" y="10944"/>
                  </a:lnTo>
                  <a:lnTo>
                    <a:pt x="26415" y="10944"/>
                  </a:lnTo>
                  <a:lnTo>
                    <a:pt x="26415" y="11038"/>
                  </a:lnTo>
                  <a:lnTo>
                    <a:pt x="26509" y="11038"/>
                  </a:lnTo>
                  <a:lnTo>
                    <a:pt x="26604" y="11133"/>
                  </a:lnTo>
                  <a:lnTo>
                    <a:pt x="26604" y="11321"/>
                  </a:lnTo>
                  <a:lnTo>
                    <a:pt x="26604" y="11510"/>
                  </a:lnTo>
                  <a:lnTo>
                    <a:pt x="26509" y="11510"/>
                  </a:lnTo>
                  <a:lnTo>
                    <a:pt x="26509" y="11416"/>
                  </a:lnTo>
                  <a:lnTo>
                    <a:pt x="26415" y="11416"/>
                  </a:lnTo>
                  <a:lnTo>
                    <a:pt x="26415" y="11321"/>
                  </a:lnTo>
                  <a:lnTo>
                    <a:pt x="26321" y="11793"/>
                  </a:lnTo>
                  <a:lnTo>
                    <a:pt x="26226" y="11699"/>
                  </a:lnTo>
                  <a:lnTo>
                    <a:pt x="26132" y="11793"/>
                  </a:lnTo>
                  <a:lnTo>
                    <a:pt x="26226" y="11793"/>
                  </a:lnTo>
                  <a:lnTo>
                    <a:pt x="26321" y="12076"/>
                  </a:lnTo>
                  <a:lnTo>
                    <a:pt x="26415" y="12359"/>
                  </a:lnTo>
                  <a:lnTo>
                    <a:pt x="26038" y="12548"/>
                  </a:lnTo>
                  <a:lnTo>
                    <a:pt x="25755" y="12737"/>
                  </a:lnTo>
                  <a:lnTo>
                    <a:pt x="25660" y="12925"/>
                  </a:lnTo>
                  <a:lnTo>
                    <a:pt x="25755" y="12925"/>
                  </a:lnTo>
                  <a:lnTo>
                    <a:pt x="25755" y="13020"/>
                  </a:lnTo>
                  <a:lnTo>
                    <a:pt x="25849" y="12737"/>
                  </a:lnTo>
                  <a:lnTo>
                    <a:pt x="25943" y="13020"/>
                  </a:lnTo>
                  <a:lnTo>
                    <a:pt x="26038" y="12831"/>
                  </a:lnTo>
                  <a:lnTo>
                    <a:pt x="26132" y="12925"/>
                  </a:lnTo>
                  <a:lnTo>
                    <a:pt x="25943" y="13208"/>
                  </a:lnTo>
                  <a:lnTo>
                    <a:pt x="25660" y="13114"/>
                  </a:lnTo>
                  <a:lnTo>
                    <a:pt x="25472" y="13208"/>
                  </a:lnTo>
                  <a:lnTo>
                    <a:pt x="25377" y="13397"/>
                  </a:lnTo>
                  <a:lnTo>
                    <a:pt x="25283" y="13869"/>
                  </a:lnTo>
                  <a:lnTo>
                    <a:pt x="25189" y="14435"/>
                  </a:lnTo>
                  <a:lnTo>
                    <a:pt x="25094" y="14623"/>
                  </a:lnTo>
                  <a:lnTo>
                    <a:pt x="25000" y="14812"/>
                  </a:lnTo>
                  <a:lnTo>
                    <a:pt x="24906" y="14718"/>
                  </a:lnTo>
                  <a:lnTo>
                    <a:pt x="24811" y="14529"/>
                  </a:lnTo>
                  <a:lnTo>
                    <a:pt x="24717" y="14906"/>
                  </a:lnTo>
                  <a:lnTo>
                    <a:pt x="24717" y="15189"/>
                  </a:lnTo>
                  <a:lnTo>
                    <a:pt x="24717" y="15284"/>
                  </a:lnTo>
                  <a:lnTo>
                    <a:pt x="24811" y="15284"/>
                  </a:lnTo>
                  <a:lnTo>
                    <a:pt x="24528" y="15378"/>
                  </a:lnTo>
                  <a:lnTo>
                    <a:pt x="24340" y="15472"/>
                  </a:lnTo>
                  <a:lnTo>
                    <a:pt x="24057" y="15944"/>
                  </a:lnTo>
                  <a:lnTo>
                    <a:pt x="23962" y="16416"/>
                  </a:lnTo>
                  <a:lnTo>
                    <a:pt x="23774" y="16699"/>
                  </a:lnTo>
                  <a:lnTo>
                    <a:pt x="23396" y="16699"/>
                  </a:lnTo>
                  <a:lnTo>
                    <a:pt x="23208" y="16982"/>
                  </a:lnTo>
                  <a:lnTo>
                    <a:pt x="23019" y="17359"/>
                  </a:lnTo>
                  <a:lnTo>
                    <a:pt x="22830" y="17831"/>
                  </a:lnTo>
                  <a:lnTo>
                    <a:pt x="22830" y="17736"/>
                  </a:lnTo>
                  <a:lnTo>
                    <a:pt x="22736" y="17642"/>
                  </a:lnTo>
                  <a:lnTo>
                    <a:pt x="22736" y="17642"/>
                  </a:lnTo>
                  <a:lnTo>
                    <a:pt x="22830" y="17925"/>
                  </a:lnTo>
                  <a:lnTo>
                    <a:pt x="22453" y="17925"/>
                  </a:lnTo>
                  <a:lnTo>
                    <a:pt x="22547" y="17736"/>
                  </a:lnTo>
                  <a:lnTo>
                    <a:pt x="22453" y="17736"/>
                  </a:lnTo>
                  <a:lnTo>
                    <a:pt x="22359" y="17831"/>
                  </a:lnTo>
                  <a:lnTo>
                    <a:pt x="22264" y="18208"/>
                  </a:lnTo>
                  <a:lnTo>
                    <a:pt x="22170" y="18491"/>
                  </a:lnTo>
                  <a:lnTo>
                    <a:pt x="22076" y="18585"/>
                  </a:lnTo>
                  <a:lnTo>
                    <a:pt x="21887" y="18585"/>
                  </a:lnTo>
                  <a:lnTo>
                    <a:pt x="21698" y="19152"/>
                  </a:lnTo>
                  <a:lnTo>
                    <a:pt x="21604" y="18869"/>
                  </a:lnTo>
                  <a:lnTo>
                    <a:pt x="21604" y="19057"/>
                  </a:lnTo>
                  <a:lnTo>
                    <a:pt x="21415" y="19152"/>
                  </a:lnTo>
                  <a:lnTo>
                    <a:pt x="20943" y="19529"/>
                  </a:lnTo>
                  <a:lnTo>
                    <a:pt x="20377" y="19812"/>
                  </a:lnTo>
                  <a:lnTo>
                    <a:pt x="19906" y="20095"/>
                  </a:lnTo>
                  <a:lnTo>
                    <a:pt x="20094" y="20189"/>
                  </a:lnTo>
                  <a:lnTo>
                    <a:pt x="20189" y="20284"/>
                  </a:lnTo>
                  <a:lnTo>
                    <a:pt x="19906" y="20378"/>
                  </a:lnTo>
                  <a:lnTo>
                    <a:pt x="19906" y="20284"/>
                  </a:lnTo>
                  <a:lnTo>
                    <a:pt x="19811" y="20189"/>
                  </a:lnTo>
                  <a:lnTo>
                    <a:pt x="19811" y="20284"/>
                  </a:lnTo>
                  <a:lnTo>
                    <a:pt x="19811" y="20378"/>
                  </a:lnTo>
                  <a:lnTo>
                    <a:pt x="19245" y="20284"/>
                  </a:lnTo>
                  <a:lnTo>
                    <a:pt x="19340" y="20378"/>
                  </a:lnTo>
                  <a:lnTo>
                    <a:pt x="19245" y="20472"/>
                  </a:lnTo>
                  <a:lnTo>
                    <a:pt x="19434" y="20567"/>
                  </a:lnTo>
                  <a:lnTo>
                    <a:pt x="19340" y="20661"/>
                  </a:lnTo>
                  <a:lnTo>
                    <a:pt x="18962" y="20661"/>
                  </a:lnTo>
                  <a:lnTo>
                    <a:pt x="18585" y="21038"/>
                  </a:lnTo>
                  <a:lnTo>
                    <a:pt x="18113" y="21416"/>
                  </a:lnTo>
                  <a:lnTo>
                    <a:pt x="17736" y="21699"/>
                  </a:lnTo>
                  <a:lnTo>
                    <a:pt x="17359" y="21793"/>
                  </a:lnTo>
                  <a:lnTo>
                    <a:pt x="17076" y="22076"/>
                  </a:lnTo>
                  <a:lnTo>
                    <a:pt x="16793" y="22359"/>
                  </a:lnTo>
                  <a:lnTo>
                    <a:pt x="16698" y="22265"/>
                  </a:lnTo>
                  <a:lnTo>
                    <a:pt x="16604" y="22170"/>
                  </a:lnTo>
                  <a:lnTo>
                    <a:pt x="16321" y="22170"/>
                  </a:lnTo>
                  <a:lnTo>
                    <a:pt x="15849" y="22453"/>
                  </a:lnTo>
                  <a:lnTo>
                    <a:pt x="14340" y="22831"/>
                  </a:lnTo>
                  <a:lnTo>
                    <a:pt x="14340" y="22925"/>
                  </a:lnTo>
                  <a:lnTo>
                    <a:pt x="14340" y="23019"/>
                  </a:lnTo>
                  <a:lnTo>
                    <a:pt x="14245" y="23114"/>
                  </a:lnTo>
                  <a:lnTo>
                    <a:pt x="14057" y="23019"/>
                  </a:lnTo>
                  <a:lnTo>
                    <a:pt x="13962" y="22925"/>
                  </a:lnTo>
                  <a:lnTo>
                    <a:pt x="13774" y="22925"/>
                  </a:lnTo>
                  <a:lnTo>
                    <a:pt x="13774" y="23208"/>
                  </a:lnTo>
                  <a:lnTo>
                    <a:pt x="13491" y="23114"/>
                  </a:lnTo>
                  <a:lnTo>
                    <a:pt x="13113" y="23114"/>
                  </a:lnTo>
                  <a:lnTo>
                    <a:pt x="12642" y="23208"/>
                  </a:lnTo>
                  <a:lnTo>
                    <a:pt x="12453" y="23302"/>
                  </a:lnTo>
                  <a:lnTo>
                    <a:pt x="12076" y="23208"/>
                  </a:lnTo>
                  <a:lnTo>
                    <a:pt x="11793" y="23114"/>
                  </a:lnTo>
                  <a:lnTo>
                    <a:pt x="11510" y="23585"/>
                  </a:lnTo>
                  <a:lnTo>
                    <a:pt x="11321" y="23397"/>
                  </a:lnTo>
                  <a:lnTo>
                    <a:pt x="11132" y="23302"/>
                  </a:lnTo>
                  <a:lnTo>
                    <a:pt x="10849" y="23302"/>
                  </a:lnTo>
                  <a:lnTo>
                    <a:pt x="10566" y="23397"/>
                  </a:lnTo>
                  <a:lnTo>
                    <a:pt x="10566" y="23302"/>
                  </a:lnTo>
                  <a:lnTo>
                    <a:pt x="10189" y="23302"/>
                  </a:lnTo>
                  <a:lnTo>
                    <a:pt x="9717" y="23491"/>
                  </a:lnTo>
                  <a:lnTo>
                    <a:pt x="9717" y="23302"/>
                  </a:lnTo>
                  <a:lnTo>
                    <a:pt x="9623" y="23491"/>
                  </a:lnTo>
                  <a:lnTo>
                    <a:pt x="9434" y="23680"/>
                  </a:lnTo>
                  <a:lnTo>
                    <a:pt x="9340" y="23585"/>
                  </a:lnTo>
                  <a:lnTo>
                    <a:pt x="9434" y="23585"/>
                  </a:lnTo>
                  <a:lnTo>
                    <a:pt x="9340" y="23491"/>
                  </a:lnTo>
                  <a:lnTo>
                    <a:pt x="9246" y="23491"/>
                  </a:lnTo>
                  <a:lnTo>
                    <a:pt x="9246" y="23585"/>
                  </a:lnTo>
                  <a:lnTo>
                    <a:pt x="9151" y="23491"/>
                  </a:lnTo>
                  <a:lnTo>
                    <a:pt x="8868" y="23680"/>
                  </a:lnTo>
                  <a:lnTo>
                    <a:pt x="8774" y="23680"/>
                  </a:lnTo>
                  <a:lnTo>
                    <a:pt x="8680" y="23491"/>
                  </a:lnTo>
                  <a:lnTo>
                    <a:pt x="8585" y="23585"/>
                  </a:lnTo>
                  <a:lnTo>
                    <a:pt x="8491" y="23585"/>
                  </a:lnTo>
                  <a:lnTo>
                    <a:pt x="8397" y="23491"/>
                  </a:lnTo>
                  <a:lnTo>
                    <a:pt x="8302" y="23491"/>
                  </a:lnTo>
                  <a:lnTo>
                    <a:pt x="8208" y="23302"/>
                  </a:lnTo>
                  <a:lnTo>
                    <a:pt x="8302" y="23114"/>
                  </a:lnTo>
                  <a:lnTo>
                    <a:pt x="8302" y="23114"/>
                  </a:lnTo>
                  <a:lnTo>
                    <a:pt x="8019" y="23208"/>
                  </a:lnTo>
                  <a:lnTo>
                    <a:pt x="7642" y="23208"/>
                  </a:lnTo>
                  <a:lnTo>
                    <a:pt x="7359" y="23302"/>
                  </a:lnTo>
                  <a:lnTo>
                    <a:pt x="7264" y="23302"/>
                  </a:lnTo>
                  <a:lnTo>
                    <a:pt x="7264" y="23397"/>
                  </a:lnTo>
                  <a:lnTo>
                    <a:pt x="7547" y="23397"/>
                  </a:lnTo>
                  <a:lnTo>
                    <a:pt x="7453" y="23491"/>
                  </a:lnTo>
                  <a:lnTo>
                    <a:pt x="7359" y="23491"/>
                  </a:lnTo>
                  <a:lnTo>
                    <a:pt x="7170" y="23680"/>
                  </a:lnTo>
                  <a:lnTo>
                    <a:pt x="6981" y="23397"/>
                  </a:lnTo>
                  <a:lnTo>
                    <a:pt x="6698" y="23208"/>
                  </a:lnTo>
                  <a:lnTo>
                    <a:pt x="6604" y="23114"/>
                  </a:lnTo>
                  <a:lnTo>
                    <a:pt x="6415" y="23208"/>
                  </a:lnTo>
                  <a:lnTo>
                    <a:pt x="6227" y="23302"/>
                  </a:lnTo>
                  <a:lnTo>
                    <a:pt x="6132" y="23491"/>
                  </a:lnTo>
                  <a:lnTo>
                    <a:pt x="6038" y="23491"/>
                  </a:lnTo>
                  <a:lnTo>
                    <a:pt x="6038" y="23397"/>
                  </a:lnTo>
                  <a:lnTo>
                    <a:pt x="6132" y="23208"/>
                  </a:lnTo>
                  <a:lnTo>
                    <a:pt x="5849" y="23302"/>
                  </a:lnTo>
                  <a:lnTo>
                    <a:pt x="5661" y="23397"/>
                  </a:lnTo>
                  <a:lnTo>
                    <a:pt x="5095" y="23208"/>
                  </a:lnTo>
                  <a:lnTo>
                    <a:pt x="4057" y="23019"/>
                  </a:lnTo>
                  <a:lnTo>
                    <a:pt x="2925" y="22831"/>
                  </a:lnTo>
                  <a:lnTo>
                    <a:pt x="2265" y="22831"/>
                  </a:lnTo>
                  <a:lnTo>
                    <a:pt x="2265" y="22642"/>
                  </a:lnTo>
                  <a:lnTo>
                    <a:pt x="1887" y="22642"/>
                  </a:lnTo>
                  <a:lnTo>
                    <a:pt x="1510" y="22548"/>
                  </a:lnTo>
                  <a:lnTo>
                    <a:pt x="944" y="22076"/>
                  </a:lnTo>
                  <a:lnTo>
                    <a:pt x="944" y="21887"/>
                  </a:lnTo>
                  <a:lnTo>
                    <a:pt x="1038" y="21699"/>
                  </a:lnTo>
                  <a:lnTo>
                    <a:pt x="755" y="21699"/>
                  </a:lnTo>
                  <a:lnTo>
                    <a:pt x="472" y="21793"/>
                  </a:lnTo>
                  <a:lnTo>
                    <a:pt x="95" y="22076"/>
                  </a:lnTo>
                  <a:lnTo>
                    <a:pt x="0" y="22265"/>
                  </a:lnTo>
                  <a:lnTo>
                    <a:pt x="0" y="22359"/>
                  </a:lnTo>
                  <a:lnTo>
                    <a:pt x="283" y="22453"/>
                  </a:lnTo>
                  <a:lnTo>
                    <a:pt x="189" y="22548"/>
                  </a:lnTo>
                  <a:lnTo>
                    <a:pt x="95" y="22453"/>
                  </a:lnTo>
                  <a:lnTo>
                    <a:pt x="95" y="22642"/>
                  </a:lnTo>
                  <a:lnTo>
                    <a:pt x="283" y="22642"/>
                  </a:lnTo>
                  <a:lnTo>
                    <a:pt x="566" y="22736"/>
                  </a:lnTo>
                  <a:lnTo>
                    <a:pt x="472" y="22831"/>
                  </a:lnTo>
                  <a:lnTo>
                    <a:pt x="472" y="22925"/>
                  </a:lnTo>
                  <a:lnTo>
                    <a:pt x="661" y="22736"/>
                  </a:lnTo>
                  <a:lnTo>
                    <a:pt x="755" y="22925"/>
                  </a:lnTo>
                  <a:lnTo>
                    <a:pt x="755" y="23019"/>
                  </a:lnTo>
                  <a:lnTo>
                    <a:pt x="661" y="23019"/>
                  </a:lnTo>
                  <a:lnTo>
                    <a:pt x="944" y="23114"/>
                  </a:lnTo>
                  <a:lnTo>
                    <a:pt x="1132" y="23208"/>
                  </a:lnTo>
                  <a:lnTo>
                    <a:pt x="1604" y="23397"/>
                  </a:lnTo>
                  <a:lnTo>
                    <a:pt x="1510" y="23491"/>
                  </a:lnTo>
                  <a:lnTo>
                    <a:pt x="1510" y="23585"/>
                  </a:lnTo>
                  <a:lnTo>
                    <a:pt x="1793" y="23680"/>
                  </a:lnTo>
                  <a:lnTo>
                    <a:pt x="2170" y="23774"/>
                  </a:lnTo>
                  <a:lnTo>
                    <a:pt x="2453" y="23774"/>
                  </a:lnTo>
                  <a:lnTo>
                    <a:pt x="2359" y="23868"/>
                  </a:lnTo>
                  <a:lnTo>
                    <a:pt x="2642" y="24057"/>
                  </a:lnTo>
                  <a:lnTo>
                    <a:pt x="2736" y="23868"/>
                  </a:lnTo>
                  <a:lnTo>
                    <a:pt x="3019" y="23680"/>
                  </a:lnTo>
                  <a:lnTo>
                    <a:pt x="2925" y="23963"/>
                  </a:lnTo>
                  <a:lnTo>
                    <a:pt x="2831" y="24151"/>
                  </a:lnTo>
                  <a:lnTo>
                    <a:pt x="3114" y="23868"/>
                  </a:lnTo>
                  <a:lnTo>
                    <a:pt x="3208" y="24151"/>
                  </a:lnTo>
                  <a:lnTo>
                    <a:pt x="3302" y="23963"/>
                  </a:lnTo>
                  <a:lnTo>
                    <a:pt x="3491" y="24057"/>
                  </a:lnTo>
                  <a:lnTo>
                    <a:pt x="3585" y="24340"/>
                  </a:lnTo>
                  <a:lnTo>
                    <a:pt x="3680" y="24246"/>
                  </a:lnTo>
                  <a:lnTo>
                    <a:pt x="3774" y="24057"/>
                  </a:lnTo>
                  <a:lnTo>
                    <a:pt x="3868" y="24151"/>
                  </a:lnTo>
                  <a:lnTo>
                    <a:pt x="3868" y="24340"/>
                  </a:lnTo>
                  <a:lnTo>
                    <a:pt x="4434" y="24151"/>
                  </a:lnTo>
                  <a:lnTo>
                    <a:pt x="4717" y="24057"/>
                  </a:lnTo>
                  <a:lnTo>
                    <a:pt x="4812" y="24151"/>
                  </a:lnTo>
                  <a:lnTo>
                    <a:pt x="4812" y="23868"/>
                  </a:lnTo>
                  <a:lnTo>
                    <a:pt x="5000" y="23774"/>
                  </a:lnTo>
                  <a:lnTo>
                    <a:pt x="5000" y="23868"/>
                  </a:lnTo>
                  <a:lnTo>
                    <a:pt x="4906" y="24057"/>
                  </a:lnTo>
                  <a:lnTo>
                    <a:pt x="5095" y="23963"/>
                  </a:lnTo>
                  <a:lnTo>
                    <a:pt x="5378" y="23963"/>
                  </a:lnTo>
                  <a:lnTo>
                    <a:pt x="5378" y="24151"/>
                  </a:lnTo>
                  <a:lnTo>
                    <a:pt x="5000" y="24151"/>
                  </a:lnTo>
                  <a:lnTo>
                    <a:pt x="5095" y="24246"/>
                  </a:lnTo>
                  <a:lnTo>
                    <a:pt x="5000" y="24246"/>
                  </a:lnTo>
                  <a:lnTo>
                    <a:pt x="5000" y="24434"/>
                  </a:lnTo>
                  <a:lnTo>
                    <a:pt x="5378" y="24434"/>
                  </a:lnTo>
                  <a:lnTo>
                    <a:pt x="5566" y="24246"/>
                  </a:lnTo>
                  <a:lnTo>
                    <a:pt x="5944" y="24340"/>
                  </a:lnTo>
                  <a:lnTo>
                    <a:pt x="6415" y="24340"/>
                  </a:lnTo>
                  <a:lnTo>
                    <a:pt x="6321" y="24434"/>
                  </a:lnTo>
                  <a:lnTo>
                    <a:pt x="6510" y="24434"/>
                  </a:lnTo>
                  <a:lnTo>
                    <a:pt x="6604" y="24340"/>
                  </a:lnTo>
                  <a:lnTo>
                    <a:pt x="6604" y="24246"/>
                  </a:lnTo>
                  <a:lnTo>
                    <a:pt x="6793" y="24340"/>
                  </a:lnTo>
                  <a:lnTo>
                    <a:pt x="6604" y="24434"/>
                  </a:lnTo>
                  <a:lnTo>
                    <a:pt x="6793" y="24434"/>
                  </a:lnTo>
                  <a:lnTo>
                    <a:pt x="6887" y="24340"/>
                  </a:lnTo>
                  <a:lnTo>
                    <a:pt x="6981" y="24434"/>
                  </a:lnTo>
                  <a:lnTo>
                    <a:pt x="7264" y="24434"/>
                  </a:lnTo>
                  <a:lnTo>
                    <a:pt x="7925" y="24623"/>
                  </a:lnTo>
                  <a:lnTo>
                    <a:pt x="8680" y="24623"/>
                  </a:lnTo>
                  <a:lnTo>
                    <a:pt x="9057" y="24529"/>
                  </a:lnTo>
                  <a:lnTo>
                    <a:pt x="9529" y="24529"/>
                  </a:lnTo>
                  <a:lnTo>
                    <a:pt x="10000" y="24623"/>
                  </a:lnTo>
                  <a:lnTo>
                    <a:pt x="10566" y="24717"/>
                  </a:lnTo>
                  <a:lnTo>
                    <a:pt x="11415" y="24623"/>
                  </a:lnTo>
                  <a:lnTo>
                    <a:pt x="12359" y="24529"/>
                  </a:lnTo>
                  <a:lnTo>
                    <a:pt x="12830" y="24340"/>
                  </a:lnTo>
                  <a:lnTo>
                    <a:pt x="12925" y="24529"/>
                  </a:lnTo>
                  <a:lnTo>
                    <a:pt x="13019" y="24340"/>
                  </a:lnTo>
                  <a:lnTo>
                    <a:pt x="13113" y="24529"/>
                  </a:lnTo>
                  <a:lnTo>
                    <a:pt x="13208" y="24434"/>
                  </a:lnTo>
                  <a:lnTo>
                    <a:pt x="13113" y="24340"/>
                  </a:lnTo>
                  <a:lnTo>
                    <a:pt x="13962" y="24340"/>
                  </a:lnTo>
                  <a:lnTo>
                    <a:pt x="13962" y="24434"/>
                  </a:lnTo>
                  <a:lnTo>
                    <a:pt x="13962" y="24529"/>
                  </a:lnTo>
                  <a:lnTo>
                    <a:pt x="14717" y="24246"/>
                  </a:lnTo>
                  <a:lnTo>
                    <a:pt x="15566" y="24057"/>
                  </a:lnTo>
                  <a:lnTo>
                    <a:pt x="15378" y="23963"/>
                  </a:lnTo>
                  <a:lnTo>
                    <a:pt x="15472" y="23868"/>
                  </a:lnTo>
                  <a:lnTo>
                    <a:pt x="15566" y="23963"/>
                  </a:lnTo>
                  <a:lnTo>
                    <a:pt x="15472" y="23774"/>
                  </a:lnTo>
                  <a:lnTo>
                    <a:pt x="15661" y="23868"/>
                  </a:lnTo>
                  <a:lnTo>
                    <a:pt x="15566" y="24057"/>
                  </a:lnTo>
                  <a:lnTo>
                    <a:pt x="16038" y="23963"/>
                  </a:lnTo>
                  <a:lnTo>
                    <a:pt x="16698" y="23680"/>
                  </a:lnTo>
                  <a:lnTo>
                    <a:pt x="17264" y="23397"/>
                  </a:lnTo>
                  <a:lnTo>
                    <a:pt x="17453" y="23208"/>
                  </a:lnTo>
                  <a:lnTo>
                    <a:pt x="17547" y="23019"/>
                  </a:lnTo>
                  <a:lnTo>
                    <a:pt x="17736" y="23114"/>
                  </a:lnTo>
                  <a:lnTo>
                    <a:pt x="17830" y="23114"/>
                  </a:lnTo>
                  <a:lnTo>
                    <a:pt x="18019" y="23019"/>
                  </a:lnTo>
                  <a:lnTo>
                    <a:pt x="18208" y="22736"/>
                  </a:lnTo>
                  <a:lnTo>
                    <a:pt x="18302" y="22548"/>
                  </a:lnTo>
                  <a:lnTo>
                    <a:pt x="18868" y="22359"/>
                  </a:lnTo>
                  <a:lnTo>
                    <a:pt x="19623" y="22076"/>
                  </a:lnTo>
                  <a:lnTo>
                    <a:pt x="20189" y="21699"/>
                  </a:lnTo>
                  <a:lnTo>
                    <a:pt x="20849" y="21227"/>
                  </a:lnTo>
                  <a:lnTo>
                    <a:pt x="21321" y="20755"/>
                  </a:lnTo>
                  <a:lnTo>
                    <a:pt x="21510" y="20472"/>
                  </a:lnTo>
                  <a:lnTo>
                    <a:pt x="22170" y="19906"/>
                  </a:lnTo>
                  <a:lnTo>
                    <a:pt x="22736" y="19435"/>
                  </a:lnTo>
                  <a:lnTo>
                    <a:pt x="23113" y="18963"/>
                  </a:lnTo>
                  <a:lnTo>
                    <a:pt x="23302" y="18585"/>
                  </a:lnTo>
                  <a:lnTo>
                    <a:pt x="23396" y="18774"/>
                  </a:lnTo>
                  <a:lnTo>
                    <a:pt x="23585" y="18397"/>
                  </a:lnTo>
                  <a:lnTo>
                    <a:pt x="23774" y="18114"/>
                  </a:lnTo>
                  <a:lnTo>
                    <a:pt x="24057" y="17736"/>
                  </a:lnTo>
                  <a:lnTo>
                    <a:pt x="24245" y="17453"/>
                  </a:lnTo>
                  <a:lnTo>
                    <a:pt x="24340" y="17453"/>
                  </a:lnTo>
                  <a:lnTo>
                    <a:pt x="24434" y="17359"/>
                  </a:lnTo>
                  <a:lnTo>
                    <a:pt x="24623" y="16982"/>
                  </a:lnTo>
                  <a:lnTo>
                    <a:pt x="25189" y="16227"/>
                  </a:lnTo>
                  <a:lnTo>
                    <a:pt x="25566" y="15661"/>
                  </a:lnTo>
                  <a:lnTo>
                    <a:pt x="25943" y="15189"/>
                  </a:lnTo>
                  <a:lnTo>
                    <a:pt x="26226" y="14529"/>
                  </a:lnTo>
                  <a:lnTo>
                    <a:pt x="26509" y="13680"/>
                  </a:lnTo>
                  <a:lnTo>
                    <a:pt x="26604" y="13869"/>
                  </a:lnTo>
                  <a:lnTo>
                    <a:pt x="26604" y="13586"/>
                  </a:lnTo>
                  <a:lnTo>
                    <a:pt x="26698" y="13303"/>
                  </a:lnTo>
                  <a:lnTo>
                    <a:pt x="26792" y="13303"/>
                  </a:lnTo>
                  <a:lnTo>
                    <a:pt x="26887" y="13397"/>
                  </a:lnTo>
                  <a:lnTo>
                    <a:pt x="27170" y="12831"/>
                  </a:lnTo>
                  <a:lnTo>
                    <a:pt x="27264" y="12548"/>
                  </a:lnTo>
                  <a:lnTo>
                    <a:pt x="27264" y="12454"/>
                  </a:lnTo>
                  <a:lnTo>
                    <a:pt x="26981" y="12076"/>
                  </a:lnTo>
                  <a:lnTo>
                    <a:pt x="27075" y="12171"/>
                  </a:lnTo>
                  <a:lnTo>
                    <a:pt x="27170" y="12076"/>
                  </a:lnTo>
                  <a:lnTo>
                    <a:pt x="27358" y="12076"/>
                  </a:lnTo>
                  <a:lnTo>
                    <a:pt x="27453" y="12171"/>
                  </a:lnTo>
                  <a:lnTo>
                    <a:pt x="27453" y="11982"/>
                  </a:lnTo>
                  <a:lnTo>
                    <a:pt x="27547" y="11793"/>
                  </a:lnTo>
                  <a:lnTo>
                    <a:pt x="27641" y="11793"/>
                  </a:lnTo>
                  <a:lnTo>
                    <a:pt x="27547" y="11510"/>
                  </a:lnTo>
                  <a:lnTo>
                    <a:pt x="27641" y="11133"/>
                  </a:lnTo>
                  <a:lnTo>
                    <a:pt x="27830" y="10755"/>
                  </a:lnTo>
                  <a:lnTo>
                    <a:pt x="27924" y="10661"/>
                  </a:lnTo>
                  <a:lnTo>
                    <a:pt x="28113" y="10661"/>
                  </a:lnTo>
                  <a:lnTo>
                    <a:pt x="28019" y="10378"/>
                  </a:lnTo>
                  <a:lnTo>
                    <a:pt x="28019" y="10284"/>
                  </a:lnTo>
                  <a:lnTo>
                    <a:pt x="28019" y="10095"/>
                  </a:lnTo>
                  <a:lnTo>
                    <a:pt x="28113" y="10284"/>
                  </a:lnTo>
                  <a:lnTo>
                    <a:pt x="28208" y="10001"/>
                  </a:lnTo>
                  <a:lnTo>
                    <a:pt x="28019" y="10001"/>
                  </a:lnTo>
                  <a:lnTo>
                    <a:pt x="27924" y="9906"/>
                  </a:lnTo>
                  <a:lnTo>
                    <a:pt x="28113" y="9718"/>
                  </a:lnTo>
                  <a:lnTo>
                    <a:pt x="28208" y="9718"/>
                  </a:lnTo>
                  <a:lnTo>
                    <a:pt x="28113" y="9529"/>
                  </a:lnTo>
                  <a:lnTo>
                    <a:pt x="28396" y="9529"/>
                  </a:lnTo>
                  <a:lnTo>
                    <a:pt x="28302" y="9057"/>
                  </a:lnTo>
                  <a:lnTo>
                    <a:pt x="28396" y="9057"/>
                  </a:lnTo>
                  <a:lnTo>
                    <a:pt x="28396" y="8963"/>
                  </a:lnTo>
                  <a:lnTo>
                    <a:pt x="28396" y="8774"/>
                  </a:lnTo>
                  <a:lnTo>
                    <a:pt x="28491" y="8491"/>
                  </a:lnTo>
                  <a:lnTo>
                    <a:pt x="28585" y="8114"/>
                  </a:lnTo>
                  <a:lnTo>
                    <a:pt x="28774" y="8303"/>
                  </a:lnTo>
                  <a:lnTo>
                    <a:pt x="28962" y="7454"/>
                  </a:lnTo>
                  <a:lnTo>
                    <a:pt x="29057" y="6699"/>
                  </a:lnTo>
                  <a:lnTo>
                    <a:pt x="29245" y="5661"/>
                  </a:lnTo>
                  <a:lnTo>
                    <a:pt x="29340" y="4718"/>
                  </a:lnTo>
                  <a:lnTo>
                    <a:pt x="29340" y="4341"/>
                  </a:lnTo>
                  <a:lnTo>
                    <a:pt x="29057" y="4435"/>
                  </a:lnTo>
                  <a:lnTo>
                    <a:pt x="28962" y="4435"/>
                  </a:lnTo>
                  <a:lnTo>
                    <a:pt x="28962" y="4246"/>
                  </a:lnTo>
                  <a:lnTo>
                    <a:pt x="29151" y="4341"/>
                  </a:lnTo>
                  <a:lnTo>
                    <a:pt x="29245" y="4152"/>
                  </a:lnTo>
                  <a:lnTo>
                    <a:pt x="29151" y="4152"/>
                  </a:lnTo>
                  <a:lnTo>
                    <a:pt x="29057" y="3963"/>
                  </a:lnTo>
                  <a:lnTo>
                    <a:pt x="28962" y="3680"/>
                  </a:lnTo>
                  <a:lnTo>
                    <a:pt x="28962" y="3680"/>
                  </a:lnTo>
                  <a:lnTo>
                    <a:pt x="29245" y="3774"/>
                  </a:lnTo>
                  <a:lnTo>
                    <a:pt x="29057" y="3586"/>
                  </a:lnTo>
                  <a:lnTo>
                    <a:pt x="29057" y="3397"/>
                  </a:lnTo>
                  <a:lnTo>
                    <a:pt x="29245" y="3586"/>
                  </a:lnTo>
                  <a:lnTo>
                    <a:pt x="29245" y="3491"/>
                  </a:lnTo>
                  <a:lnTo>
                    <a:pt x="29434" y="3114"/>
                  </a:lnTo>
                  <a:lnTo>
                    <a:pt x="29245" y="2925"/>
                  </a:lnTo>
                  <a:lnTo>
                    <a:pt x="28962" y="2642"/>
                  </a:lnTo>
                  <a:lnTo>
                    <a:pt x="28962" y="2642"/>
                  </a:lnTo>
                  <a:lnTo>
                    <a:pt x="29245" y="2831"/>
                  </a:lnTo>
                  <a:lnTo>
                    <a:pt x="29340" y="2737"/>
                  </a:lnTo>
                  <a:lnTo>
                    <a:pt x="29434" y="2359"/>
                  </a:lnTo>
                  <a:lnTo>
                    <a:pt x="29434" y="2265"/>
                  </a:lnTo>
                  <a:lnTo>
                    <a:pt x="29434" y="2171"/>
                  </a:lnTo>
                  <a:lnTo>
                    <a:pt x="29340" y="2171"/>
                  </a:lnTo>
                  <a:lnTo>
                    <a:pt x="28774" y="944"/>
                  </a:lnTo>
                  <a:lnTo>
                    <a:pt x="28962" y="661"/>
                  </a:lnTo>
                  <a:lnTo>
                    <a:pt x="29057" y="473"/>
                  </a:lnTo>
                  <a:lnTo>
                    <a:pt x="29151" y="473"/>
                  </a:lnTo>
                  <a:lnTo>
                    <a:pt x="28868" y="190"/>
                  </a:lnTo>
                  <a:lnTo>
                    <a:pt x="29057" y="190"/>
                  </a:lnTo>
                  <a:lnTo>
                    <a:pt x="2896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26" name="Google Shape;53;p11">
              <a:extLst>
                <a:ext uri="{FF2B5EF4-FFF2-40B4-BE49-F238E27FC236}">
                  <a16:creationId xmlns:a16="http://schemas.microsoft.com/office/drawing/2014/main" id="{72ECF459-B3C7-1457-C450-743226569F33}"/>
                </a:ext>
              </a:extLst>
            </p:cNvPr>
            <p:cNvSpPr/>
            <p:nvPr/>
          </p:nvSpPr>
          <p:spPr>
            <a:xfrm>
              <a:off x="1745175" y="2199475"/>
              <a:ext cx="169825" cy="162775"/>
            </a:xfrm>
            <a:custGeom>
              <a:avLst/>
              <a:gdLst/>
              <a:ahLst/>
              <a:cxnLst/>
              <a:rect l="l" t="t" r="r" b="b"/>
              <a:pathLst>
                <a:path w="6793" h="6511" extrusionOk="0">
                  <a:moveTo>
                    <a:pt x="1038" y="6416"/>
                  </a:moveTo>
                  <a:lnTo>
                    <a:pt x="1038" y="6463"/>
                  </a:lnTo>
                  <a:lnTo>
                    <a:pt x="1038" y="6463"/>
                  </a:lnTo>
                  <a:lnTo>
                    <a:pt x="943" y="6416"/>
                  </a:lnTo>
                  <a:close/>
                  <a:moveTo>
                    <a:pt x="2641" y="1"/>
                  </a:moveTo>
                  <a:lnTo>
                    <a:pt x="2641" y="190"/>
                  </a:lnTo>
                  <a:lnTo>
                    <a:pt x="2641" y="473"/>
                  </a:lnTo>
                  <a:lnTo>
                    <a:pt x="2641" y="567"/>
                  </a:lnTo>
                  <a:lnTo>
                    <a:pt x="2547" y="284"/>
                  </a:lnTo>
                  <a:lnTo>
                    <a:pt x="2547" y="756"/>
                  </a:lnTo>
                  <a:lnTo>
                    <a:pt x="2453" y="284"/>
                  </a:lnTo>
                  <a:lnTo>
                    <a:pt x="2453" y="473"/>
                  </a:lnTo>
                  <a:lnTo>
                    <a:pt x="2453" y="661"/>
                  </a:lnTo>
                  <a:lnTo>
                    <a:pt x="2075" y="1227"/>
                  </a:lnTo>
                  <a:lnTo>
                    <a:pt x="1509" y="2171"/>
                  </a:lnTo>
                  <a:lnTo>
                    <a:pt x="849" y="3114"/>
                  </a:lnTo>
                  <a:lnTo>
                    <a:pt x="377" y="3774"/>
                  </a:lnTo>
                  <a:lnTo>
                    <a:pt x="283" y="4152"/>
                  </a:lnTo>
                  <a:lnTo>
                    <a:pt x="472" y="4246"/>
                  </a:lnTo>
                  <a:lnTo>
                    <a:pt x="472" y="4340"/>
                  </a:lnTo>
                  <a:lnTo>
                    <a:pt x="377" y="4435"/>
                  </a:lnTo>
                  <a:lnTo>
                    <a:pt x="283" y="4435"/>
                  </a:lnTo>
                  <a:lnTo>
                    <a:pt x="566" y="4529"/>
                  </a:lnTo>
                  <a:lnTo>
                    <a:pt x="472" y="4435"/>
                  </a:lnTo>
                  <a:lnTo>
                    <a:pt x="566" y="4435"/>
                  </a:lnTo>
                  <a:lnTo>
                    <a:pt x="849" y="4623"/>
                  </a:lnTo>
                  <a:lnTo>
                    <a:pt x="566" y="4623"/>
                  </a:lnTo>
                  <a:lnTo>
                    <a:pt x="472" y="4812"/>
                  </a:lnTo>
                  <a:lnTo>
                    <a:pt x="377" y="5284"/>
                  </a:lnTo>
                  <a:lnTo>
                    <a:pt x="283" y="5944"/>
                  </a:lnTo>
                  <a:lnTo>
                    <a:pt x="189" y="6133"/>
                  </a:lnTo>
                  <a:lnTo>
                    <a:pt x="0" y="6227"/>
                  </a:lnTo>
                  <a:lnTo>
                    <a:pt x="566" y="6416"/>
                  </a:lnTo>
                  <a:lnTo>
                    <a:pt x="1038" y="6494"/>
                  </a:lnTo>
                  <a:lnTo>
                    <a:pt x="1038" y="6494"/>
                  </a:lnTo>
                  <a:lnTo>
                    <a:pt x="1038" y="6510"/>
                  </a:lnTo>
                  <a:lnTo>
                    <a:pt x="1051" y="6497"/>
                  </a:lnTo>
                  <a:lnTo>
                    <a:pt x="1051" y="6497"/>
                  </a:lnTo>
                  <a:lnTo>
                    <a:pt x="1132" y="6510"/>
                  </a:lnTo>
                  <a:lnTo>
                    <a:pt x="1069" y="6479"/>
                  </a:lnTo>
                  <a:lnTo>
                    <a:pt x="1069" y="6479"/>
                  </a:lnTo>
                  <a:lnTo>
                    <a:pt x="1132" y="6416"/>
                  </a:lnTo>
                  <a:lnTo>
                    <a:pt x="1226" y="6133"/>
                  </a:lnTo>
                  <a:lnTo>
                    <a:pt x="1226" y="5944"/>
                  </a:lnTo>
                  <a:lnTo>
                    <a:pt x="1038" y="5755"/>
                  </a:lnTo>
                  <a:lnTo>
                    <a:pt x="1415" y="5755"/>
                  </a:lnTo>
                  <a:lnTo>
                    <a:pt x="1321" y="5661"/>
                  </a:lnTo>
                  <a:lnTo>
                    <a:pt x="1415" y="5661"/>
                  </a:lnTo>
                  <a:lnTo>
                    <a:pt x="1604" y="5755"/>
                  </a:lnTo>
                  <a:lnTo>
                    <a:pt x="1415" y="5567"/>
                  </a:lnTo>
                  <a:lnTo>
                    <a:pt x="1038" y="5189"/>
                  </a:lnTo>
                  <a:lnTo>
                    <a:pt x="1226" y="5284"/>
                  </a:lnTo>
                  <a:lnTo>
                    <a:pt x="1604" y="5378"/>
                  </a:lnTo>
                  <a:lnTo>
                    <a:pt x="2264" y="3491"/>
                  </a:lnTo>
                  <a:lnTo>
                    <a:pt x="3019" y="1605"/>
                  </a:lnTo>
                  <a:lnTo>
                    <a:pt x="3019" y="1888"/>
                  </a:lnTo>
                  <a:lnTo>
                    <a:pt x="3113" y="1699"/>
                  </a:lnTo>
                  <a:lnTo>
                    <a:pt x="3113" y="1888"/>
                  </a:lnTo>
                  <a:lnTo>
                    <a:pt x="3302" y="1699"/>
                  </a:lnTo>
                  <a:lnTo>
                    <a:pt x="3208" y="1888"/>
                  </a:lnTo>
                  <a:lnTo>
                    <a:pt x="3302" y="1982"/>
                  </a:lnTo>
                  <a:lnTo>
                    <a:pt x="3585" y="2076"/>
                  </a:lnTo>
                  <a:lnTo>
                    <a:pt x="3962" y="2171"/>
                  </a:lnTo>
                  <a:lnTo>
                    <a:pt x="4340" y="1982"/>
                  </a:lnTo>
                  <a:lnTo>
                    <a:pt x="4151" y="2171"/>
                  </a:lnTo>
                  <a:lnTo>
                    <a:pt x="4151" y="2359"/>
                  </a:lnTo>
                  <a:lnTo>
                    <a:pt x="4151" y="2454"/>
                  </a:lnTo>
                  <a:lnTo>
                    <a:pt x="4245" y="2548"/>
                  </a:lnTo>
                  <a:lnTo>
                    <a:pt x="4623" y="2548"/>
                  </a:lnTo>
                  <a:lnTo>
                    <a:pt x="4811" y="2359"/>
                  </a:lnTo>
                  <a:lnTo>
                    <a:pt x="5000" y="2642"/>
                  </a:lnTo>
                  <a:lnTo>
                    <a:pt x="5283" y="3020"/>
                  </a:lnTo>
                  <a:lnTo>
                    <a:pt x="5755" y="3208"/>
                  </a:lnTo>
                  <a:lnTo>
                    <a:pt x="6132" y="3208"/>
                  </a:lnTo>
                  <a:lnTo>
                    <a:pt x="6038" y="3397"/>
                  </a:lnTo>
                  <a:lnTo>
                    <a:pt x="6038" y="3586"/>
                  </a:lnTo>
                  <a:lnTo>
                    <a:pt x="6132" y="3680"/>
                  </a:lnTo>
                  <a:lnTo>
                    <a:pt x="6321" y="3680"/>
                  </a:lnTo>
                  <a:lnTo>
                    <a:pt x="6698" y="3586"/>
                  </a:lnTo>
                  <a:lnTo>
                    <a:pt x="6698" y="3869"/>
                  </a:lnTo>
                  <a:lnTo>
                    <a:pt x="6509" y="3963"/>
                  </a:lnTo>
                  <a:lnTo>
                    <a:pt x="6509" y="3963"/>
                  </a:lnTo>
                  <a:lnTo>
                    <a:pt x="6792" y="3869"/>
                  </a:lnTo>
                  <a:lnTo>
                    <a:pt x="6792" y="3491"/>
                  </a:lnTo>
                  <a:lnTo>
                    <a:pt x="6698" y="3397"/>
                  </a:lnTo>
                  <a:lnTo>
                    <a:pt x="6509" y="3586"/>
                  </a:lnTo>
                  <a:lnTo>
                    <a:pt x="6509" y="3586"/>
                  </a:lnTo>
                  <a:lnTo>
                    <a:pt x="6604" y="3303"/>
                  </a:lnTo>
                  <a:lnTo>
                    <a:pt x="6604" y="3114"/>
                  </a:lnTo>
                  <a:lnTo>
                    <a:pt x="6509" y="3020"/>
                  </a:lnTo>
                  <a:lnTo>
                    <a:pt x="6226" y="3020"/>
                  </a:lnTo>
                  <a:lnTo>
                    <a:pt x="5849" y="3114"/>
                  </a:lnTo>
                  <a:lnTo>
                    <a:pt x="5849" y="3114"/>
                  </a:lnTo>
                  <a:lnTo>
                    <a:pt x="5943" y="2831"/>
                  </a:lnTo>
                  <a:lnTo>
                    <a:pt x="5943" y="2925"/>
                  </a:lnTo>
                  <a:lnTo>
                    <a:pt x="6132" y="2548"/>
                  </a:lnTo>
                  <a:lnTo>
                    <a:pt x="5660" y="2359"/>
                  </a:lnTo>
                  <a:lnTo>
                    <a:pt x="5283" y="2171"/>
                  </a:lnTo>
                  <a:lnTo>
                    <a:pt x="4906" y="2171"/>
                  </a:lnTo>
                  <a:lnTo>
                    <a:pt x="4906" y="1699"/>
                  </a:lnTo>
                  <a:lnTo>
                    <a:pt x="5094" y="1322"/>
                  </a:lnTo>
                  <a:lnTo>
                    <a:pt x="4717" y="1605"/>
                  </a:lnTo>
                  <a:lnTo>
                    <a:pt x="4811" y="1322"/>
                  </a:lnTo>
                  <a:lnTo>
                    <a:pt x="4811" y="1322"/>
                  </a:lnTo>
                  <a:lnTo>
                    <a:pt x="4717" y="1416"/>
                  </a:lnTo>
                  <a:lnTo>
                    <a:pt x="4434" y="1605"/>
                  </a:lnTo>
                  <a:lnTo>
                    <a:pt x="4623" y="1322"/>
                  </a:lnTo>
                  <a:lnTo>
                    <a:pt x="4623" y="1227"/>
                  </a:lnTo>
                  <a:lnTo>
                    <a:pt x="4528" y="1133"/>
                  </a:lnTo>
                  <a:lnTo>
                    <a:pt x="4340" y="1322"/>
                  </a:lnTo>
                  <a:lnTo>
                    <a:pt x="4340" y="1510"/>
                  </a:lnTo>
                  <a:lnTo>
                    <a:pt x="4245" y="1322"/>
                  </a:lnTo>
                  <a:lnTo>
                    <a:pt x="4151" y="1227"/>
                  </a:lnTo>
                  <a:lnTo>
                    <a:pt x="3868" y="944"/>
                  </a:lnTo>
                  <a:lnTo>
                    <a:pt x="3208" y="567"/>
                  </a:lnTo>
                  <a:lnTo>
                    <a:pt x="2925" y="378"/>
                  </a:lnTo>
                  <a:lnTo>
                    <a:pt x="2736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</p:grpSp>
      <p:sp>
        <p:nvSpPr>
          <p:cNvPr id="30" name="CuadroTexto 29">
            <a:extLst>
              <a:ext uri="{FF2B5EF4-FFF2-40B4-BE49-F238E27FC236}">
                <a16:creationId xmlns:a16="http://schemas.microsoft.com/office/drawing/2014/main" id="{741C0852-B1BC-B9AB-BC97-402032639992}"/>
              </a:ext>
            </a:extLst>
          </p:cNvPr>
          <p:cNvSpPr txBox="1"/>
          <p:nvPr/>
        </p:nvSpPr>
        <p:spPr>
          <a:xfrm>
            <a:off x="3999931" y="3225957"/>
            <a:ext cx="6764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 éviter les erreurs d’interprétation dues à la frustration ou à la colère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1310D79-52B9-3748-F259-BBEC0C78BC44}"/>
              </a:ext>
            </a:extLst>
          </p:cNvPr>
          <p:cNvSpPr txBox="1"/>
          <p:nvPr/>
        </p:nvSpPr>
        <p:spPr>
          <a:xfrm>
            <a:off x="3999932" y="3873516"/>
            <a:ext cx="698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faciliter l’établissement d’un lien ou d’un rapport personnel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538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938"/>
    </mc:Choice>
    <mc:Fallback xmlns="" xmlns:a16="http://schemas.microsoft.com/office/drawing/2014/main">
      <p:transition spd="slow" advTm="729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640898" cy="1329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Conversation et discussion en ligne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6569" y="1694688"/>
            <a:ext cx="11218862" cy="3161359"/>
          </a:xfrm>
        </p:spPr>
        <p:txBody>
          <a:bodyPr/>
          <a:lstStyle/>
          <a:p>
            <a:pPr marL="0" indent="0">
              <a:buNone/>
            </a:pPr>
            <a:r>
              <a:rPr lang="fr-FR" sz="1800" b="1" dirty="0">
                <a:solidFill>
                  <a:srgbClr val="1F4E79"/>
                </a:solidFill>
                <a:latin typeface="+mj-lt"/>
              </a:rPr>
              <a:t>Dans le </a:t>
            </a:r>
            <a:r>
              <a:rPr lang="fr-FR" sz="1800" b="1" i="1" dirty="0">
                <a:solidFill>
                  <a:srgbClr val="1F4E79"/>
                </a:solidFill>
                <a:latin typeface="+mj-lt"/>
              </a:rPr>
              <a:t>Volume complémentaire</a:t>
            </a:r>
            <a:r>
              <a:rPr lang="fr-FR" sz="1800" b="1" dirty="0">
                <a:solidFill>
                  <a:srgbClr val="1F4E79"/>
                </a:solidFill>
                <a:latin typeface="+mj-lt"/>
              </a:rPr>
              <a:t>, la conversation et la discussion en ligne se concentrent sur les interlocuteurs qui communiquent en ligne pour gérer les échanges sociaux et l’interaction professionnelle et discursive.</a:t>
            </a:r>
          </a:p>
          <a:p>
            <a:pPr marL="0" indent="0">
              <a:buNone/>
            </a:pPr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r>
              <a:rPr lang="fr-FR" sz="1800" b="1" dirty="0">
                <a:solidFill>
                  <a:srgbClr val="1F4E79"/>
                </a:solidFill>
                <a:latin typeface="+mj-lt"/>
              </a:rPr>
              <a:t>Les caractéristiques de conversation et de discussion qui ont été prises en compte lors de la conception des échelles et de la détermination des différents niveaux sont les suivants :</a:t>
            </a:r>
          </a:p>
          <a:p>
            <a:pPr marL="0" indent="0">
              <a:buNone/>
            </a:pPr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fr-FR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4429188-F6BE-1C45-BCE6-A8A4C40C0925}"/>
              </a:ext>
            </a:extLst>
          </p:cNvPr>
          <p:cNvSpPr txBox="1"/>
          <p:nvPr/>
        </p:nvSpPr>
        <p:spPr>
          <a:xfrm>
            <a:off x="767744" y="3590838"/>
            <a:ext cx="510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Interaction simultanée.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44ABAD-D237-6C4F-9B08-DB16499EC5DA}"/>
              </a:ext>
            </a:extLst>
          </p:cNvPr>
          <p:cNvSpPr txBox="1"/>
          <p:nvPr/>
        </p:nvSpPr>
        <p:spPr>
          <a:xfrm>
            <a:off x="767744" y="4374642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Interaction consécutive.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15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461"/>
    </mc:Choice>
    <mc:Fallback xmlns="" xmlns:a16="http://schemas.microsoft.com/office/drawing/2014/main">
      <p:transition spd="slow" advTm="9746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640898" cy="1329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Conversation et discussion en ligne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9"/>
            <a:ext cx="11218862" cy="3161359"/>
          </a:xfrm>
        </p:spPr>
        <p:txBody>
          <a:bodyPr/>
          <a:lstStyle/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D44ABAD-D237-6C4F-9B08-DB16499EC5DA}"/>
              </a:ext>
            </a:extLst>
          </p:cNvPr>
          <p:cNvSpPr txBox="1"/>
          <p:nvPr/>
        </p:nvSpPr>
        <p:spPr>
          <a:xfrm>
            <a:off x="928165" y="2218680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Interaction soutenue avec un ou plusieurs interlocuteurs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B5F67D0-DDBC-4647-8798-4D9BE717B027}"/>
              </a:ext>
            </a:extLst>
          </p:cNvPr>
          <p:cNvSpPr txBox="1"/>
          <p:nvPr/>
        </p:nvSpPr>
        <p:spPr>
          <a:xfrm>
            <a:off x="928165" y="3173771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Rédaction d’articles ou de contributions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922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41"/>
    </mc:Choice>
    <mc:Fallback xmlns="" xmlns:a16="http://schemas.microsoft.com/office/drawing/2014/main">
      <p:transition spd="slow" advTm="651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E58C4-706F-5041-BCB9-43C66254E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65125"/>
            <a:ext cx="9640898" cy="1329563"/>
          </a:xfrm>
        </p:spPr>
        <p:txBody>
          <a:bodyPr>
            <a:normAutofit/>
          </a:bodyPr>
          <a:lstStyle/>
          <a:p>
            <a:r>
              <a:rPr lang="fr-FR" sz="3200" b="1" dirty="0">
                <a:solidFill>
                  <a:srgbClr val="4472C4">
                    <a:lumMod val="50000"/>
                  </a:srgbClr>
                </a:solidFill>
                <a:latin typeface="Calibri Light" panose="020F0302020204030204"/>
              </a:rPr>
              <a:t>Conversation et discussion en ligne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C7335-1251-F444-896E-E0294CB91F4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538" y="1989139"/>
            <a:ext cx="11218862" cy="3161359"/>
          </a:xfrm>
        </p:spPr>
        <p:txBody>
          <a:bodyPr/>
          <a:lstStyle/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lvl="1"/>
            <a:endParaRPr lang="en-GB" sz="1800" b="1" dirty="0">
              <a:solidFill>
                <a:srgbClr val="1F4E79"/>
              </a:solidFill>
              <a:latin typeface="+mj-lt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08FE13C-4208-4042-B946-85AA34ED5B76}"/>
              </a:ext>
            </a:extLst>
          </p:cNvPr>
          <p:cNvSpPr txBox="1"/>
          <p:nvPr/>
        </p:nvSpPr>
        <p:spPr>
          <a:xfrm>
            <a:off x="4959927" y="57496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CEF3D1D-E99E-FC4A-8054-F2653D9EDDFC}"/>
              </a:ext>
            </a:extLst>
          </p:cNvPr>
          <p:cNvSpPr txBox="1"/>
          <p:nvPr/>
        </p:nvSpPr>
        <p:spPr>
          <a:xfrm>
            <a:off x="767744" y="2505356"/>
            <a:ext cx="606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Réponse aux messages ou aux contributions des autres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1779F29-EB00-5F4A-A65E-2A16722F6EFA}"/>
              </a:ext>
            </a:extLst>
          </p:cNvPr>
          <p:cNvSpPr txBox="1"/>
          <p:nvPr/>
        </p:nvSpPr>
        <p:spPr>
          <a:xfrm>
            <a:off x="767744" y="3473826"/>
            <a:ext cx="6062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fr-FR" b="1" dirty="0">
                <a:solidFill>
                  <a:srgbClr val="1F4E79"/>
                </a:solidFill>
                <a:latin typeface="+mj-lt"/>
              </a:rPr>
              <a:t>Utilisation de symboles et d'autres codes pour transmettre des émotions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422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24"/>
    </mc:Choice>
    <mc:Fallback xmlns="" xmlns:a16="http://schemas.microsoft.com/office/drawing/2014/main">
      <p:transition spd="slow" advTm="442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|3.1|35.2|25.6|2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3|19|16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5.7|7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3.5|19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.3|23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26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8.1|23|23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847</Words>
  <Application>Microsoft Office PowerPoint</Application>
  <PresentationFormat>Breitbild</PresentationFormat>
  <Paragraphs>85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Sniglet</vt:lpstr>
      <vt:lpstr>Office Theme</vt:lpstr>
      <vt:lpstr>Interaction en ligne dans le Volume complémentaire du Cadre Européen Commun de Référence pour les Langues : Conversation et discussion en ligne </vt:lpstr>
      <vt:lpstr>PowerPoint-Präsentation</vt:lpstr>
      <vt:lpstr>Conversation et discussion en ligne</vt:lpstr>
      <vt:lpstr>Conversation et discussion en ligne</vt:lpstr>
      <vt:lpstr>Conversation et discussion en ligne</vt:lpstr>
      <vt:lpstr>Conversation et discussion en ligne</vt:lpstr>
      <vt:lpstr>Conversation et discussion en ligne</vt:lpstr>
      <vt:lpstr>Conversation et discussion en ligne</vt:lpstr>
      <vt:lpstr>Conversation et discussion en ligne</vt:lpstr>
      <vt:lpstr>Conversation et discussion en ligne</vt:lpstr>
      <vt:lpstr>Si vous voulez en savoir plus ...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keywords>, docId:15151A7C98FADB8C7DFBA0A9F8574749</cp:keywords>
  <cp:lastModifiedBy>Johann Fischer</cp:lastModifiedBy>
  <cp:revision>95</cp:revision>
  <dcterms:created xsi:type="dcterms:W3CDTF">2020-01-08T10:10:35Z</dcterms:created>
  <dcterms:modified xsi:type="dcterms:W3CDTF">2025-01-22T17:08:45Z</dcterms:modified>
</cp:coreProperties>
</file>