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3" r:id="rId4"/>
    <p:sldId id="268" r:id="rId5"/>
    <p:sldId id="269" r:id="rId6"/>
    <p:sldId id="264" r:id="rId7"/>
    <p:sldId id="265" r:id="rId8"/>
    <p:sldId id="266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4BE23B-EA10-C84D-6726-A6B3F765DA32}" name="Marisa Cavalli" initials="MRC" userId="Marisa Cavall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77" autoAdjust="0"/>
    <p:restoredTop sz="89252" autoAdjust="0"/>
  </p:normalViewPr>
  <p:slideViewPr>
    <p:cSldViewPr snapToGrid="0">
      <p:cViewPr varScale="1">
        <p:scale>
          <a:sx n="61" d="100"/>
          <a:sy n="61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fr-FR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C : coordination de projets en ligne et résolution de frictions, gestion de négociations en ligne. </a:t>
          </a:r>
          <a:endParaRPr lang="fr-FR" sz="1800" b="0" i="0" u="none" strike="noStrike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n-GB" sz="2400" b="1" i="0" u="none" strike="noStrike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  <a:p>
          <a:r>
            <a:rPr lang="fr-FR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B : résoudre les problèmes afin d’atteindre l’objectif commun ou de mener à bien la transaction.</a:t>
          </a:r>
          <a:endParaRPr lang="fr-FR" sz="1800" b="0" i="0" u="none" strike="noStrike" cap="none" noProof="0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fr-FR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A : </a:t>
          </a:r>
          <a:r>
            <a:rPr lang="fr-FR" sz="1800" b="0" i="0" u="none" strike="noStrike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transmettre des informations simples, utiliser des formules et s’engager dans des activités réactives. </a:t>
          </a: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 custLinFactNeighborY="-582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 custLinFactNeighborY="-16878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LinFactNeighborY="-20180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950136" y="0"/>
          <a:ext cx="3950136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C : coordination de projets en ligne et résolution de frictions, gestion de négociations en ligne. </a:t>
          </a:r>
          <a:endParaRPr lang="fr-FR" sz="1800" b="0" i="0" u="none" strike="noStrike" kern="1200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sp:txBody>
      <dsp:txXfrm>
        <a:off x="3950136" y="0"/>
        <a:ext cx="3950136" cy="1806222"/>
      </dsp:txXfrm>
    </dsp:sp>
    <dsp:sp modelId="{441AFA6C-B762-4E43-81C3-83BD0014B9AF}">
      <dsp:nvSpPr>
        <dsp:cNvPr id="0" name=""/>
        <dsp:cNvSpPr/>
      </dsp:nvSpPr>
      <dsp:spPr>
        <a:xfrm>
          <a:off x="1975068" y="1501368"/>
          <a:ext cx="7900273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b="1" i="0" u="none" strike="noStrike" kern="1200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B : résoudre les problèmes afin d’atteindre l’objectif commun ou de mener à bien la transaction.</a:t>
          </a:r>
          <a:endParaRPr lang="fr-FR" sz="1800" b="0" i="0" u="none" strike="noStrike" kern="1200" cap="none" noProof="0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sp:txBody>
      <dsp:txXfrm>
        <a:off x="3357616" y="1501368"/>
        <a:ext cx="5135177" cy="1806222"/>
      </dsp:txXfrm>
    </dsp:sp>
    <dsp:sp modelId="{3B8DE887-1023-2544-ACC8-754F123B6403}">
      <dsp:nvSpPr>
        <dsp:cNvPr id="0" name=""/>
        <dsp:cNvSpPr/>
      </dsp:nvSpPr>
      <dsp:spPr>
        <a:xfrm>
          <a:off x="0" y="3247948"/>
          <a:ext cx="11850410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A : </a:t>
          </a:r>
          <a:r>
            <a:rPr lang="fr-FR" sz="1800" b="0" i="0" u="none" strike="noStrike" kern="1200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transmettre des informations simples, utiliser des formules et s’engager dans des activités réactives. </a:t>
          </a:r>
        </a:p>
      </dsp:txBody>
      <dsp:txXfrm>
        <a:off x="2073821" y="3247948"/>
        <a:ext cx="7702766" cy="180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14.01.2025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0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191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1" kern="12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  <a:sym typeface="Snigle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4316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1" kern="12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  <a:sym typeface="Snigle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38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395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ecml.at/companionvolumetoolbo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4.0/deed.fr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442263D-5162-528C-D987-6A9315FB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Cliquez pour modifier le style du titre principal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D82F894-9EB6-ADF6-A848-17DBAC94A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Cliquez pour modifier les styles de texte du Master</a:t>
            </a:r>
          </a:p>
          <a:p>
            <a:pPr lvl="1"/>
            <a:r>
              <a:rPr lang="en-US" dirty="0"/>
              <a:t>Deuxième niveau</a:t>
            </a:r>
          </a:p>
          <a:p>
            <a:pPr lvl="2"/>
            <a:r>
              <a:rPr lang="en-US" dirty="0"/>
              <a:t>Troisième niveau</a:t>
            </a:r>
          </a:p>
          <a:p>
            <a:pPr lvl="3"/>
            <a:r>
              <a:rPr lang="en-US" dirty="0"/>
              <a:t>Quatrième niveau</a:t>
            </a:r>
          </a:p>
          <a:p>
            <a:pPr lvl="4"/>
            <a:r>
              <a:rPr lang="en-US" dirty="0"/>
              <a:t>Cinquième niveau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91BB5B-844D-CCD0-8E83-117ECFA177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616" y="5847890"/>
            <a:ext cx="1958447" cy="668161"/>
          </a:xfrm>
          <a:prstGeom prst="rect">
            <a:avLst/>
          </a:prstGeom>
        </p:spPr>
      </p:pic>
      <p:pic>
        <p:nvPicPr>
          <p:cNvPr id="7" name="Grafik 10">
            <a:extLst>
              <a:ext uri="{FF2B5EF4-FFF2-40B4-BE49-F238E27FC236}">
                <a16:creationId xmlns:a16="http://schemas.microsoft.com/office/drawing/2014/main" id="{E5016913-0C20-BEA9-05CC-85819B40174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37" y="5888196"/>
            <a:ext cx="1026915" cy="6668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E97628-C2C8-D559-82B5-0DF94391D23C}"/>
              </a:ext>
            </a:extLst>
          </p:cNvPr>
          <p:cNvSpPr txBox="1"/>
          <p:nvPr userDrawn="1"/>
        </p:nvSpPr>
        <p:spPr>
          <a:xfrm>
            <a:off x="2711491" y="5927225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id="{7AFB42E7-6A58-47E5-85CC-16CC2D9B9D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33731" y="5991763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i.org/10.1098/rsos.16005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nguageatinternet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819" y="3429000"/>
            <a:ext cx="11482360" cy="1977676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Interactions en ligne axées sur des objectifs dans le </a:t>
            </a:r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Volume Complémentaire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du Cadre Européen Commun de Référence pour les Langues : </a:t>
            </a:r>
            <a:br>
              <a:rPr lang="fr-FR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Transactions et coopération en ligne axées sur des objectifs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9322453A-6B05-4B94-91D7-FAC6697C90D9}"/>
              </a:ext>
            </a:extLst>
          </p:cNvPr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Boîte à outils pour la mise en œuvre volume complémentaire du CECR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34"/>
    </mc:Choice>
    <mc:Fallback xmlns="">
      <p:transition spd="slow" advTm="1063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989F1-321E-647E-E570-9BEC85D8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6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Que signifie l’interaction orientée vers un objectif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BE679-7E98-418F-E387-203AD0F9A37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8"/>
            <a:ext cx="11218862" cy="394675"/>
          </a:xfrm>
        </p:spPr>
        <p:txBody>
          <a:bodyPr/>
          <a:lstStyle/>
          <a:p>
            <a:pPr marL="0" indent="0">
              <a:buNone/>
            </a:pPr>
            <a:r>
              <a:rPr lang="fr-FR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Interaction ayant un résultat ou un objectif particulier</a:t>
            </a:r>
          </a:p>
          <a:p>
            <a:pPr marL="0" indent="0">
              <a:buNone/>
            </a:pPr>
            <a:endParaRPr lang="en-GB" sz="1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FBB52F0-4F5C-2019-A18B-285E929F8679}"/>
              </a:ext>
            </a:extLst>
          </p:cNvPr>
          <p:cNvGrpSpPr/>
          <p:nvPr/>
        </p:nvGrpSpPr>
        <p:grpSpPr>
          <a:xfrm rot="5043882">
            <a:off x="2458927" y="2424420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1D58CA77-90C5-4E63-54BB-C040E481675E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ABBEC3A1-A164-BD3F-74C6-CB1EC837C718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7" name="Google Shape;51;p11">
            <a:extLst>
              <a:ext uri="{FF2B5EF4-FFF2-40B4-BE49-F238E27FC236}">
                <a16:creationId xmlns:a16="http://schemas.microsoft.com/office/drawing/2014/main" id="{13B279E7-A29C-344B-4D4D-050032FE7162}"/>
              </a:ext>
            </a:extLst>
          </p:cNvPr>
          <p:cNvGrpSpPr/>
          <p:nvPr/>
        </p:nvGrpSpPr>
        <p:grpSpPr>
          <a:xfrm rot="5043882">
            <a:off x="2400419" y="3452435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8" name="Google Shape;52;p11">
              <a:extLst>
                <a:ext uri="{FF2B5EF4-FFF2-40B4-BE49-F238E27FC236}">
                  <a16:creationId xmlns:a16="http://schemas.microsoft.com/office/drawing/2014/main" id="{9C89C9A3-D1EA-82F6-D9F1-2A6CF0D82D0E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" name="Google Shape;53;p11">
              <a:extLst>
                <a:ext uri="{FF2B5EF4-FFF2-40B4-BE49-F238E27FC236}">
                  <a16:creationId xmlns:a16="http://schemas.microsoft.com/office/drawing/2014/main" id="{2588492F-1CAE-EE58-B96B-82105C7EB54A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0" name="Google Shape;51;p11">
            <a:extLst>
              <a:ext uri="{FF2B5EF4-FFF2-40B4-BE49-F238E27FC236}">
                <a16:creationId xmlns:a16="http://schemas.microsoft.com/office/drawing/2014/main" id="{AB4388C3-ECEE-1578-FE9C-55A15EB2AE9C}"/>
              </a:ext>
            </a:extLst>
          </p:cNvPr>
          <p:cNvGrpSpPr/>
          <p:nvPr/>
        </p:nvGrpSpPr>
        <p:grpSpPr>
          <a:xfrm rot="5043882">
            <a:off x="2400419" y="4492146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11" name="Google Shape;52;p11">
              <a:extLst>
                <a:ext uri="{FF2B5EF4-FFF2-40B4-BE49-F238E27FC236}">
                  <a16:creationId xmlns:a16="http://schemas.microsoft.com/office/drawing/2014/main" id="{BA4F9DED-F8F9-B670-35F4-4E5869ACFE6F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2" name="Google Shape;53;p11">
              <a:extLst>
                <a:ext uri="{FF2B5EF4-FFF2-40B4-BE49-F238E27FC236}">
                  <a16:creationId xmlns:a16="http://schemas.microsoft.com/office/drawing/2014/main" id="{5085CEFE-A60E-CC19-F88C-816CA1B0082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6DB86E8-4282-2844-54E8-F6BDA3750524}"/>
              </a:ext>
            </a:extLst>
          </p:cNvPr>
          <p:cNvSpPr txBox="1"/>
          <p:nvPr/>
        </p:nvSpPr>
        <p:spPr>
          <a:xfrm>
            <a:off x="3301766" y="2845199"/>
            <a:ext cx="414527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Achat de biens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B3CD92A-92BB-9ECD-84F6-4BE7FB511A03}"/>
              </a:ext>
            </a:extLst>
          </p:cNvPr>
          <p:cNvSpPr txBox="1"/>
          <p:nvPr/>
        </p:nvSpPr>
        <p:spPr>
          <a:xfrm>
            <a:off x="3301765" y="3799681"/>
            <a:ext cx="414527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Porter plainte pour obtenir une indemnisation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C494EB0-3371-D6CC-12E6-1EF222A7C889}"/>
              </a:ext>
            </a:extLst>
          </p:cNvPr>
          <p:cNvSpPr txBox="1"/>
          <p:nvPr/>
        </p:nvSpPr>
        <p:spPr>
          <a:xfrm>
            <a:off x="3301764" y="4877527"/>
            <a:ext cx="414527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Travailler en équipe pour rédiger un rapport</a:t>
            </a:r>
          </a:p>
        </p:txBody>
      </p:sp>
    </p:spTree>
    <p:extLst>
      <p:ext uri="{BB962C8B-B14F-4D97-AF65-F5344CB8AC3E}">
        <p14:creationId xmlns:p14="http://schemas.microsoft.com/office/powerpoint/2010/main" val="417359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86"/>
    </mc:Choice>
    <mc:Fallback xmlns:a16="http://schemas.microsoft.com/office/drawing/2014/main" xmlns="">
      <p:transition spd="slow" advTm="341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445552"/>
            <a:ext cx="11218862" cy="36210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Interaction en ligne : Transactions et coopération </a:t>
            </a: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+mj-lt"/>
                <a:ea typeface="+mj-ea"/>
                <a:cs typeface="+mj-cs"/>
              </a:rPr>
              <a:t>en ligne </a:t>
            </a: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axées sur des objectifs</a:t>
            </a:r>
          </a:p>
          <a:p>
            <a:pPr marL="0" indent="0">
              <a:buNone/>
            </a:pPr>
            <a:endParaRPr lang="fr-FR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100" dirty="0">
                <a:solidFill>
                  <a:schemeClr val="accent1">
                    <a:lumMod val="50000"/>
                  </a:schemeClr>
                </a:solidFill>
              </a:rPr>
              <a:t>Deux concepts s’entremêlent dans cette échelle d’interaction en ligne : le discours transactionnel et le discours collaboratif. </a:t>
            </a:r>
          </a:p>
          <a:p>
            <a:pPr marL="0" indent="0">
              <a:buNone/>
            </a:pPr>
            <a:endParaRPr lang="fr-F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100" dirty="0">
                <a:solidFill>
                  <a:schemeClr val="accent1">
                    <a:lumMod val="50000"/>
                  </a:schemeClr>
                </a:solidFill>
              </a:rPr>
              <a:t>Le discours transactionnel est utilisé pour transmettre l’information et se caractérise par le fait qu’il est « orienté vers le message » plutôt que « vers l’auditeur » (</a:t>
            </a:r>
            <a:r>
              <a:rPr lang="fr-FR" sz="2100" dirty="0" err="1">
                <a:solidFill>
                  <a:schemeClr val="accent1">
                    <a:lumMod val="50000"/>
                  </a:schemeClr>
                </a:solidFill>
              </a:rPr>
              <a:t>Nunan</a:t>
            </a:r>
            <a:r>
              <a:rPr lang="fr-FR" sz="2100" dirty="0">
                <a:solidFill>
                  <a:schemeClr val="accent1">
                    <a:lumMod val="50000"/>
                  </a:schemeClr>
                </a:solidFill>
              </a:rPr>
              <a:t>, 1989).</a:t>
            </a:r>
          </a:p>
          <a:p>
            <a:pPr marL="0" indent="0">
              <a:buNone/>
            </a:pPr>
            <a:endParaRPr lang="fr-F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2100" dirty="0">
                <a:solidFill>
                  <a:schemeClr val="accent1">
                    <a:lumMod val="50000"/>
                  </a:schemeClr>
                </a:solidFill>
              </a:rPr>
              <a:t>Le discours collaboratif et l’argumentation se caractérisent par la pensée critique et l’évaluation des arguments et des contre-arguments. </a:t>
            </a:r>
          </a:p>
        </p:txBody>
      </p:sp>
    </p:spTree>
    <p:extLst>
      <p:ext uri="{BB962C8B-B14F-4D97-AF65-F5344CB8AC3E}">
        <p14:creationId xmlns:p14="http://schemas.microsoft.com/office/powerpoint/2010/main" val="25784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56"/>
    </mc:Choice>
    <mc:Fallback xmlns:a16="http://schemas.microsoft.com/office/drawing/2014/main" xmlns="">
      <p:transition spd="slow" advTm="746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355904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Interaction en ligne : Transactions et coopération </a:t>
            </a: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+mj-lt"/>
                <a:ea typeface="+mj-ea"/>
                <a:cs typeface="+mj-cs"/>
              </a:rPr>
              <a:t>en ligne </a:t>
            </a:r>
            <a:r>
              <a:rPr lang="fr-FR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axées sur des objectifs</a:t>
            </a:r>
          </a:p>
          <a:p>
            <a:pPr marL="0" indent="0">
              <a:buNone/>
            </a:pPr>
            <a:endParaRPr lang="en-GB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300" dirty="0">
                <a:solidFill>
                  <a:schemeClr val="accent1">
                    <a:lumMod val="50000"/>
                  </a:schemeClr>
                </a:solidFill>
              </a:rPr>
              <a:t>La relation entre la technologie et la collaboration a également conduit à la notion </a:t>
            </a:r>
            <a:br>
              <a:rPr lang="en-GB" sz="23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2300" dirty="0" err="1">
                <a:solidFill>
                  <a:schemeClr val="accent1">
                    <a:lumMod val="50000"/>
                  </a:schemeClr>
                </a:solidFill>
              </a:rPr>
              <a:t>d’e</a:t>
            </a:r>
            <a:r>
              <a:rPr lang="en-GB" sz="2300" dirty="0">
                <a:solidFill>
                  <a:schemeClr val="accent1">
                    <a:lumMod val="50000"/>
                  </a:schemeClr>
                </a:solidFill>
              </a:rPr>
              <a:t>-collaboration – collaboration entre individus pour réaliser une tâche commune </a:t>
            </a:r>
            <a:br>
              <a:rPr lang="en-GB" sz="23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2300" dirty="0">
                <a:solidFill>
                  <a:schemeClr val="accent1">
                    <a:lumMod val="50000"/>
                  </a:schemeClr>
                </a:solidFill>
              </a:rPr>
              <a:t>à l'aide de technologies électroniques (Kock, 2001).</a:t>
            </a:r>
          </a:p>
        </p:txBody>
      </p:sp>
    </p:spTree>
    <p:extLst>
      <p:ext uri="{BB962C8B-B14F-4D97-AF65-F5344CB8AC3E}">
        <p14:creationId xmlns:p14="http://schemas.microsoft.com/office/powerpoint/2010/main" val="23489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21"/>
    </mc:Choice>
    <mc:Fallback xmlns:a16="http://schemas.microsoft.com/office/drawing/2014/main" xmlns="">
      <p:transition spd="slow" advTm="456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7" y="246219"/>
            <a:ext cx="11218126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4472C4">
                    <a:lumMod val="50000"/>
                  </a:srgbClr>
                </a:solidFill>
              </a:rPr>
              <a:t>Discours transactionnel et collaboratif en ligne </a:t>
            </a:r>
            <a:endParaRPr lang="fr-FR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84E66-9F28-C647-B2BD-EB2C10A178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690688"/>
            <a:ext cx="11218862" cy="3919537"/>
          </a:xfrm>
        </p:spPr>
        <p:txBody>
          <a:bodyPr/>
          <a:lstStyle/>
          <a:p>
            <a:pPr marL="0" indent="0">
              <a:buNone/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Quelles sont les caractéristiques du discours transactionnel et collaboratif en ligne :</a:t>
            </a:r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A432CE6-1FDA-5B4B-B0E8-3881F23512A7}"/>
              </a:ext>
            </a:extLst>
          </p:cNvPr>
          <p:cNvGrpSpPr/>
          <p:nvPr/>
        </p:nvGrpSpPr>
        <p:grpSpPr>
          <a:xfrm rot="5043882">
            <a:off x="845280" y="2514057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A869D0E6-BB2D-2740-8898-0D4FD6EDB30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94CC8592-A738-4D47-9D75-8EF173C1B59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8" name="Google Shape;51;p11">
            <a:extLst>
              <a:ext uri="{FF2B5EF4-FFF2-40B4-BE49-F238E27FC236}">
                <a16:creationId xmlns:a16="http://schemas.microsoft.com/office/drawing/2014/main" id="{BDA1A988-09A9-1E47-90AF-6623A26A83DE}"/>
              </a:ext>
            </a:extLst>
          </p:cNvPr>
          <p:cNvGrpSpPr/>
          <p:nvPr/>
        </p:nvGrpSpPr>
        <p:grpSpPr>
          <a:xfrm rot="5043882">
            <a:off x="845280" y="3802653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9" name="Google Shape;52;p11">
              <a:extLst>
                <a:ext uri="{FF2B5EF4-FFF2-40B4-BE49-F238E27FC236}">
                  <a16:creationId xmlns:a16="http://schemas.microsoft.com/office/drawing/2014/main" id="{CD2C8AA7-1A03-F449-87C9-8E4712900C30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0" name="Google Shape;53;p11">
              <a:extLst>
                <a:ext uri="{FF2B5EF4-FFF2-40B4-BE49-F238E27FC236}">
                  <a16:creationId xmlns:a16="http://schemas.microsoft.com/office/drawing/2014/main" id="{E2248266-B7C8-9B44-B05B-88BF091C55F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5D14B8-1021-3944-877A-6CF231E6A68F}"/>
              </a:ext>
            </a:extLst>
          </p:cNvPr>
          <p:cNvSpPr txBox="1"/>
          <p:nvPr/>
        </p:nvSpPr>
        <p:spPr>
          <a:xfrm>
            <a:off x="1694878" y="2852896"/>
            <a:ext cx="7639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Le langage en ligne, qu’il soit interactionnel ou transactionnel, ne présente pas de distinction claire entre le discours parlé et le discours écrit.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6A4550F-5675-4A44-A52D-82F3204C476E}"/>
              </a:ext>
            </a:extLst>
          </p:cNvPr>
          <p:cNvSpPr txBox="1"/>
          <p:nvPr/>
        </p:nvSpPr>
        <p:spPr>
          <a:xfrm>
            <a:off x="1684265" y="3953527"/>
            <a:ext cx="7639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Le langage transactionnel tend à utiliser un vocabulaire spécifique pour communiquer de façon plus efficace et sans malentendus.</a:t>
            </a:r>
            <a:endParaRPr lang="fr-FR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23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97"/>
    </mc:Choice>
    <mc:Fallback xmlns:a16="http://schemas.microsoft.com/office/drawing/2014/main" xmlns="">
      <p:transition spd="slow" advTm="621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7" y="246219"/>
            <a:ext cx="11218126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4472C4">
                    <a:lumMod val="50000"/>
                  </a:srgbClr>
                </a:solidFill>
              </a:rPr>
              <a:t>Discours transactionnel et collaboratif en ligne </a:t>
            </a:r>
            <a:endParaRPr lang="fr-FR" sz="2800" dirty="0"/>
          </a:p>
        </p:txBody>
      </p:sp>
      <p:grpSp>
        <p:nvGrpSpPr>
          <p:cNvPr id="12" name="Google Shape;51;p11">
            <a:extLst>
              <a:ext uri="{FF2B5EF4-FFF2-40B4-BE49-F238E27FC236}">
                <a16:creationId xmlns:a16="http://schemas.microsoft.com/office/drawing/2014/main" id="{736FB722-D28F-B646-9612-86182EF13FD9}"/>
              </a:ext>
            </a:extLst>
          </p:cNvPr>
          <p:cNvGrpSpPr/>
          <p:nvPr/>
        </p:nvGrpSpPr>
        <p:grpSpPr>
          <a:xfrm rot="5043882">
            <a:off x="1016320" y="199828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3" name="Google Shape;52;p11">
              <a:extLst>
                <a:ext uri="{FF2B5EF4-FFF2-40B4-BE49-F238E27FC236}">
                  <a16:creationId xmlns:a16="http://schemas.microsoft.com/office/drawing/2014/main" id="{E84B11E2-71A8-2E4B-86E4-8A4BA17476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Google Shape;53;p11">
              <a:extLst>
                <a:ext uri="{FF2B5EF4-FFF2-40B4-BE49-F238E27FC236}">
                  <a16:creationId xmlns:a16="http://schemas.microsoft.com/office/drawing/2014/main" id="{7B2624AD-C0D4-464C-95C3-23E2CA8B503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1016319" y="3428270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83D092-C59D-B64F-87BC-99C48B40D2B7}"/>
              </a:ext>
            </a:extLst>
          </p:cNvPr>
          <p:cNvSpPr txBox="1"/>
          <p:nvPr/>
        </p:nvSpPr>
        <p:spPr>
          <a:xfrm>
            <a:off x="2076022" y="2213157"/>
            <a:ext cx="7803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Le discours collaboratif se caractérise par l’utilisation d’un vocabulaire et de structures communs aux individus qui collaborent et qui partagent des connaissances et des intérêts communs.</a:t>
            </a:r>
            <a:endParaRPr lang="fr-FR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0D89DB9-52D6-FD4C-BBD9-82D132FBA0E0}"/>
              </a:ext>
            </a:extLst>
          </p:cNvPr>
          <p:cNvSpPr txBox="1"/>
          <p:nvPr/>
        </p:nvSpPr>
        <p:spPr>
          <a:xfrm>
            <a:off x="2076022" y="3764520"/>
            <a:ext cx="7803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4472C4">
                    <a:lumMod val="50000"/>
                  </a:srgbClr>
                </a:solidFill>
              </a:rPr>
              <a:t>Le discours transactionnel et collaboratif </a:t>
            </a:r>
            <a:r>
              <a:rPr lang="fr-FR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en ligne </a:t>
            </a:r>
            <a:r>
              <a:rPr lang="fr-FR" dirty="0">
                <a:solidFill>
                  <a:srgbClr val="4472C4">
                    <a:lumMod val="50000"/>
                  </a:srgbClr>
                </a:solidFill>
              </a:rPr>
              <a:t>présente des pratiques </a:t>
            </a:r>
            <a:r>
              <a:rPr lang="fr-FR" dirty="0" err="1">
                <a:solidFill>
                  <a:srgbClr val="4472C4">
                    <a:lumMod val="50000"/>
                  </a:srgbClr>
                </a:solidFill>
              </a:rPr>
              <a:t>translangagières</a:t>
            </a:r>
            <a:r>
              <a:rPr lang="fr-FR" dirty="0">
                <a:solidFill>
                  <a:srgbClr val="4472C4">
                    <a:lumMod val="50000"/>
                  </a:srgbClr>
                </a:solidFill>
              </a:rPr>
              <a:t> ou de changement</a:t>
            </a:r>
            <a:r>
              <a:rPr lang="en-GB" dirty="0">
                <a:solidFill>
                  <a:srgbClr val="4472C4">
                    <a:lumMod val="50000"/>
                  </a:srgbClr>
                </a:solidFill>
              </a:rPr>
              <a:t> </a:t>
            </a:r>
            <a:r>
              <a:rPr lang="fr-FR" dirty="0">
                <a:solidFill>
                  <a:srgbClr val="4472C4">
                    <a:lumMod val="50000"/>
                  </a:srgbClr>
                </a:solidFill>
              </a:rPr>
              <a:t>de code pour faciliter une communication et une collaboration efficaces.</a:t>
            </a:r>
            <a:endParaRPr lang="fr-FR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0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018"/>
    </mc:Choice>
    <mc:Fallback xmlns:a16="http://schemas.microsoft.com/office/drawing/2014/main" xmlns="">
      <p:transition spd="slow" advTm="10701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3" y="365125"/>
            <a:ext cx="10427717" cy="1329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Transactions</a:t>
            </a:r>
            <a:r>
              <a:rPr lang="fr-FR" sz="3200" b="1" dirty="0">
                <a:solidFill>
                  <a:srgbClr val="4472C4">
                    <a:lumMod val="50000"/>
                  </a:srgbClr>
                </a:solidFill>
              </a:rPr>
              <a:t> et coopération en ligne axées sur des objectifs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marL="0" indent="0">
              <a:buNone/>
            </a:pPr>
            <a:r>
              <a:rPr lang="fr-FR" sz="1800" b="1" dirty="0">
                <a:solidFill>
                  <a:srgbClr val="1F4E79"/>
                </a:solidFill>
                <a:latin typeface="+mj-lt"/>
              </a:rPr>
              <a:t>L’</a:t>
            </a:r>
            <a:r>
              <a:rPr lang="fr-FR" sz="18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échelle </a:t>
            </a:r>
            <a:r>
              <a:rPr lang="fr-FR" sz="1800" b="1" dirty="0">
                <a:solidFill>
                  <a:srgbClr val="4472C4">
                    <a:lumMod val="50000"/>
                  </a:srgbClr>
                </a:solidFill>
              </a:rPr>
              <a:t>Transactions et coopération en ligne axées sur des objectifs </a:t>
            </a:r>
            <a:r>
              <a:rPr lang="fr-FR" sz="18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se concentre sur les interactions en ligne qui sont collaboratives et orientées vers la réalisation d’un objectif spécifique.</a:t>
            </a:r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F4E79"/>
                </a:solidFill>
                <a:latin typeface="+mj-lt"/>
              </a:rPr>
              <a:t>Les principaux concepts abordés peuvent être résumés comme suit : </a:t>
            </a:r>
          </a:p>
          <a:p>
            <a:pPr marL="0" indent="0">
              <a:buNone/>
            </a:pPr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s-ES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429188-F6BE-1C45-BCE6-A8A4C40C0925}"/>
              </a:ext>
            </a:extLst>
          </p:cNvPr>
          <p:cNvSpPr txBox="1"/>
          <p:nvPr/>
        </p:nvSpPr>
        <p:spPr>
          <a:xfrm>
            <a:off x="767744" y="3398334"/>
            <a:ext cx="510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Acheter des biens et des services en ligne.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767743" y="3692785"/>
            <a:ext cx="1000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Effectuer des transactions nécessitant la négociation de conditions, en tant que fournisseur ou client.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CEF3D1D-E99E-FC4A-8054-F2653D9EDDFC}"/>
              </a:ext>
            </a:extLst>
          </p:cNvPr>
          <p:cNvSpPr txBox="1"/>
          <p:nvPr/>
        </p:nvSpPr>
        <p:spPr>
          <a:xfrm>
            <a:off x="767743" y="4416681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Participer à des projets collaboratifs.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779F29-EB00-5F4A-A65E-2A16722F6EFA}"/>
              </a:ext>
            </a:extLst>
          </p:cNvPr>
          <p:cNvSpPr txBox="1"/>
          <p:nvPr/>
        </p:nvSpPr>
        <p:spPr>
          <a:xfrm>
            <a:off x="767743" y="4052196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Gérer les problèmes de communication.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90"/>
    </mc:Choice>
    <mc:Fallback xmlns:a16="http://schemas.microsoft.com/office/drawing/2014/main" xmlns="">
      <p:transition spd="slow" advTm="8129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6911866"/>
              </p:ext>
            </p:extLst>
          </p:nvPr>
        </p:nvGraphicFramePr>
        <p:xfrm>
          <a:off x="0" y="226685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Google Shape;289;p33">
            <a:extLst>
              <a:ext uri="{FF2B5EF4-FFF2-40B4-BE49-F238E27FC236}">
                <a16:creationId xmlns:a16="http://schemas.microsoft.com/office/drawing/2014/main" id="{C5411CB9-FF0C-1D4B-B990-922C67F4C301}"/>
              </a:ext>
            </a:extLst>
          </p:cNvPr>
          <p:cNvSpPr/>
          <p:nvPr/>
        </p:nvSpPr>
        <p:spPr>
          <a:xfrm>
            <a:off x="655137" y="1103318"/>
            <a:ext cx="1374854" cy="132526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F4E79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DFD073E-D048-F8AE-E374-4CD371C9C7A3}"/>
              </a:ext>
            </a:extLst>
          </p:cNvPr>
          <p:cNvSpPr txBox="1"/>
          <p:nvPr/>
        </p:nvSpPr>
        <p:spPr>
          <a:xfrm>
            <a:off x="2685128" y="1594901"/>
            <a:ext cx="783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Peut gérer efficacement des problèmes de communication et des problèmes culturels qui surviennent lors d’échanges en</a:t>
            </a:r>
          </a:p>
          <a:p>
            <a:r>
              <a:rPr lang="fr-FR" sz="1200" i="1" dirty="0"/>
              <a:t>ligne participatifs ou transactionnels, reformuler, clarifier et donner des exemples à l’aide de moyens audiovisuels (visuel,</a:t>
            </a:r>
          </a:p>
          <a:p>
            <a:r>
              <a:rPr lang="fr-FR" sz="1200" i="1" dirty="0"/>
              <a:t>audio, graphique).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DF5C1FD-1B13-34E4-79FD-9CEE9483B408}"/>
              </a:ext>
            </a:extLst>
          </p:cNvPr>
          <p:cNvSpPr txBox="1"/>
          <p:nvPr/>
        </p:nvSpPr>
        <p:spPr>
          <a:xfrm>
            <a:off x="1909482" y="3136489"/>
            <a:ext cx="837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Peut gérer les malentendus et les problèmes imprévus qui surviennent dans les échanges en ligne participatifs ou transactionnels en répondant poliment et de façon appropriée pour résoudre le problème.</a:t>
            </a:r>
            <a:endParaRPr lang="en-GB" sz="1200" i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1ED35ED-8951-EDDF-9A50-2A93116011C7}"/>
              </a:ext>
            </a:extLst>
          </p:cNvPr>
          <p:cNvSpPr txBox="1"/>
          <p:nvPr/>
        </p:nvSpPr>
        <p:spPr>
          <a:xfrm>
            <a:off x="1537804" y="4738183"/>
            <a:ext cx="911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Peut faire des transactions simples en ligne (comme une commande de produits ou l’inscription à un cours), en complétant un formulaire </a:t>
            </a:r>
            <a:br>
              <a:rPr lang="fr-FR" sz="1200" i="1" dirty="0"/>
            </a:br>
            <a:r>
              <a:rPr lang="fr-FR" sz="1200" i="1" dirty="0"/>
              <a:t>ou un questionnaire en ligne, donner des informations personnelles, accepter les conditions et décliner les services supplémentaires.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445"/>
    </mc:Choice>
    <mc:Fallback xmlns:dgm="http://schemas.openxmlformats.org/drawingml/2006/diagram" xmlns:a16="http://schemas.microsoft.com/office/drawing/2014/main" xmlns="">
      <p:transition spd="slow" advTm="9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Si vous voulez en savoir plus ...</a:t>
            </a:r>
            <a:br>
              <a:rPr lang="en-GB" sz="29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8248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Garcia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D., Kappas, A., </a:t>
            </a: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Küster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D., &amp; Schweitzer, F. (2016). 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The dynamics of emotions in online interaction. </a:t>
            </a: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Royal Society open science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3(8), 160059.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publication en ligne :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http://doi.org/10.1098/rsos.160059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Herring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S. C. (2007). 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A faceted classification scheme for computer-mediated discourse. </a:t>
            </a: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Language</a:t>
            </a:r>
            <a:r>
              <a:rPr lang="es-ES" sz="1800" i="1" dirty="0">
                <a:solidFill>
                  <a:schemeClr val="accent1">
                    <a:lumMod val="50000"/>
                  </a:schemeClr>
                </a:solidFill>
              </a:rPr>
              <a:t>@internet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4(1).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 [publication en ligne : 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http://www.languageatinternet.de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, urn:nbn:de:0009-7-7611, ISSN 1860-2029]</a:t>
            </a:r>
            <a:endParaRPr lang="es-ES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Knight</a:t>
            </a:r>
            <a:r>
              <a:rPr lang="es-ES" sz="1800" dirty="0">
                <a:solidFill>
                  <a:srgbClr val="1F4E79"/>
                </a:solidFill>
              </a:rPr>
              <a:t>, D., Walsh, S., &amp; </a:t>
            </a:r>
            <a:r>
              <a:rPr lang="es-ES" sz="1800" dirty="0" err="1">
                <a:solidFill>
                  <a:srgbClr val="1F4E79"/>
                </a:solidFill>
              </a:rPr>
              <a:t>Papagiannidis</a:t>
            </a:r>
            <a:r>
              <a:rPr lang="es-ES" sz="1800" dirty="0">
                <a:solidFill>
                  <a:srgbClr val="1F4E79"/>
                </a:solidFill>
              </a:rPr>
              <a:t>, S. (2017</a:t>
            </a:r>
            <a:r>
              <a:rPr lang="en-GB" sz="1800" dirty="0">
                <a:solidFill>
                  <a:srgbClr val="1F4E79"/>
                </a:solidFill>
              </a:rPr>
              <a:t>). I’m having a Spring Clear Out: A Corpus-based Analysis of e-transactional Discourse. </a:t>
            </a:r>
            <a:r>
              <a:rPr lang="en-GB" sz="1800" i="1" dirty="0">
                <a:solidFill>
                  <a:srgbClr val="1F4E79"/>
                </a:solidFill>
              </a:rPr>
              <a:t>Applied Linguistics</a:t>
            </a:r>
            <a:r>
              <a:rPr lang="en-GB" sz="1800" dirty="0">
                <a:solidFill>
                  <a:srgbClr val="1F4E79"/>
                </a:solidFill>
              </a:rPr>
              <a:t>,</a:t>
            </a:r>
            <a:r>
              <a:rPr lang="es-ES" sz="1800" dirty="0">
                <a:solidFill>
                  <a:srgbClr val="1F4E79"/>
                </a:solidFill>
              </a:rPr>
              <a:t> 38(2), 234-257.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Kock</a:t>
            </a:r>
            <a:r>
              <a:rPr lang="es-ES" sz="1800" dirty="0">
                <a:solidFill>
                  <a:srgbClr val="1F4E79"/>
                </a:solidFill>
              </a:rPr>
              <a:t>, N. (2001). </a:t>
            </a:r>
            <a:r>
              <a:rPr lang="en-GB" sz="1800" dirty="0">
                <a:solidFill>
                  <a:srgbClr val="1F4E79"/>
                </a:solidFill>
              </a:rPr>
              <a:t>Compensatory adaptation to a lean medium: An action research investigation of electronic communication in process improvement groups. </a:t>
            </a:r>
            <a:r>
              <a:rPr lang="en-GB" sz="1800" i="1" dirty="0">
                <a:solidFill>
                  <a:srgbClr val="1F4E79"/>
                </a:solidFill>
              </a:rPr>
              <a:t>IEEE Transactions on Professional Communication</a:t>
            </a:r>
            <a:r>
              <a:rPr lang="es-ES" sz="1800" dirty="0">
                <a:solidFill>
                  <a:srgbClr val="1F4E79"/>
                </a:solidFill>
              </a:rPr>
              <a:t>, 44(4), 267-285.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Nunan</a:t>
            </a:r>
            <a:r>
              <a:rPr lang="es-ES" sz="1800" dirty="0">
                <a:solidFill>
                  <a:srgbClr val="1F4E79"/>
                </a:solidFill>
              </a:rPr>
              <a:t>, D. (1989). </a:t>
            </a:r>
            <a:r>
              <a:rPr lang="en-GB" sz="1800" i="1" dirty="0">
                <a:solidFill>
                  <a:srgbClr val="1F4E79"/>
                </a:solidFill>
              </a:rPr>
              <a:t>Designing tasks for the communicative classroom</a:t>
            </a:r>
            <a:r>
              <a:rPr lang="en-GB" sz="1800" dirty="0">
                <a:solidFill>
                  <a:srgbClr val="1F4E79"/>
                </a:solidFill>
              </a:rPr>
              <a:t>. Cambridge University Press.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Piccardo</a:t>
            </a:r>
            <a:r>
              <a:rPr lang="es-ES" sz="1800" dirty="0">
                <a:solidFill>
                  <a:srgbClr val="1F4E79"/>
                </a:solidFill>
              </a:rPr>
              <a:t>, E., North, B., &amp; </a:t>
            </a:r>
            <a:r>
              <a:rPr lang="es-ES" sz="1800" dirty="0" err="1">
                <a:solidFill>
                  <a:srgbClr val="1F4E79"/>
                </a:solidFill>
              </a:rPr>
              <a:t>Goodier</a:t>
            </a:r>
            <a:r>
              <a:rPr lang="es-ES" sz="1800" dirty="0">
                <a:solidFill>
                  <a:srgbClr val="1F4E79"/>
                </a:solidFill>
              </a:rPr>
              <a:t>, T. (2019). </a:t>
            </a:r>
            <a:r>
              <a:rPr lang="en-GB" sz="1800" dirty="0">
                <a:solidFill>
                  <a:srgbClr val="1F4E79"/>
                </a:solidFill>
              </a:rPr>
              <a:t>Broadening the scope of language education: Mediation, plurilingualism, and collaborative learning: The CEFR companion volume. </a:t>
            </a:r>
            <a:r>
              <a:rPr lang="en-GB" sz="1800" i="1" dirty="0">
                <a:solidFill>
                  <a:srgbClr val="1F4E79"/>
                </a:solidFill>
              </a:rPr>
              <a:t>Journal of e-Learning and Knowledge Society</a:t>
            </a:r>
            <a:r>
              <a:rPr lang="es-ES" sz="1800" dirty="0">
                <a:solidFill>
                  <a:srgbClr val="1F4E79"/>
                </a:solidFill>
              </a:rPr>
              <a:t>, 15(1), 17-36.</a:t>
            </a:r>
            <a:endParaRPr lang="en-US" sz="1800" dirty="0">
              <a:solidFill>
                <a:srgbClr val="1F4E79"/>
              </a:solidFill>
              <a:sym typeface="Sniglet"/>
            </a:endParaRPr>
          </a:p>
          <a:p>
            <a:pPr marL="0" indent="0">
              <a:buNone/>
            </a:pPr>
            <a:endParaRPr lang="es-ES" sz="1800" i="1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09"/>
    </mc:Choice>
    <mc:Fallback xmlns="">
      <p:transition spd="slow" advTm="830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1.6|13.4|1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1.6|13.4|1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16.7|14.6|16.8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27.7|23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Microsoft Office PowerPoint</Application>
  <PresentationFormat>Breitbild</PresentationFormat>
  <Paragraphs>62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Sniglet</vt:lpstr>
      <vt:lpstr>Office Theme</vt:lpstr>
      <vt:lpstr>Interactions en ligne axées sur des objectifs dans le Volume Complémentaire du Cadre Européen Commun de Référence pour les Langues :  Transactions et coopération en ligne axées sur des objectifs</vt:lpstr>
      <vt:lpstr>Que signifie l’interaction orientée vers un objectif ?</vt:lpstr>
      <vt:lpstr>PowerPoint-Präsentation</vt:lpstr>
      <vt:lpstr>PowerPoint-Präsentation</vt:lpstr>
      <vt:lpstr>Discours transactionnel et collaboratif en ligne </vt:lpstr>
      <vt:lpstr>Discours transactionnel et collaboratif en ligne </vt:lpstr>
      <vt:lpstr>Transactions et coopération en ligne axées sur des objectifs</vt:lpstr>
      <vt:lpstr>PowerPoint-Präsentation</vt:lpstr>
      <vt:lpstr>Si vous voulez en savoir plus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keywords>, docId:E17F2CD161B448079B8ACBAC1E195811</cp:keywords>
  <cp:lastModifiedBy>Johann Fischer</cp:lastModifiedBy>
  <cp:revision>106</cp:revision>
  <dcterms:created xsi:type="dcterms:W3CDTF">2020-01-08T10:10:35Z</dcterms:created>
  <dcterms:modified xsi:type="dcterms:W3CDTF">2025-01-14T16:37:15Z</dcterms:modified>
</cp:coreProperties>
</file>